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258" r:id="rId4"/>
    <p:sldId id="470" r:id="rId5"/>
    <p:sldId id="471" r:id="rId6"/>
    <p:sldId id="472" r:id="rId7"/>
    <p:sldId id="443" r:id="rId8"/>
    <p:sldId id="286" r:id="rId9"/>
    <p:sldId id="294" r:id="rId10"/>
    <p:sldId id="295" r:id="rId11"/>
    <p:sldId id="274" r:id="rId12"/>
    <p:sldId id="337" r:id="rId13"/>
    <p:sldId id="261" r:id="rId14"/>
    <p:sldId id="298" r:id="rId15"/>
    <p:sldId id="299" r:id="rId16"/>
    <p:sldId id="300" r:id="rId17"/>
    <p:sldId id="308" r:id="rId18"/>
    <p:sldId id="262" r:id="rId19"/>
    <p:sldId id="309" r:id="rId20"/>
    <p:sldId id="338" r:id="rId21"/>
    <p:sldId id="314" r:id="rId22"/>
    <p:sldId id="315" r:id="rId23"/>
    <p:sldId id="454" r:id="rId24"/>
    <p:sldId id="310" r:id="rId25"/>
    <p:sldId id="319" r:id="rId26"/>
    <p:sldId id="320" r:id="rId27"/>
    <p:sldId id="321" r:id="rId28"/>
    <p:sldId id="322" r:id="rId29"/>
    <p:sldId id="324" r:id="rId30"/>
    <p:sldId id="325" r:id="rId31"/>
    <p:sldId id="326" r:id="rId32"/>
    <p:sldId id="335" r:id="rId33"/>
    <p:sldId id="336" r:id="rId34"/>
    <p:sldId id="323" r:id="rId35"/>
    <p:sldId id="549" r:id="rId36"/>
    <p:sldId id="584" r:id="rId37"/>
    <p:sldId id="550" r:id="rId38"/>
    <p:sldId id="586" r:id="rId39"/>
    <p:sldId id="587" r:id="rId40"/>
    <p:sldId id="588" r:id="rId41"/>
    <p:sldId id="589" r:id="rId42"/>
    <p:sldId id="590" r:id="rId43"/>
    <p:sldId id="591" r:id="rId44"/>
    <p:sldId id="593" r:id="rId45"/>
    <p:sldId id="594" r:id="rId46"/>
    <p:sldId id="595" r:id="rId47"/>
    <p:sldId id="596" r:id="rId48"/>
    <p:sldId id="597" r:id="rId49"/>
    <p:sldId id="371" r:id="rId50"/>
    <p:sldId id="372" r:id="rId51"/>
    <p:sldId id="374" r:id="rId52"/>
    <p:sldId id="375" r:id="rId53"/>
    <p:sldId id="377" r:id="rId54"/>
    <p:sldId id="378" r:id="rId55"/>
    <p:sldId id="376" r:id="rId56"/>
    <p:sldId id="379" r:id="rId57"/>
    <p:sldId id="381" r:id="rId58"/>
    <p:sldId id="345" r:id="rId59"/>
    <p:sldId id="354" r:id="rId60"/>
    <p:sldId id="362" r:id="rId61"/>
    <p:sldId id="360" r:id="rId62"/>
    <p:sldId id="367" r:id="rId63"/>
    <p:sldId id="368" r:id="rId64"/>
    <p:sldId id="369" r:id="rId65"/>
    <p:sldId id="370" r:id="rId66"/>
    <p:sldId id="347" r:id="rId67"/>
    <p:sldId id="600" r:id="rId68"/>
    <p:sldId id="349" r:id="rId69"/>
    <p:sldId id="700" r:id="rId70"/>
    <p:sldId id="502" r:id="rId71"/>
    <p:sldId id="503" r:id="rId72"/>
    <p:sldId id="50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50" autoAdjust="0"/>
  </p:normalViewPr>
  <p:slideViewPr>
    <p:cSldViewPr snapToGrid="0">
      <p:cViewPr varScale="1">
        <p:scale>
          <a:sx n="98" d="100"/>
          <a:sy n="98" d="100"/>
        </p:scale>
        <p:origin x="106"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6FFAFC-0298-4D02-BEFB-D73801332AB8}"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BCE40C1-C540-4B4D-AB0D-47CDEC3AA552}">
      <dgm:prSet/>
      <dgm:spPr/>
      <dgm:t>
        <a:bodyPr/>
        <a:lstStyle/>
        <a:p>
          <a:pPr>
            <a:lnSpc>
              <a:spcPct val="100000"/>
            </a:lnSpc>
          </a:pPr>
          <a:r>
            <a:rPr lang="en-US" b="1"/>
            <a:t>I. Introduction</a:t>
          </a:r>
          <a:endParaRPr lang="en-US"/>
        </a:p>
      </dgm:t>
    </dgm:pt>
    <dgm:pt modelId="{85F34066-A2C3-4BA6-8E19-A22D81E51057}" type="parTrans" cxnId="{AA1A727F-3123-4EA7-BEC5-6671342D1ECF}">
      <dgm:prSet/>
      <dgm:spPr/>
      <dgm:t>
        <a:bodyPr/>
        <a:lstStyle/>
        <a:p>
          <a:endParaRPr lang="en-US"/>
        </a:p>
      </dgm:t>
    </dgm:pt>
    <dgm:pt modelId="{65ACF726-B64D-4EC3-A062-3ECDE1790E66}" type="sibTrans" cxnId="{AA1A727F-3123-4EA7-BEC5-6671342D1ECF}">
      <dgm:prSet/>
      <dgm:spPr/>
      <dgm:t>
        <a:bodyPr/>
        <a:lstStyle/>
        <a:p>
          <a:endParaRPr lang="en-US"/>
        </a:p>
      </dgm:t>
    </dgm:pt>
    <dgm:pt modelId="{F9208B25-4584-4F9F-94C5-F37BE34FBC22}">
      <dgm:prSet/>
      <dgm:spPr/>
      <dgm:t>
        <a:bodyPr/>
        <a:lstStyle/>
        <a:p>
          <a:pPr>
            <a:lnSpc>
              <a:spcPct val="100000"/>
            </a:lnSpc>
          </a:pPr>
          <a:r>
            <a:rPr lang="en-US"/>
            <a:t>Brief overview of the importance of volume-delay functions (VDFs) in transportation planning</a:t>
          </a:r>
        </a:p>
      </dgm:t>
    </dgm:pt>
    <dgm:pt modelId="{BCEFA5D5-C784-4603-84F6-536D961E2BB6}" type="parTrans" cxnId="{B134A658-A495-4911-B346-68E122923B2E}">
      <dgm:prSet/>
      <dgm:spPr/>
      <dgm:t>
        <a:bodyPr/>
        <a:lstStyle/>
        <a:p>
          <a:endParaRPr lang="en-US"/>
        </a:p>
      </dgm:t>
    </dgm:pt>
    <dgm:pt modelId="{14E03515-3D78-44D9-9E63-7A4BFBA49FF9}" type="sibTrans" cxnId="{B134A658-A495-4911-B346-68E122923B2E}">
      <dgm:prSet/>
      <dgm:spPr/>
      <dgm:t>
        <a:bodyPr/>
        <a:lstStyle/>
        <a:p>
          <a:endParaRPr lang="en-US"/>
        </a:p>
      </dgm:t>
    </dgm:pt>
    <dgm:pt modelId="{07CB725C-DF05-4D7F-A25E-0CE8F4A8A025}">
      <dgm:prSet/>
      <dgm:spPr/>
      <dgm:t>
        <a:bodyPr/>
        <a:lstStyle/>
        <a:p>
          <a:pPr>
            <a:lnSpc>
              <a:spcPct val="100000"/>
            </a:lnSpc>
          </a:pPr>
          <a:r>
            <a:rPr lang="en-US"/>
            <a:t>Explanation of the limitations of the static BPR function </a:t>
          </a:r>
        </a:p>
      </dgm:t>
    </dgm:pt>
    <dgm:pt modelId="{09B0467F-E747-4E00-8103-3F121A1CB873}" type="parTrans" cxnId="{DE01CC38-4E7D-489E-ACFE-218B1095AF44}">
      <dgm:prSet/>
      <dgm:spPr/>
      <dgm:t>
        <a:bodyPr/>
        <a:lstStyle/>
        <a:p>
          <a:endParaRPr lang="en-US"/>
        </a:p>
      </dgm:t>
    </dgm:pt>
    <dgm:pt modelId="{67E53037-3A8E-493C-BEF2-BCE4BAE342E3}" type="sibTrans" cxnId="{DE01CC38-4E7D-489E-ACFE-218B1095AF44}">
      <dgm:prSet/>
      <dgm:spPr/>
      <dgm:t>
        <a:bodyPr/>
        <a:lstStyle/>
        <a:p>
          <a:endParaRPr lang="en-US"/>
        </a:p>
      </dgm:t>
    </dgm:pt>
    <dgm:pt modelId="{59EE21F6-A359-48D6-959E-7F47B599C1FB}">
      <dgm:prSet/>
      <dgm:spPr/>
      <dgm:t>
        <a:bodyPr/>
        <a:lstStyle/>
        <a:p>
          <a:pPr>
            <a:lnSpc>
              <a:spcPct val="100000"/>
            </a:lnSpc>
          </a:pPr>
          <a:r>
            <a:rPr lang="en-US" dirty="0"/>
            <a:t>What are needed for today’s evaluation of emerging technologies? Avs capacity, congestion duration, time dependent arrival and departure </a:t>
          </a:r>
        </a:p>
      </dgm:t>
    </dgm:pt>
    <dgm:pt modelId="{34BC66F7-FD9A-4450-943C-C19A4F976E10}" type="parTrans" cxnId="{B1AF35F6-EBF3-4C52-A09B-299C80A44E7A}">
      <dgm:prSet/>
      <dgm:spPr/>
      <dgm:t>
        <a:bodyPr/>
        <a:lstStyle/>
        <a:p>
          <a:endParaRPr lang="en-US"/>
        </a:p>
      </dgm:t>
    </dgm:pt>
    <dgm:pt modelId="{F75D0ECA-6ED5-4AF3-BA26-6CCC9FF4105F}" type="sibTrans" cxnId="{B1AF35F6-EBF3-4C52-A09B-299C80A44E7A}">
      <dgm:prSet/>
      <dgm:spPr/>
      <dgm:t>
        <a:bodyPr/>
        <a:lstStyle/>
        <a:p>
          <a:endParaRPr lang="en-US"/>
        </a:p>
      </dgm:t>
    </dgm:pt>
    <dgm:pt modelId="{A1FC76BA-E353-4F0F-AED8-054DA75E90AF}">
      <dgm:prSet/>
      <dgm:spPr/>
      <dgm:t>
        <a:bodyPr/>
        <a:lstStyle/>
        <a:p>
          <a:pPr>
            <a:lnSpc>
              <a:spcPct val="100000"/>
            </a:lnSpc>
          </a:pPr>
          <a:r>
            <a:rPr lang="en-US" b="1" dirty="0"/>
            <a:t>II. Fundamental challenges in transportation planning and flow-based control in the modern era</a:t>
          </a:r>
          <a:endParaRPr lang="en-US" dirty="0"/>
        </a:p>
      </dgm:t>
    </dgm:pt>
    <dgm:pt modelId="{6BBD43A7-9FE2-4C5B-93EA-DA92ED1A0555}" type="parTrans" cxnId="{64728BEC-7B91-4D62-A2BD-E9C884472B9F}">
      <dgm:prSet/>
      <dgm:spPr/>
      <dgm:t>
        <a:bodyPr/>
        <a:lstStyle/>
        <a:p>
          <a:endParaRPr lang="en-US"/>
        </a:p>
      </dgm:t>
    </dgm:pt>
    <dgm:pt modelId="{BB028EA3-D7F1-4A5F-A607-9F2B3493FD99}" type="sibTrans" cxnId="{64728BEC-7B91-4D62-A2BD-E9C884472B9F}">
      <dgm:prSet/>
      <dgm:spPr/>
      <dgm:t>
        <a:bodyPr/>
        <a:lstStyle/>
        <a:p>
          <a:endParaRPr lang="en-US"/>
        </a:p>
      </dgm:t>
    </dgm:pt>
    <dgm:pt modelId="{32DE1FC0-0845-4A0D-BBDE-73C41A45F515}">
      <dgm:prSet/>
      <dgm:spPr/>
      <dgm:t>
        <a:bodyPr/>
        <a:lstStyle/>
        <a:p>
          <a:pPr>
            <a:lnSpc>
              <a:spcPct val="100000"/>
            </a:lnSpc>
          </a:pPr>
          <a:r>
            <a:rPr lang="en-US"/>
            <a:t>Overview of the changing transportation landscape and its impact on planning and control</a:t>
          </a:r>
        </a:p>
      </dgm:t>
    </dgm:pt>
    <dgm:pt modelId="{210B1B08-870C-41B6-9209-7FF719E7E606}" type="parTrans" cxnId="{C65F020B-3C8F-4C0F-89B3-03037B912E43}">
      <dgm:prSet/>
      <dgm:spPr/>
      <dgm:t>
        <a:bodyPr/>
        <a:lstStyle/>
        <a:p>
          <a:endParaRPr lang="en-US"/>
        </a:p>
      </dgm:t>
    </dgm:pt>
    <dgm:pt modelId="{49200391-A1A8-4A60-B95A-172C1A824275}" type="sibTrans" cxnId="{C65F020B-3C8F-4C0F-89B3-03037B912E43}">
      <dgm:prSet/>
      <dgm:spPr/>
      <dgm:t>
        <a:bodyPr/>
        <a:lstStyle/>
        <a:p>
          <a:endParaRPr lang="en-US"/>
        </a:p>
      </dgm:t>
    </dgm:pt>
    <dgm:pt modelId="{8E114AF4-463B-4029-8158-13939AF3E0BD}">
      <dgm:prSet/>
      <dgm:spPr/>
      <dgm:t>
        <a:bodyPr/>
        <a:lstStyle/>
        <a:p>
          <a:pPr>
            <a:lnSpc>
              <a:spcPct val="100000"/>
            </a:lnSpc>
          </a:pPr>
          <a:r>
            <a:rPr lang="en-US"/>
            <a:t>Identification of the need for new approaches to VDF modeling</a:t>
          </a:r>
        </a:p>
      </dgm:t>
    </dgm:pt>
    <dgm:pt modelId="{57B18D27-4237-49B7-8545-6468EB049FDA}" type="parTrans" cxnId="{C34CC16C-2B77-45A6-AC79-AB01823955B3}">
      <dgm:prSet/>
      <dgm:spPr/>
      <dgm:t>
        <a:bodyPr/>
        <a:lstStyle/>
        <a:p>
          <a:endParaRPr lang="en-US"/>
        </a:p>
      </dgm:t>
    </dgm:pt>
    <dgm:pt modelId="{EDB1AE6E-914B-45BF-90B7-D13C4B558998}" type="sibTrans" cxnId="{C34CC16C-2B77-45A6-AC79-AB01823955B3}">
      <dgm:prSet/>
      <dgm:spPr/>
      <dgm:t>
        <a:bodyPr/>
        <a:lstStyle/>
        <a:p>
          <a:endParaRPr lang="en-US"/>
        </a:p>
      </dgm:t>
    </dgm:pt>
    <dgm:pt modelId="{686518F5-CBD1-4ACB-9619-133935434601}">
      <dgm:prSet/>
      <dgm:spPr/>
      <dgm:t>
        <a:bodyPr/>
        <a:lstStyle/>
        <a:p>
          <a:pPr>
            <a:lnSpc>
              <a:spcPct val="100000"/>
            </a:lnSpc>
          </a:pPr>
          <a:r>
            <a:rPr lang="en-US" b="1"/>
            <a:t>III. Revitalizing old models with new tricks </a:t>
          </a:r>
          <a:endParaRPr lang="en-US"/>
        </a:p>
      </dgm:t>
    </dgm:pt>
    <dgm:pt modelId="{A2A8C918-47EF-4300-88AB-602290E37A77}" type="parTrans" cxnId="{DC450196-F897-4CF7-80E5-86FFB2762B07}">
      <dgm:prSet/>
      <dgm:spPr/>
      <dgm:t>
        <a:bodyPr/>
        <a:lstStyle/>
        <a:p>
          <a:endParaRPr lang="en-US"/>
        </a:p>
      </dgm:t>
    </dgm:pt>
    <dgm:pt modelId="{E1AFEC3C-5948-4B52-881C-CD0582DFEEE7}" type="sibTrans" cxnId="{DC450196-F897-4CF7-80E5-86FFB2762B07}">
      <dgm:prSet/>
      <dgm:spPr/>
      <dgm:t>
        <a:bodyPr/>
        <a:lstStyle/>
        <a:p>
          <a:endParaRPr lang="en-US"/>
        </a:p>
      </dgm:t>
    </dgm:pt>
    <dgm:pt modelId="{1F1475BE-ABC6-4BCA-BE7F-74520A069F5C}">
      <dgm:prSet/>
      <dgm:spPr/>
      <dgm:t>
        <a:bodyPr/>
        <a:lstStyle/>
        <a:p>
          <a:pPr>
            <a:lnSpc>
              <a:spcPct val="100000"/>
            </a:lnSpc>
          </a:pPr>
          <a:r>
            <a:rPr lang="en-US" dirty="0"/>
            <a:t>Explanation of the approach to modernizing VDF modeling</a:t>
          </a:r>
        </a:p>
      </dgm:t>
    </dgm:pt>
    <dgm:pt modelId="{0C0DA263-29D8-49FF-919B-20DAFEE6AD2B}" type="parTrans" cxnId="{A38192C8-A96B-480A-AC1D-17EAE728EAA6}">
      <dgm:prSet/>
      <dgm:spPr/>
      <dgm:t>
        <a:bodyPr/>
        <a:lstStyle/>
        <a:p>
          <a:endParaRPr lang="en-US"/>
        </a:p>
      </dgm:t>
    </dgm:pt>
    <dgm:pt modelId="{DC7C4EDD-5062-4485-99AE-D1D2EC4297EB}" type="sibTrans" cxnId="{A38192C8-A96B-480A-AC1D-17EAE728EAA6}">
      <dgm:prSet/>
      <dgm:spPr/>
      <dgm:t>
        <a:bodyPr/>
        <a:lstStyle/>
        <a:p>
          <a:endParaRPr lang="en-US"/>
        </a:p>
      </dgm:t>
    </dgm:pt>
    <dgm:pt modelId="{0F9B4A6E-ED6C-4BE1-86F1-5A795D4C9D7F}">
      <dgm:prSet/>
      <dgm:spPr/>
      <dgm:t>
        <a:bodyPr/>
        <a:lstStyle/>
        <a:p>
          <a:pPr>
            <a:lnSpc>
              <a:spcPct val="100000"/>
            </a:lnSpc>
          </a:pPr>
          <a:r>
            <a:rPr lang="en-US" dirty="0"/>
            <a:t>Discussion of specific techniques for improving VDF accuracy and responsiveness</a:t>
          </a:r>
        </a:p>
      </dgm:t>
    </dgm:pt>
    <dgm:pt modelId="{2C50F6D2-C5A0-472D-B0F6-E97C780230AF}" type="parTrans" cxnId="{5FF1B795-1F2E-4CC0-ACCA-5CCCCC1BE5C0}">
      <dgm:prSet/>
      <dgm:spPr/>
      <dgm:t>
        <a:bodyPr/>
        <a:lstStyle/>
        <a:p>
          <a:endParaRPr lang="en-US"/>
        </a:p>
      </dgm:t>
    </dgm:pt>
    <dgm:pt modelId="{17A3484A-957E-4B73-8E3D-E1C0B734BEDC}" type="sibTrans" cxnId="{5FF1B795-1F2E-4CC0-ACCA-5CCCCC1BE5C0}">
      <dgm:prSet/>
      <dgm:spPr/>
      <dgm:t>
        <a:bodyPr/>
        <a:lstStyle/>
        <a:p>
          <a:endParaRPr lang="en-US"/>
        </a:p>
      </dgm:t>
    </dgm:pt>
    <dgm:pt modelId="{25FC580F-3709-4ABE-9C0D-ECA011EACA03}">
      <dgm:prSet/>
      <dgm:spPr/>
      <dgm:t>
        <a:bodyPr/>
        <a:lstStyle/>
        <a:p>
          <a:pPr>
            <a:lnSpc>
              <a:spcPct val="100000"/>
            </a:lnSpc>
          </a:pPr>
          <a:r>
            <a:rPr lang="en-US" b="1"/>
            <a:t>IV. Case studies</a:t>
          </a:r>
          <a:endParaRPr lang="en-US"/>
        </a:p>
      </dgm:t>
    </dgm:pt>
    <dgm:pt modelId="{9F156645-0B28-43D7-A680-0FE9279F0F96}" type="parTrans" cxnId="{59AFCF44-D72D-4AA4-ABC2-8D3B85FB10E9}">
      <dgm:prSet/>
      <dgm:spPr/>
      <dgm:t>
        <a:bodyPr/>
        <a:lstStyle/>
        <a:p>
          <a:endParaRPr lang="en-US"/>
        </a:p>
      </dgm:t>
    </dgm:pt>
    <dgm:pt modelId="{74316147-EE90-4B1A-8C99-66895636AB12}" type="sibTrans" cxnId="{59AFCF44-D72D-4AA4-ABC2-8D3B85FB10E9}">
      <dgm:prSet/>
      <dgm:spPr/>
      <dgm:t>
        <a:bodyPr/>
        <a:lstStyle/>
        <a:p>
          <a:endParaRPr lang="en-US"/>
        </a:p>
      </dgm:t>
    </dgm:pt>
    <dgm:pt modelId="{18945F09-2F44-4A9C-B79B-39E62E45DF3D}">
      <dgm:prSet/>
      <dgm:spPr/>
      <dgm:t>
        <a:bodyPr/>
        <a:lstStyle/>
        <a:p>
          <a:pPr>
            <a:lnSpc>
              <a:spcPct val="100000"/>
            </a:lnSpc>
          </a:pPr>
          <a:r>
            <a:rPr lang="en-US"/>
            <a:t>Presentation of real-world examples</a:t>
          </a:r>
        </a:p>
      </dgm:t>
    </dgm:pt>
    <dgm:pt modelId="{977FE9B1-943B-4FA5-9FE6-3925F3D7645B}" type="parTrans" cxnId="{FCE149C5-AF97-4F61-90EE-BACE81223FD0}">
      <dgm:prSet/>
      <dgm:spPr/>
      <dgm:t>
        <a:bodyPr/>
        <a:lstStyle/>
        <a:p>
          <a:endParaRPr lang="en-US"/>
        </a:p>
      </dgm:t>
    </dgm:pt>
    <dgm:pt modelId="{26A588A6-6485-4FB0-9E3E-59FC6F81241F}" type="sibTrans" cxnId="{FCE149C5-AF97-4F61-90EE-BACE81223FD0}">
      <dgm:prSet/>
      <dgm:spPr/>
      <dgm:t>
        <a:bodyPr/>
        <a:lstStyle/>
        <a:p>
          <a:endParaRPr lang="en-US"/>
        </a:p>
      </dgm:t>
    </dgm:pt>
    <dgm:pt modelId="{0F28C658-178C-4BED-BA2C-774209084537}">
      <dgm:prSet/>
      <dgm:spPr/>
      <dgm:t>
        <a:bodyPr/>
        <a:lstStyle/>
        <a:p>
          <a:pPr>
            <a:lnSpc>
              <a:spcPct val="100000"/>
            </a:lnSpc>
          </a:pPr>
          <a:r>
            <a:rPr lang="en-US"/>
            <a:t>Analysis of the results achieved through modernized VDF modeling</a:t>
          </a:r>
        </a:p>
      </dgm:t>
    </dgm:pt>
    <dgm:pt modelId="{120701DE-E691-4389-BF26-CA4C072CC149}" type="parTrans" cxnId="{6127C88D-0B29-4B3B-B41D-19D39B0EB3EB}">
      <dgm:prSet/>
      <dgm:spPr/>
      <dgm:t>
        <a:bodyPr/>
        <a:lstStyle/>
        <a:p>
          <a:endParaRPr lang="en-US"/>
        </a:p>
      </dgm:t>
    </dgm:pt>
    <dgm:pt modelId="{7D84A504-67F6-4EBF-9102-1D49196175F4}" type="sibTrans" cxnId="{6127C88D-0B29-4B3B-B41D-19D39B0EB3EB}">
      <dgm:prSet/>
      <dgm:spPr/>
      <dgm:t>
        <a:bodyPr/>
        <a:lstStyle/>
        <a:p>
          <a:endParaRPr lang="en-US"/>
        </a:p>
      </dgm:t>
    </dgm:pt>
    <dgm:pt modelId="{C9A38067-6444-4537-AEC5-B053DCD5F387}">
      <dgm:prSet/>
      <dgm:spPr/>
      <dgm:t>
        <a:bodyPr/>
        <a:lstStyle/>
        <a:p>
          <a:pPr>
            <a:lnSpc>
              <a:spcPct val="100000"/>
            </a:lnSpc>
          </a:pPr>
          <a:r>
            <a:rPr lang="en-US" b="1"/>
            <a:t>V. Future directions</a:t>
          </a:r>
          <a:endParaRPr lang="en-US"/>
        </a:p>
      </dgm:t>
    </dgm:pt>
    <dgm:pt modelId="{49DD5B7F-49EA-4DB6-83FB-467EEB9813C0}" type="parTrans" cxnId="{8FAA1328-9723-4157-91E4-A9413D73ED08}">
      <dgm:prSet/>
      <dgm:spPr/>
      <dgm:t>
        <a:bodyPr/>
        <a:lstStyle/>
        <a:p>
          <a:endParaRPr lang="en-US"/>
        </a:p>
      </dgm:t>
    </dgm:pt>
    <dgm:pt modelId="{CD15CEB4-B59F-466C-BCCF-17D0EC60C6BA}" type="sibTrans" cxnId="{8FAA1328-9723-4157-91E4-A9413D73ED08}">
      <dgm:prSet/>
      <dgm:spPr/>
      <dgm:t>
        <a:bodyPr/>
        <a:lstStyle/>
        <a:p>
          <a:endParaRPr lang="en-US"/>
        </a:p>
      </dgm:t>
    </dgm:pt>
    <dgm:pt modelId="{9C4AFEE9-9AAD-4744-AD32-4B8ED8855664}">
      <dgm:prSet/>
      <dgm:spPr/>
      <dgm:t>
        <a:bodyPr/>
        <a:lstStyle/>
        <a:p>
          <a:pPr>
            <a:lnSpc>
              <a:spcPct val="100000"/>
            </a:lnSpc>
          </a:pPr>
          <a:r>
            <a:rPr lang="en-US"/>
            <a:t>Overview of the potential for continued development and refinement of VDF modeling techniques</a:t>
          </a:r>
        </a:p>
      </dgm:t>
    </dgm:pt>
    <dgm:pt modelId="{8456DFFB-8997-4F5B-8678-2D2154BBA610}" type="parTrans" cxnId="{F4B74383-61CD-4000-A06A-58E3D84E39FF}">
      <dgm:prSet/>
      <dgm:spPr/>
      <dgm:t>
        <a:bodyPr/>
        <a:lstStyle/>
        <a:p>
          <a:endParaRPr lang="en-US"/>
        </a:p>
      </dgm:t>
    </dgm:pt>
    <dgm:pt modelId="{5099DAD8-52F8-4F41-B486-A6CFE69E5D6A}" type="sibTrans" cxnId="{F4B74383-61CD-4000-A06A-58E3D84E39FF}">
      <dgm:prSet/>
      <dgm:spPr/>
      <dgm:t>
        <a:bodyPr/>
        <a:lstStyle/>
        <a:p>
          <a:endParaRPr lang="en-US"/>
        </a:p>
      </dgm:t>
    </dgm:pt>
    <dgm:pt modelId="{5D8E9123-D338-439C-8953-EE1F71E6583E}">
      <dgm:prSet/>
      <dgm:spPr/>
      <dgm:t>
        <a:bodyPr/>
        <a:lstStyle/>
        <a:p>
          <a:pPr>
            <a:lnSpc>
              <a:spcPct val="100000"/>
            </a:lnSpc>
          </a:pPr>
          <a:r>
            <a:rPr lang="en-US"/>
            <a:t>Discussion of the role of VDFs in shaping the future of transportation planning and control</a:t>
          </a:r>
        </a:p>
      </dgm:t>
    </dgm:pt>
    <dgm:pt modelId="{7A8DBAE2-F151-4E39-9BED-3CBA16A82458}" type="parTrans" cxnId="{39793061-C862-4A51-8CE4-69A6338193FF}">
      <dgm:prSet/>
      <dgm:spPr/>
      <dgm:t>
        <a:bodyPr/>
        <a:lstStyle/>
        <a:p>
          <a:endParaRPr lang="en-US"/>
        </a:p>
      </dgm:t>
    </dgm:pt>
    <dgm:pt modelId="{3561EFFB-277C-4DBD-A299-CF33B5629C27}" type="sibTrans" cxnId="{39793061-C862-4A51-8CE4-69A6338193FF}">
      <dgm:prSet/>
      <dgm:spPr/>
      <dgm:t>
        <a:bodyPr/>
        <a:lstStyle/>
        <a:p>
          <a:endParaRPr lang="en-US"/>
        </a:p>
      </dgm:t>
    </dgm:pt>
    <dgm:pt modelId="{6245B7D6-F308-44C5-969E-7D73D7D07747}">
      <dgm:prSet/>
      <dgm:spPr/>
      <dgm:t>
        <a:bodyPr/>
        <a:lstStyle/>
        <a:p>
          <a:pPr>
            <a:lnSpc>
              <a:spcPct val="100000"/>
            </a:lnSpc>
          </a:pPr>
          <a:r>
            <a:rPr lang="en-US" b="1" dirty="0"/>
            <a:t>VI. Conclusion</a:t>
          </a:r>
          <a:endParaRPr lang="en-US" dirty="0"/>
        </a:p>
      </dgm:t>
    </dgm:pt>
    <dgm:pt modelId="{7ACFAD66-282B-465C-BC09-17A5CC7E2DA6}" type="parTrans" cxnId="{740F450B-F623-472D-9ECC-6F1AD56E6157}">
      <dgm:prSet/>
      <dgm:spPr/>
      <dgm:t>
        <a:bodyPr/>
        <a:lstStyle/>
        <a:p>
          <a:endParaRPr lang="en-US"/>
        </a:p>
      </dgm:t>
    </dgm:pt>
    <dgm:pt modelId="{A5E49107-877C-4BCE-BAA3-E9A4A9EC9E1D}" type="sibTrans" cxnId="{740F450B-F623-472D-9ECC-6F1AD56E6157}">
      <dgm:prSet/>
      <dgm:spPr/>
      <dgm:t>
        <a:bodyPr/>
        <a:lstStyle/>
        <a:p>
          <a:endParaRPr lang="en-US"/>
        </a:p>
      </dgm:t>
    </dgm:pt>
    <dgm:pt modelId="{811C40E5-2B20-4A3B-A33A-C767A04BE821}">
      <dgm:prSet/>
      <dgm:spPr/>
      <dgm:t>
        <a:bodyPr/>
        <a:lstStyle/>
        <a:p>
          <a:pPr>
            <a:lnSpc>
              <a:spcPct val="100000"/>
            </a:lnSpc>
          </a:pPr>
          <a:r>
            <a:rPr lang="en-US"/>
            <a:t>Summary of key points</a:t>
          </a:r>
        </a:p>
      </dgm:t>
    </dgm:pt>
    <dgm:pt modelId="{354D0F97-82F2-43DF-A49D-59A19B6BA513}" type="parTrans" cxnId="{1938725D-7BD1-4942-AB64-B2B2F5C9A2F7}">
      <dgm:prSet/>
      <dgm:spPr/>
      <dgm:t>
        <a:bodyPr/>
        <a:lstStyle/>
        <a:p>
          <a:endParaRPr lang="en-US"/>
        </a:p>
      </dgm:t>
    </dgm:pt>
    <dgm:pt modelId="{23AD9E84-5530-4E4E-A66A-D844537BD395}" type="sibTrans" cxnId="{1938725D-7BD1-4942-AB64-B2B2F5C9A2F7}">
      <dgm:prSet/>
      <dgm:spPr/>
      <dgm:t>
        <a:bodyPr/>
        <a:lstStyle/>
        <a:p>
          <a:endParaRPr lang="en-US"/>
        </a:p>
      </dgm:t>
    </dgm:pt>
    <dgm:pt modelId="{1CAD385C-EBD6-469E-A178-F4603CF6D28B}" type="pres">
      <dgm:prSet presAssocID="{9C6FFAFC-0298-4D02-BEFB-D73801332AB8}" presName="root" presStyleCnt="0">
        <dgm:presLayoutVars>
          <dgm:dir/>
          <dgm:resizeHandles val="exact"/>
        </dgm:presLayoutVars>
      </dgm:prSet>
      <dgm:spPr/>
    </dgm:pt>
    <dgm:pt modelId="{E536984E-5B2B-4C97-B667-C2029D662C9F}" type="pres">
      <dgm:prSet presAssocID="{FBCE40C1-C540-4B4D-AB0D-47CDEC3AA552}" presName="compNode" presStyleCnt="0"/>
      <dgm:spPr/>
    </dgm:pt>
    <dgm:pt modelId="{ECAEE09E-1171-4F8C-889C-81B8F02DEE3A}" type="pres">
      <dgm:prSet presAssocID="{FBCE40C1-C540-4B4D-AB0D-47CDEC3AA552}" presName="bgRect" presStyleLbl="bgShp" presStyleIdx="0" presStyleCnt="6"/>
      <dgm:spPr/>
    </dgm:pt>
    <dgm:pt modelId="{1873727F-3D49-408D-8872-2327B0E916DC}" type="pres">
      <dgm:prSet presAssocID="{FBCE40C1-C540-4B4D-AB0D-47CDEC3AA55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5AA3ED2D-9080-41C4-B2AC-37C6046FF3AE}" type="pres">
      <dgm:prSet presAssocID="{FBCE40C1-C540-4B4D-AB0D-47CDEC3AA552}" presName="spaceRect" presStyleCnt="0"/>
      <dgm:spPr/>
    </dgm:pt>
    <dgm:pt modelId="{E4248379-7E93-41DC-B778-C5B1919A9726}" type="pres">
      <dgm:prSet presAssocID="{FBCE40C1-C540-4B4D-AB0D-47CDEC3AA552}" presName="parTx" presStyleLbl="revTx" presStyleIdx="0" presStyleCnt="12">
        <dgm:presLayoutVars>
          <dgm:chMax val="0"/>
          <dgm:chPref val="0"/>
        </dgm:presLayoutVars>
      </dgm:prSet>
      <dgm:spPr/>
    </dgm:pt>
    <dgm:pt modelId="{67F96EB2-F510-499F-8ECA-4E58E26D3405}" type="pres">
      <dgm:prSet presAssocID="{FBCE40C1-C540-4B4D-AB0D-47CDEC3AA552}" presName="desTx" presStyleLbl="revTx" presStyleIdx="1" presStyleCnt="12">
        <dgm:presLayoutVars/>
      </dgm:prSet>
      <dgm:spPr/>
    </dgm:pt>
    <dgm:pt modelId="{3300124C-FB16-4341-A4CE-FC019E24FC6C}" type="pres">
      <dgm:prSet presAssocID="{65ACF726-B64D-4EC3-A062-3ECDE1790E66}" presName="sibTrans" presStyleCnt="0"/>
      <dgm:spPr/>
    </dgm:pt>
    <dgm:pt modelId="{60663EF7-CBE6-499E-81E3-23D015F3131F}" type="pres">
      <dgm:prSet presAssocID="{A1FC76BA-E353-4F0F-AED8-054DA75E90AF}" presName="compNode" presStyleCnt="0"/>
      <dgm:spPr/>
    </dgm:pt>
    <dgm:pt modelId="{AB63F81F-7764-47C5-8B30-95F8A4D5627A}" type="pres">
      <dgm:prSet presAssocID="{A1FC76BA-E353-4F0F-AED8-054DA75E90AF}" presName="bgRect" presStyleLbl="bgShp" presStyleIdx="1" presStyleCnt="6"/>
      <dgm:spPr/>
    </dgm:pt>
    <dgm:pt modelId="{E4A36D19-43A4-409C-BB7A-DFBDC5A61370}" type="pres">
      <dgm:prSet presAssocID="{A1FC76BA-E353-4F0F-AED8-054DA75E90A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7988A19C-0360-462A-A6CB-858354C10FCE}" type="pres">
      <dgm:prSet presAssocID="{A1FC76BA-E353-4F0F-AED8-054DA75E90AF}" presName="spaceRect" presStyleCnt="0"/>
      <dgm:spPr/>
    </dgm:pt>
    <dgm:pt modelId="{DBA0F307-7559-4890-BB22-6FDBF369F513}" type="pres">
      <dgm:prSet presAssocID="{A1FC76BA-E353-4F0F-AED8-054DA75E90AF}" presName="parTx" presStyleLbl="revTx" presStyleIdx="2" presStyleCnt="12">
        <dgm:presLayoutVars>
          <dgm:chMax val="0"/>
          <dgm:chPref val="0"/>
        </dgm:presLayoutVars>
      </dgm:prSet>
      <dgm:spPr/>
    </dgm:pt>
    <dgm:pt modelId="{943CD941-A202-4F9D-8807-4A95E60E3CCC}" type="pres">
      <dgm:prSet presAssocID="{A1FC76BA-E353-4F0F-AED8-054DA75E90AF}" presName="desTx" presStyleLbl="revTx" presStyleIdx="3" presStyleCnt="12">
        <dgm:presLayoutVars/>
      </dgm:prSet>
      <dgm:spPr/>
    </dgm:pt>
    <dgm:pt modelId="{82AB4A99-B6AD-47B8-924A-25505A852917}" type="pres">
      <dgm:prSet presAssocID="{BB028EA3-D7F1-4A5F-A607-9F2B3493FD99}" presName="sibTrans" presStyleCnt="0"/>
      <dgm:spPr/>
    </dgm:pt>
    <dgm:pt modelId="{15465CD1-1CB3-4949-855A-AB20C8854CC1}" type="pres">
      <dgm:prSet presAssocID="{686518F5-CBD1-4ACB-9619-133935434601}" presName="compNode" presStyleCnt="0"/>
      <dgm:spPr/>
    </dgm:pt>
    <dgm:pt modelId="{8656E806-6A0E-4410-91D8-879A60FF55F1}" type="pres">
      <dgm:prSet presAssocID="{686518F5-CBD1-4ACB-9619-133935434601}" presName="bgRect" presStyleLbl="bgShp" presStyleIdx="2" presStyleCnt="6"/>
      <dgm:spPr/>
    </dgm:pt>
    <dgm:pt modelId="{1901C529-3CF7-456A-B1E9-80A4DEB6FC4C}" type="pres">
      <dgm:prSet presAssocID="{686518F5-CBD1-4ACB-9619-13393543460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CA3DD25-1191-43FC-8096-78B03084A821}" type="pres">
      <dgm:prSet presAssocID="{686518F5-CBD1-4ACB-9619-133935434601}" presName="spaceRect" presStyleCnt="0"/>
      <dgm:spPr/>
    </dgm:pt>
    <dgm:pt modelId="{6DF87B8E-6BD9-4316-8067-83B5A9A3EF35}" type="pres">
      <dgm:prSet presAssocID="{686518F5-CBD1-4ACB-9619-133935434601}" presName="parTx" presStyleLbl="revTx" presStyleIdx="4" presStyleCnt="12">
        <dgm:presLayoutVars>
          <dgm:chMax val="0"/>
          <dgm:chPref val="0"/>
        </dgm:presLayoutVars>
      </dgm:prSet>
      <dgm:spPr/>
    </dgm:pt>
    <dgm:pt modelId="{59330C01-E147-433F-8A7B-D3C875C2C20D}" type="pres">
      <dgm:prSet presAssocID="{686518F5-CBD1-4ACB-9619-133935434601}" presName="desTx" presStyleLbl="revTx" presStyleIdx="5" presStyleCnt="12">
        <dgm:presLayoutVars/>
      </dgm:prSet>
      <dgm:spPr/>
    </dgm:pt>
    <dgm:pt modelId="{1B79B8CC-EA5E-4BCC-BDD0-4447669FEF84}" type="pres">
      <dgm:prSet presAssocID="{E1AFEC3C-5948-4B52-881C-CD0582DFEEE7}" presName="sibTrans" presStyleCnt="0"/>
      <dgm:spPr/>
    </dgm:pt>
    <dgm:pt modelId="{792A14CB-8469-473B-B5FA-693C20B79048}" type="pres">
      <dgm:prSet presAssocID="{25FC580F-3709-4ABE-9C0D-ECA011EACA03}" presName="compNode" presStyleCnt="0"/>
      <dgm:spPr/>
    </dgm:pt>
    <dgm:pt modelId="{7FDC2AE8-1041-47CD-8467-0FA66491E881}" type="pres">
      <dgm:prSet presAssocID="{25FC580F-3709-4ABE-9C0D-ECA011EACA03}" presName="bgRect" presStyleLbl="bgShp" presStyleIdx="3" presStyleCnt="6"/>
      <dgm:spPr/>
    </dgm:pt>
    <dgm:pt modelId="{F2E78A0C-7052-4278-A820-0871CF489807}" type="pres">
      <dgm:prSet presAssocID="{25FC580F-3709-4ABE-9C0D-ECA011EACA0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DE5CA629-8E8B-45FD-8680-BAF76F2655C3}" type="pres">
      <dgm:prSet presAssocID="{25FC580F-3709-4ABE-9C0D-ECA011EACA03}" presName="spaceRect" presStyleCnt="0"/>
      <dgm:spPr/>
    </dgm:pt>
    <dgm:pt modelId="{A803898B-A7F2-45CB-A1DC-91E0E011BDA0}" type="pres">
      <dgm:prSet presAssocID="{25FC580F-3709-4ABE-9C0D-ECA011EACA03}" presName="parTx" presStyleLbl="revTx" presStyleIdx="6" presStyleCnt="12">
        <dgm:presLayoutVars>
          <dgm:chMax val="0"/>
          <dgm:chPref val="0"/>
        </dgm:presLayoutVars>
      </dgm:prSet>
      <dgm:spPr/>
    </dgm:pt>
    <dgm:pt modelId="{F814148A-9B70-48A9-928C-69F52B029F8E}" type="pres">
      <dgm:prSet presAssocID="{25FC580F-3709-4ABE-9C0D-ECA011EACA03}" presName="desTx" presStyleLbl="revTx" presStyleIdx="7" presStyleCnt="12">
        <dgm:presLayoutVars/>
      </dgm:prSet>
      <dgm:spPr/>
    </dgm:pt>
    <dgm:pt modelId="{790AB1A0-BE32-405C-A73B-5CB96B1108C1}" type="pres">
      <dgm:prSet presAssocID="{74316147-EE90-4B1A-8C99-66895636AB12}" presName="sibTrans" presStyleCnt="0"/>
      <dgm:spPr/>
    </dgm:pt>
    <dgm:pt modelId="{6DCEB7EA-2665-4E4E-ADCC-CFFCA8905D8C}" type="pres">
      <dgm:prSet presAssocID="{C9A38067-6444-4537-AEC5-B053DCD5F387}" presName="compNode" presStyleCnt="0"/>
      <dgm:spPr/>
    </dgm:pt>
    <dgm:pt modelId="{D8864168-3B07-497F-9EBD-C92C6F717F9E}" type="pres">
      <dgm:prSet presAssocID="{C9A38067-6444-4537-AEC5-B053DCD5F387}" presName="bgRect" presStyleLbl="bgShp" presStyleIdx="4" presStyleCnt="6"/>
      <dgm:spPr/>
    </dgm:pt>
    <dgm:pt modelId="{899E19F2-E33D-48A7-8555-6BAAAC066B4F}" type="pres">
      <dgm:prSet presAssocID="{C9A38067-6444-4537-AEC5-B053DCD5F38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41113759-AC75-462A-A4F7-2AA8CEF5E490}" type="pres">
      <dgm:prSet presAssocID="{C9A38067-6444-4537-AEC5-B053DCD5F387}" presName="spaceRect" presStyleCnt="0"/>
      <dgm:spPr/>
    </dgm:pt>
    <dgm:pt modelId="{34FD864F-8DA7-4B29-B3AB-B096622FDA35}" type="pres">
      <dgm:prSet presAssocID="{C9A38067-6444-4537-AEC5-B053DCD5F387}" presName="parTx" presStyleLbl="revTx" presStyleIdx="8" presStyleCnt="12">
        <dgm:presLayoutVars>
          <dgm:chMax val="0"/>
          <dgm:chPref val="0"/>
        </dgm:presLayoutVars>
      </dgm:prSet>
      <dgm:spPr/>
    </dgm:pt>
    <dgm:pt modelId="{FACA0A85-2DFA-451E-8F37-A4D7EE0E2FF8}" type="pres">
      <dgm:prSet presAssocID="{C9A38067-6444-4537-AEC5-B053DCD5F387}" presName="desTx" presStyleLbl="revTx" presStyleIdx="9" presStyleCnt="12">
        <dgm:presLayoutVars/>
      </dgm:prSet>
      <dgm:spPr/>
    </dgm:pt>
    <dgm:pt modelId="{354C9672-4D4E-4C6D-82E1-9CFE590BF2A1}" type="pres">
      <dgm:prSet presAssocID="{CD15CEB4-B59F-466C-BCCF-17D0EC60C6BA}" presName="sibTrans" presStyleCnt="0"/>
      <dgm:spPr/>
    </dgm:pt>
    <dgm:pt modelId="{029AE430-F0F6-4E89-ACF7-BDFB133B4061}" type="pres">
      <dgm:prSet presAssocID="{6245B7D6-F308-44C5-969E-7D73D7D07747}" presName="compNode" presStyleCnt="0"/>
      <dgm:spPr/>
    </dgm:pt>
    <dgm:pt modelId="{226C83DB-09E4-4770-9539-C14D6F14EF82}" type="pres">
      <dgm:prSet presAssocID="{6245B7D6-F308-44C5-969E-7D73D7D07747}" presName="bgRect" presStyleLbl="bgShp" presStyleIdx="5" presStyleCnt="6"/>
      <dgm:spPr/>
    </dgm:pt>
    <dgm:pt modelId="{D30AA52F-E764-4D64-87EE-BEAA4EBEB2D5}" type="pres">
      <dgm:prSet presAssocID="{6245B7D6-F308-44C5-969E-7D73D7D077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Key"/>
        </a:ext>
      </dgm:extLst>
    </dgm:pt>
    <dgm:pt modelId="{34DE1080-1CB0-48FA-8824-37155545DC46}" type="pres">
      <dgm:prSet presAssocID="{6245B7D6-F308-44C5-969E-7D73D7D07747}" presName="spaceRect" presStyleCnt="0"/>
      <dgm:spPr/>
    </dgm:pt>
    <dgm:pt modelId="{6C1E6F09-A332-419F-85D7-CC1CAE706509}" type="pres">
      <dgm:prSet presAssocID="{6245B7D6-F308-44C5-969E-7D73D7D07747}" presName="parTx" presStyleLbl="revTx" presStyleIdx="10" presStyleCnt="12">
        <dgm:presLayoutVars>
          <dgm:chMax val="0"/>
          <dgm:chPref val="0"/>
        </dgm:presLayoutVars>
      </dgm:prSet>
      <dgm:spPr/>
    </dgm:pt>
    <dgm:pt modelId="{87280EF2-4623-4D5E-95B6-97C8A459A2DD}" type="pres">
      <dgm:prSet presAssocID="{6245B7D6-F308-44C5-969E-7D73D7D07747}" presName="desTx" presStyleLbl="revTx" presStyleIdx="11" presStyleCnt="12">
        <dgm:presLayoutVars/>
      </dgm:prSet>
      <dgm:spPr/>
    </dgm:pt>
  </dgm:ptLst>
  <dgm:cxnLst>
    <dgm:cxn modelId="{28A0FA08-7A28-4D59-ACB7-A47CEBFC5731}" type="presOf" srcId="{811C40E5-2B20-4A3B-A33A-C767A04BE821}" destId="{87280EF2-4623-4D5E-95B6-97C8A459A2DD}" srcOrd="0" destOrd="0" presId="urn:microsoft.com/office/officeart/2018/2/layout/IconVerticalSolidList"/>
    <dgm:cxn modelId="{C65F020B-3C8F-4C0F-89B3-03037B912E43}" srcId="{A1FC76BA-E353-4F0F-AED8-054DA75E90AF}" destId="{32DE1FC0-0845-4A0D-BBDE-73C41A45F515}" srcOrd="0" destOrd="0" parTransId="{210B1B08-870C-41B6-9209-7FF719E7E606}" sibTransId="{49200391-A1A8-4A60-B95A-172C1A824275}"/>
    <dgm:cxn modelId="{740F450B-F623-472D-9ECC-6F1AD56E6157}" srcId="{9C6FFAFC-0298-4D02-BEFB-D73801332AB8}" destId="{6245B7D6-F308-44C5-969E-7D73D7D07747}" srcOrd="5" destOrd="0" parTransId="{7ACFAD66-282B-465C-BC09-17A5CC7E2DA6}" sibTransId="{A5E49107-877C-4BCE-BAA3-E9A4A9EC9E1D}"/>
    <dgm:cxn modelId="{F034AA15-BEAE-4C9A-9FBB-7B5F26A55311}" type="presOf" srcId="{9C6FFAFC-0298-4D02-BEFB-D73801332AB8}" destId="{1CAD385C-EBD6-469E-A178-F4603CF6D28B}" srcOrd="0" destOrd="0" presId="urn:microsoft.com/office/officeart/2018/2/layout/IconVerticalSolidList"/>
    <dgm:cxn modelId="{51E8DA20-15EE-4B8D-B0E5-9EA9C253FDE9}" type="presOf" srcId="{A1FC76BA-E353-4F0F-AED8-054DA75E90AF}" destId="{DBA0F307-7559-4890-BB22-6FDBF369F513}" srcOrd="0" destOrd="0" presId="urn:microsoft.com/office/officeart/2018/2/layout/IconVerticalSolidList"/>
    <dgm:cxn modelId="{52D0CA26-0FF9-4B99-9D9F-70FBD3E68CCE}" type="presOf" srcId="{C9A38067-6444-4537-AEC5-B053DCD5F387}" destId="{34FD864F-8DA7-4B29-B3AB-B096622FDA35}" srcOrd="0" destOrd="0" presId="urn:microsoft.com/office/officeart/2018/2/layout/IconVerticalSolidList"/>
    <dgm:cxn modelId="{8FAA1328-9723-4157-91E4-A9413D73ED08}" srcId="{9C6FFAFC-0298-4D02-BEFB-D73801332AB8}" destId="{C9A38067-6444-4537-AEC5-B053DCD5F387}" srcOrd="4" destOrd="0" parTransId="{49DD5B7F-49EA-4DB6-83FB-467EEB9813C0}" sibTransId="{CD15CEB4-B59F-466C-BCCF-17D0EC60C6BA}"/>
    <dgm:cxn modelId="{09DF8B2C-1D20-4B1E-A378-B07BA1DA6DCC}" type="presOf" srcId="{F9208B25-4584-4F9F-94C5-F37BE34FBC22}" destId="{67F96EB2-F510-499F-8ECA-4E58E26D3405}" srcOrd="0" destOrd="0" presId="urn:microsoft.com/office/officeart/2018/2/layout/IconVerticalSolidList"/>
    <dgm:cxn modelId="{DE01CC38-4E7D-489E-ACFE-218B1095AF44}" srcId="{FBCE40C1-C540-4B4D-AB0D-47CDEC3AA552}" destId="{07CB725C-DF05-4D7F-A25E-0CE8F4A8A025}" srcOrd="1" destOrd="0" parTransId="{09B0467F-E747-4E00-8103-3F121A1CB873}" sibTransId="{67E53037-3A8E-493C-BEF2-BCE4BAE342E3}"/>
    <dgm:cxn modelId="{42A8C639-6471-40CC-B9F2-713D1BCC1643}" type="presOf" srcId="{25FC580F-3709-4ABE-9C0D-ECA011EACA03}" destId="{A803898B-A7F2-45CB-A1DC-91E0E011BDA0}" srcOrd="0" destOrd="0" presId="urn:microsoft.com/office/officeart/2018/2/layout/IconVerticalSolidList"/>
    <dgm:cxn modelId="{1938725D-7BD1-4942-AB64-B2B2F5C9A2F7}" srcId="{6245B7D6-F308-44C5-969E-7D73D7D07747}" destId="{811C40E5-2B20-4A3B-A33A-C767A04BE821}" srcOrd="0" destOrd="0" parTransId="{354D0F97-82F2-43DF-A49D-59A19B6BA513}" sibTransId="{23AD9E84-5530-4E4E-A66A-D844537BD395}"/>
    <dgm:cxn modelId="{39793061-C862-4A51-8CE4-69A6338193FF}" srcId="{C9A38067-6444-4537-AEC5-B053DCD5F387}" destId="{5D8E9123-D338-439C-8953-EE1F71E6583E}" srcOrd="1" destOrd="0" parTransId="{7A8DBAE2-F151-4E39-9BED-3CBA16A82458}" sibTransId="{3561EFFB-277C-4DBD-A299-CF33B5629C27}"/>
    <dgm:cxn modelId="{59AFCF44-D72D-4AA4-ABC2-8D3B85FB10E9}" srcId="{9C6FFAFC-0298-4D02-BEFB-D73801332AB8}" destId="{25FC580F-3709-4ABE-9C0D-ECA011EACA03}" srcOrd="3" destOrd="0" parTransId="{9F156645-0B28-43D7-A680-0FE9279F0F96}" sibTransId="{74316147-EE90-4B1A-8C99-66895636AB12}"/>
    <dgm:cxn modelId="{4C8F064A-3E0C-40A1-9470-616146DA3B64}" type="presOf" srcId="{32DE1FC0-0845-4A0D-BBDE-73C41A45F515}" destId="{943CD941-A202-4F9D-8807-4A95E60E3CCC}" srcOrd="0" destOrd="0" presId="urn:microsoft.com/office/officeart/2018/2/layout/IconVerticalSolidList"/>
    <dgm:cxn modelId="{C34CC16C-2B77-45A6-AC79-AB01823955B3}" srcId="{A1FC76BA-E353-4F0F-AED8-054DA75E90AF}" destId="{8E114AF4-463B-4029-8158-13939AF3E0BD}" srcOrd="1" destOrd="0" parTransId="{57B18D27-4237-49B7-8545-6468EB049FDA}" sibTransId="{EDB1AE6E-914B-45BF-90B7-D13C4B558998}"/>
    <dgm:cxn modelId="{6D254A6E-8106-415D-96E1-EF861B2C408F}" type="presOf" srcId="{59EE21F6-A359-48D6-959E-7F47B599C1FB}" destId="{67F96EB2-F510-499F-8ECA-4E58E26D3405}" srcOrd="0" destOrd="2" presId="urn:microsoft.com/office/officeart/2018/2/layout/IconVerticalSolidList"/>
    <dgm:cxn modelId="{F3BAAB4F-42DC-49BC-A309-EE075EA9A8D2}" type="presOf" srcId="{5D8E9123-D338-439C-8953-EE1F71E6583E}" destId="{FACA0A85-2DFA-451E-8F37-A4D7EE0E2FF8}" srcOrd="0" destOrd="1" presId="urn:microsoft.com/office/officeart/2018/2/layout/IconVerticalSolidList"/>
    <dgm:cxn modelId="{C7895D70-4338-4FA2-AA8F-67B07EBFE97C}" type="presOf" srcId="{18945F09-2F44-4A9C-B79B-39E62E45DF3D}" destId="{F814148A-9B70-48A9-928C-69F52B029F8E}" srcOrd="0" destOrd="0" presId="urn:microsoft.com/office/officeart/2018/2/layout/IconVerticalSolidList"/>
    <dgm:cxn modelId="{B134A658-A495-4911-B346-68E122923B2E}" srcId="{FBCE40C1-C540-4B4D-AB0D-47CDEC3AA552}" destId="{F9208B25-4584-4F9F-94C5-F37BE34FBC22}" srcOrd="0" destOrd="0" parTransId="{BCEFA5D5-C784-4603-84F6-536D961E2BB6}" sibTransId="{14E03515-3D78-44D9-9E63-7A4BFBA49FF9}"/>
    <dgm:cxn modelId="{396F9C7C-FAF4-47DB-A11E-8103869F2006}" type="presOf" srcId="{0F28C658-178C-4BED-BA2C-774209084537}" destId="{F814148A-9B70-48A9-928C-69F52B029F8E}" srcOrd="0" destOrd="1" presId="urn:microsoft.com/office/officeart/2018/2/layout/IconVerticalSolidList"/>
    <dgm:cxn modelId="{AA1A727F-3123-4EA7-BEC5-6671342D1ECF}" srcId="{9C6FFAFC-0298-4D02-BEFB-D73801332AB8}" destId="{FBCE40C1-C540-4B4D-AB0D-47CDEC3AA552}" srcOrd="0" destOrd="0" parTransId="{85F34066-A2C3-4BA6-8E19-A22D81E51057}" sibTransId="{65ACF726-B64D-4EC3-A062-3ECDE1790E66}"/>
    <dgm:cxn modelId="{D3360F82-E404-4D79-89F6-A9DC022345A1}" type="presOf" srcId="{9C4AFEE9-9AAD-4744-AD32-4B8ED8855664}" destId="{FACA0A85-2DFA-451E-8F37-A4D7EE0E2FF8}" srcOrd="0" destOrd="0" presId="urn:microsoft.com/office/officeart/2018/2/layout/IconVerticalSolidList"/>
    <dgm:cxn modelId="{F4B74383-61CD-4000-A06A-58E3D84E39FF}" srcId="{C9A38067-6444-4537-AEC5-B053DCD5F387}" destId="{9C4AFEE9-9AAD-4744-AD32-4B8ED8855664}" srcOrd="0" destOrd="0" parTransId="{8456DFFB-8997-4F5B-8678-2D2154BBA610}" sibTransId="{5099DAD8-52F8-4F41-B486-A6CFE69E5D6A}"/>
    <dgm:cxn modelId="{840FF68B-7012-407B-A01B-4A5CE2260631}" type="presOf" srcId="{686518F5-CBD1-4ACB-9619-133935434601}" destId="{6DF87B8E-6BD9-4316-8067-83B5A9A3EF35}" srcOrd="0" destOrd="0" presId="urn:microsoft.com/office/officeart/2018/2/layout/IconVerticalSolidList"/>
    <dgm:cxn modelId="{6127C88D-0B29-4B3B-B41D-19D39B0EB3EB}" srcId="{25FC580F-3709-4ABE-9C0D-ECA011EACA03}" destId="{0F28C658-178C-4BED-BA2C-774209084537}" srcOrd="1" destOrd="0" parTransId="{120701DE-E691-4389-BF26-CA4C072CC149}" sibTransId="{7D84A504-67F6-4EBF-9102-1D49196175F4}"/>
    <dgm:cxn modelId="{47FCAE93-9209-4EBD-AA46-CB988BBEE31F}" type="presOf" srcId="{6245B7D6-F308-44C5-969E-7D73D7D07747}" destId="{6C1E6F09-A332-419F-85D7-CC1CAE706509}" srcOrd="0" destOrd="0" presId="urn:microsoft.com/office/officeart/2018/2/layout/IconVerticalSolidList"/>
    <dgm:cxn modelId="{5FF1B795-1F2E-4CC0-ACCA-5CCCCC1BE5C0}" srcId="{686518F5-CBD1-4ACB-9619-133935434601}" destId="{0F9B4A6E-ED6C-4BE1-86F1-5A795D4C9D7F}" srcOrd="1" destOrd="0" parTransId="{2C50F6D2-C5A0-472D-B0F6-E97C780230AF}" sibTransId="{17A3484A-957E-4B73-8E3D-E1C0B734BEDC}"/>
    <dgm:cxn modelId="{DC450196-F897-4CF7-80E5-86FFB2762B07}" srcId="{9C6FFAFC-0298-4D02-BEFB-D73801332AB8}" destId="{686518F5-CBD1-4ACB-9619-133935434601}" srcOrd="2" destOrd="0" parTransId="{A2A8C918-47EF-4300-88AB-602290E37A77}" sibTransId="{E1AFEC3C-5948-4B52-881C-CD0582DFEEE7}"/>
    <dgm:cxn modelId="{E5308397-4035-4750-A5B6-B4A3156297AB}" type="presOf" srcId="{0F9B4A6E-ED6C-4BE1-86F1-5A795D4C9D7F}" destId="{59330C01-E147-433F-8A7B-D3C875C2C20D}" srcOrd="0" destOrd="1" presId="urn:microsoft.com/office/officeart/2018/2/layout/IconVerticalSolidList"/>
    <dgm:cxn modelId="{C6C47098-27BB-4BBC-9651-F893A59C28EF}" type="presOf" srcId="{FBCE40C1-C540-4B4D-AB0D-47CDEC3AA552}" destId="{E4248379-7E93-41DC-B778-C5B1919A9726}" srcOrd="0" destOrd="0" presId="urn:microsoft.com/office/officeart/2018/2/layout/IconVerticalSolidList"/>
    <dgm:cxn modelId="{B14CACA8-3897-4C21-8350-6CAA8DA6AB7C}" type="presOf" srcId="{8E114AF4-463B-4029-8158-13939AF3E0BD}" destId="{943CD941-A202-4F9D-8807-4A95E60E3CCC}" srcOrd="0" destOrd="1" presId="urn:microsoft.com/office/officeart/2018/2/layout/IconVerticalSolidList"/>
    <dgm:cxn modelId="{FCE149C5-AF97-4F61-90EE-BACE81223FD0}" srcId="{25FC580F-3709-4ABE-9C0D-ECA011EACA03}" destId="{18945F09-2F44-4A9C-B79B-39E62E45DF3D}" srcOrd="0" destOrd="0" parTransId="{977FE9B1-943B-4FA5-9FE6-3925F3D7645B}" sibTransId="{26A588A6-6485-4FB0-9E3E-59FC6F81241F}"/>
    <dgm:cxn modelId="{8F7F9BC5-BD0F-4084-945F-AAFAD5258853}" type="presOf" srcId="{1F1475BE-ABC6-4BCA-BE7F-74520A069F5C}" destId="{59330C01-E147-433F-8A7B-D3C875C2C20D}" srcOrd="0" destOrd="0" presId="urn:microsoft.com/office/officeart/2018/2/layout/IconVerticalSolidList"/>
    <dgm:cxn modelId="{A38192C8-A96B-480A-AC1D-17EAE728EAA6}" srcId="{686518F5-CBD1-4ACB-9619-133935434601}" destId="{1F1475BE-ABC6-4BCA-BE7F-74520A069F5C}" srcOrd="0" destOrd="0" parTransId="{0C0DA263-29D8-49FF-919B-20DAFEE6AD2B}" sibTransId="{DC7C4EDD-5062-4485-99AE-D1D2EC4297EB}"/>
    <dgm:cxn modelId="{5962FFD8-2895-4E4F-A374-EF12FECD5D78}" type="presOf" srcId="{07CB725C-DF05-4D7F-A25E-0CE8F4A8A025}" destId="{67F96EB2-F510-499F-8ECA-4E58E26D3405}" srcOrd="0" destOrd="1" presId="urn:microsoft.com/office/officeart/2018/2/layout/IconVerticalSolidList"/>
    <dgm:cxn modelId="{64728BEC-7B91-4D62-A2BD-E9C884472B9F}" srcId="{9C6FFAFC-0298-4D02-BEFB-D73801332AB8}" destId="{A1FC76BA-E353-4F0F-AED8-054DA75E90AF}" srcOrd="1" destOrd="0" parTransId="{6BBD43A7-9FE2-4C5B-93EA-DA92ED1A0555}" sibTransId="{BB028EA3-D7F1-4A5F-A607-9F2B3493FD99}"/>
    <dgm:cxn modelId="{B1AF35F6-EBF3-4C52-A09B-299C80A44E7A}" srcId="{FBCE40C1-C540-4B4D-AB0D-47CDEC3AA552}" destId="{59EE21F6-A359-48D6-959E-7F47B599C1FB}" srcOrd="2" destOrd="0" parTransId="{34BC66F7-FD9A-4450-943C-C19A4F976E10}" sibTransId="{F75D0ECA-6ED5-4AF3-BA26-6CCC9FF4105F}"/>
    <dgm:cxn modelId="{886D0507-8902-4440-BAE6-E31E510CEED3}" type="presParOf" srcId="{1CAD385C-EBD6-469E-A178-F4603CF6D28B}" destId="{E536984E-5B2B-4C97-B667-C2029D662C9F}" srcOrd="0" destOrd="0" presId="urn:microsoft.com/office/officeart/2018/2/layout/IconVerticalSolidList"/>
    <dgm:cxn modelId="{1D9307D9-3C75-4DE0-92BE-638677F74961}" type="presParOf" srcId="{E536984E-5B2B-4C97-B667-C2029D662C9F}" destId="{ECAEE09E-1171-4F8C-889C-81B8F02DEE3A}" srcOrd="0" destOrd="0" presId="urn:microsoft.com/office/officeart/2018/2/layout/IconVerticalSolidList"/>
    <dgm:cxn modelId="{9F220A71-568F-443E-90A7-A0F2E1E81358}" type="presParOf" srcId="{E536984E-5B2B-4C97-B667-C2029D662C9F}" destId="{1873727F-3D49-408D-8872-2327B0E916DC}" srcOrd="1" destOrd="0" presId="urn:microsoft.com/office/officeart/2018/2/layout/IconVerticalSolidList"/>
    <dgm:cxn modelId="{0C368428-D282-41B5-8B50-B5AD575F39A2}" type="presParOf" srcId="{E536984E-5B2B-4C97-B667-C2029D662C9F}" destId="{5AA3ED2D-9080-41C4-B2AC-37C6046FF3AE}" srcOrd="2" destOrd="0" presId="urn:microsoft.com/office/officeart/2018/2/layout/IconVerticalSolidList"/>
    <dgm:cxn modelId="{9DF525B0-E504-4702-BB28-70297ADAA4A7}" type="presParOf" srcId="{E536984E-5B2B-4C97-B667-C2029D662C9F}" destId="{E4248379-7E93-41DC-B778-C5B1919A9726}" srcOrd="3" destOrd="0" presId="urn:microsoft.com/office/officeart/2018/2/layout/IconVerticalSolidList"/>
    <dgm:cxn modelId="{979F9C6C-E3C4-411A-B126-693016A0EC8C}" type="presParOf" srcId="{E536984E-5B2B-4C97-B667-C2029D662C9F}" destId="{67F96EB2-F510-499F-8ECA-4E58E26D3405}" srcOrd="4" destOrd="0" presId="urn:microsoft.com/office/officeart/2018/2/layout/IconVerticalSolidList"/>
    <dgm:cxn modelId="{5780FC91-38D5-49A5-B84B-8D8682B13A54}" type="presParOf" srcId="{1CAD385C-EBD6-469E-A178-F4603CF6D28B}" destId="{3300124C-FB16-4341-A4CE-FC019E24FC6C}" srcOrd="1" destOrd="0" presId="urn:microsoft.com/office/officeart/2018/2/layout/IconVerticalSolidList"/>
    <dgm:cxn modelId="{98C58362-21F1-4351-B51D-108EAADCE512}" type="presParOf" srcId="{1CAD385C-EBD6-469E-A178-F4603CF6D28B}" destId="{60663EF7-CBE6-499E-81E3-23D015F3131F}" srcOrd="2" destOrd="0" presId="urn:microsoft.com/office/officeart/2018/2/layout/IconVerticalSolidList"/>
    <dgm:cxn modelId="{804A98D4-2673-45F2-9962-5EEF33A97454}" type="presParOf" srcId="{60663EF7-CBE6-499E-81E3-23D015F3131F}" destId="{AB63F81F-7764-47C5-8B30-95F8A4D5627A}" srcOrd="0" destOrd="0" presId="urn:microsoft.com/office/officeart/2018/2/layout/IconVerticalSolidList"/>
    <dgm:cxn modelId="{3FBD407D-C0F1-4305-9B1D-DCE07A440FD0}" type="presParOf" srcId="{60663EF7-CBE6-499E-81E3-23D015F3131F}" destId="{E4A36D19-43A4-409C-BB7A-DFBDC5A61370}" srcOrd="1" destOrd="0" presId="urn:microsoft.com/office/officeart/2018/2/layout/IconVerticalSolidList"/>
    <dgm:cxn modelId="{86411C5A-4D46-45AF-8F70-5F91BFB4972B}" type="presParOf" srcId="{60663EF7-CBE6-499E-81E3-23D015F3131F}" destId="{7988A19C-0360-462A-A6CB-858354C10FCE}" srcOrd="2" destOrd="0" presId="urn:microsoft.com/office/officeart/2018/2/layout/IconVerticalSolidList"/>
    <dgm:cxn modelId="{454E9EFF-3AA9-4E7C-9061-6FC26BEA1C7D}" type="presParOf" srcId="{60663EF7-CBE6-499E-81E3-23D015F3131F}" destId="{DBA0F307-7559-4890-BB22-6FDBF369F513}" srcOrd="3" destOrd="0" presId="urn:microsoft.com/office/officeart/2018/2/layout/IconVerticalSolidList"/>
    <dgm:cxn modelId="{C8EB118E-1B3A-4E99-BCC9-48C4F16E309C}" type="presParOf" srcId="{60663EF7-CBE6-499E-81E3-23D015F3131F}" destId="{943CD941-A202-4F9D-8807-4A95E60E3CCC}" srcOrd="4" destOrd="0" presId="urn:microsoft.com/office/officeart/2018/2/layout/IconVerticalSolidList"/>
    <dgm:cxn modelId="{80BD2FD2-9E47-47BA-8ABF-43E37AE50899}" type="presParOf" srcId="{1CAD385C-EBD6-469E-A178-F4603CF6D28B}" destId="{82AB4A99-B6AD-47B8-924A-25505A852917}" srcOrd="3" destOrd="0" presId="urn:microsoft.com/office/officeart/2018/2/layout/IconVerticalSolidList"/>
    <dgm:cxn modelId="{72D76CDC-F28A-46B0-BA35-2DD674729EF4}" type="presParOf" srcId="{1CAD385C-EBD6-469E-A178-F4603CF6D28B}" destId="{15465CD1-1CB3-4949-855A-AB20C8854CC1}" srcOrd="4" destOrd="0" presId="urn:microsoft.com/office/officeart/2018/2/layout/IconVerticalSolidList"/>
    <dgm:cxn modelId="{A23ABF9F-25D0-4901-8BCC-11217396D5D8}" type="presParOf" srcId="{15465CD1-1CB3-4949-855A-AB20C8854CC1}" destId="{8656E806-6A0E-4410-91D8-879A60FF55F1}" srcOrd="0" destOrd="0" presId="urn:microsoft.com/office/officeart/2018/2/layout/IconVerticalSolidList"/>
    <dgm:cxn modelId="{C94683FF-92CE-4FFD-BC5F-13DDE30402EF}" type="presParOf" srcId="{15465CD1-1CB3-4949-855A-AB20C8854CC1}" destId="{1901C529-3CF7-456A-B1E9-80A4DEB6FC4C}" srcOrd="1" destOrd="0" presId="urn:microsoft.com/office/officeart/2018/2/layout/IconVerticalSolidList"/>
    <dgm:cxn modelId="{CC62D4E2-F656-4AD4-AC80-9E06AC19C16D}" type="presParOf" srcId="{15465CD1-1CB3-4949-855A-AB20C8854CC1}" destId="{8CA3DD25-1191-43FC-8096-78B03084A821}" srcOrd="2" destOrd="0" presId="urn:microsoft.com/office/officeart/2018/2/layout/IconVerticalSolidList"/>
    <dgm:cxn modelId="{65CD7B42-48EB-4FE0-914A-00DBEAA6130A}" type="presParOf" srcId="{15465CD1-1CB3-4949-855A-AB20C8854CC1}" destId="{6DF87B8E-6BD9-4316-8067-83B5A9A3EF35}" srcOrd="3" destOrd="0" presId="urn:microsoft.com/office/officeart/2018/2/layout/IconVerticalSolidList"/>
    <dgm:cxn modelId="{793788B3-63B7-4037-9A83-1571C1BBDB54}" type="presParOf" srcId="{15465CD1-1CB3-4949-855A-AB20C8854CC1}" destId="{59330C01-E147-433F-8A7B-D3C875C2C20D}" srcOrd="4" destOrd="0" presId="urn:microsoft.com/office/officeart/2018/2/layout/IconVerticalSolidList"/>
    <dgm:cxn modelId="{63BF15D6-32A3-4971-AB2E-959FBBDF7145}" type="presParOf" srcId="{1CAD385C-EBD6-469E-A178-F4603CF6D28B}" destId="{1B79B8CC-EA5E-4BCC-BDD0-4447669FEF84}" srcOrd="5" destOrd="0" presId="urn:microsoft.com/office/officeart/2018/2/layout/IconVerticalSolidList"/>
    <dgm:cxn modelId="{97C1F9BF-377B-4FE5-9CD8-7FAA0F17685F}" type="presParOf" srcId="{1CAD385C-EBD6-469E-A178-F4603CF6D28B}" destId="{792A14CB-8469-473B-B5FA-693C20B79048}" srcOrd="6" destOrd="0" presId="urn:microsoft.com/office/officeart/2018/2/layout/IconVerticalSolidList"/>
    <dgm:cxn modelId="{E55152EB-653F-487D-B78F-DB57638C6584}" type="presParOf" srcId="{792A14CB-8469-473B-B5FA-693C20B79048}" destId="{7FDC2AE8-1041-47CD-8467-0FA66491E881}" srcOrd="0" destOrd="0" presId="urn:microsoft.com/office/officeart/2018/2/layout/IconVerticalSolidList"/>
    <dgm:cxn modelId="{38E690D3-3588-4F36-86E1-6EC7CB3FF400}" type="presParOf" srcId="{792A14CB-8469-473B-B5FA-693C20B79048}" destId="{F2E78A0C-7052-4278-A820-0871CF489807}" srcOrd="1" destOrd="0" presId="urn:microsoft.com/office/officeart/2018/2/layout/IconVerticalSolidList"/>
    <dgm:cxn modelId="{EDB23A44-40DC-4063-8DF4-05E43B189CBA}" type="presParOf" srcId="{792A14CB-8469-473B-B5FA-693C20B79048}" destId="{DE5CA629-8E8B-45FD-8680-BAF76F2655C3}" srcOrd="2" destOrd="0" presId="urn:microsoft.com/office/officeart/2018/2/layout/IconVerticalSolidList"/>
    <dgm:cxn modelId="{9DB1C593-42E4-4DC7-88E1-A880FEF659D4}" type="presParOf" srcId="{792A14CB-8469-473B-B5FA-693C20B79048}" destId="{A803898B-A7F2-45CB-A1DC-91E0E011BDA0}" srcOrd="3" destOrd="0" presId="urn:microsoft.com/office/officeart/2018/2/layout/IconVerticalSolidList"/>
    <dgm:cxn modelId="{CF840A5B-97DD-4342-8689-AEC259E19D71}" type="presParOf" srcId="{792A14CB-8469-473B-B5FA-693C20B79048}" destId="{F814148A-9B70-48A9-928C-69F52B029F8E}" srcOrd="4" destOrd="0" presId="urn:microsoft.com/office/officeart/2018/2/layout/IconVerticalSolidList"/>
    <dgm:cxn modelId="{6CF76D14-8691-45AF-AE7F-C38E4068F191}" type="presParOf" srcId="{1CAD385C-EBD6-469E-A178-F4603CF6D28B}" destId="{790AB1A0-BE32-405C-A73B-5CB96B1108C1}" srcOrd="7" destOrd="0" presId="urn:microsoft.com/office/officeart/2018/2/layout/IconVerticalSolidList"/>
    <dgm:cxn modelId="{45F80CC1-6F36-487A-896E-4345B446B8AD}" type="presParOf" srcId="{1CAD385C-EBD6-469E-A178-F4603CF6D28B}" destId="{6DCEB7EA-2665-4E4E-ADCC-CFFCA8905D8C}" srcOrd="8" destOrd="0" presId="urn:microsoft.com/office/officeart/2018/2/layout/IconVerticalSolidList"/>
    <dgm:cxn modelId="{05520A86-A6CC-44D1-B40A-BDC32DF614DF}" type="presParOf" srcId="{6DCEB7EA-2665-4E4E-ADCC-CFFCA8905D8C}" destId="{D8864168-3B07-497F-9EBD-C92C6F717F9E}" srcOrd="0" destOrd="0" presId="urn:microsoft.com/office/officeart/2018/2/layout/IconVerticalSolidList"/>
    <dgm:cxn modelId="{F92CC8A9-FD8A-49C4-B311-0F235C020C7C}" type="presParOf" srcId="{6DCEB7EA-2665-4E4E-ADCC-CFFCA8905D8C}" destId="{899E19F2-E33D-48A7-8555-6BAAAC066B4F}" srcOrd="1" destOrd="0" presId="urn:microsoft.com/office/officeart/2018/2/layout/IconVerticalSolidList"/>
    <dgm:cxn modelId="{9AB49C57-8F22-49B1-AF1E-4351B906448A}" type="presParOf" srcId="{6DCEB7EA-2665-4E4E-ADCC-CFFCA8905D8C}" destId="{41113759-AC75-462A-A4F7-2AA8CEF5E490}" srcOrd="2" destOrd="0" presId="urn:microsoft.com/office/officeart/2018/2/layout/IconVerticalSolidList"/>
    <dgm:cxn modelId="{FE6C0AAB-7ECB-4ECE-B243-2DE2A5CB2541}" type="presParOf" srcId="{6DCEB7EA-2665-4E4E-ADCC-CFFCA8905D8C}" destId="{34FD864F-8DA7-4B29-B3AB-B096622FDA35}" srcOrd="3" destOrd="0" presId="urn:microsoft.com/office/officeart/2018/2/layout/IconVerticalSolidList"/>
    <dgm:cxn modelId="{CFCD9CCF-906F-4404-ABB3-B65A7D4FE60A}" type="presParOf" srcId="{6DCEB7EA-2665-4E4E-ADCC-CFFCA8905D8C}" destId="{FACA0A85-2DFA-451E-8F37-A4D7EE0E2FF8}" srcOrd="4" destOrd="0" presId="urn:microsoft.com/office/officeart/2018/2/layout/IconVerticalSolidList"/>
    <dgm:cxn modelId="{4DCDC474-037D-4D3C-9BB7-6BD27214E124}" type="presParOf" srcId="{1CAD385C-EBD6-469E-A178-F4603CF6D28B}" destId="{354C9672-4D4E-4C6D-82E1-9CFE590BF2A1}" srcOrd="9" destOrd="0" presId="urn:microsoft.com/office/officeart/2018/2/layout/IconVerticalSolidList"/>
    <dgm:cxn modelId="{3B28FC43-2E86-4E24-9D6B-7341D195C302}" type="presParOf" srcId="{1CAD385C-EBD6-469E-A178-F4603CF6D28B}" destId="{029AE430-F0F6-4E89-ACF7-BDFB133B4061}" srcOrd="10" destOrd="0" presId="urn:microsoft.com/office/officeart/2018/2/layout/IconVerticalSolidList"/>
    <dgm:cxn modelId="{B602C27A-B3FC-43C3-9612-215C1890B2BA}" type="presParOf" srcId="{029AE430-F0F6-4E89-ACF7-BDFB133B4061}" destId="{226C83DB-09E4-4770-9539-C14D6F14EF82}" srcOrd="0" destOrd="0" presId="urn:microsoft.com/office/officeart/2018/2/layout/IconVerticalSolidList"/>
    <dgm:cxn modelId="{A593FEAF-5EED-41E2-8A28-09AE9223AF04}" type="presParOf" srcId="{029AE430-F0F6-4E89-ACF7-BDFB133B4061}" destId="{D30AA52F-E764-4D64-87EE-BEAA4EBEB2D5}" srcOrd="1" destOrd="0" presId="urn:microsoft.com/office/officeart/2018/2/layout/IconVerticalSolidList"/>
    <dgm:cxn modelId="{F4A919B2-4460-46C5-B18F-692DE84F347E}" type="presParOf" srcId="{029AE430-F0F6-4E89-ACF7-BDFB133B4061}" destId="{34DE1080-1CB0-48FA-8824-37155545DC46}" srcOrd="2" destOrd="0" presId="urn:microsoft.com/office/officeart/2018/2/layout/IconVerticalSolidList"/>
    <dgm:cxn modelId="{F0EBF7C2-DC63-4692-9AD1-A1D32379A78A}" type="presParOf" srcId="{029AE430-F0F6-4E89-ACF7-BDFB133B4061}" destId="{6C1E6F09-A332-419F-85D7-CC1CAE706509}" srcOrd="3" destOrd="0" presId="urn:microsoft.com/office/officeart/2018/2/layout/IconVerticalSolidList"/>
    <dgm:cxn modelId="{ABC824C6-0197-4308-8B4E-F20D4DEFE855}" type="presParOf" srcId="{029AE430-F0F6-4E89-ACF7-BDFB133B4061}" destId="{87280EF2-4623-4D5E-95B6-97C8A459A2D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DB62B5-5179-4D84-9590-79F01F154E4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D26FA4A-E8BF-4E53-8E47-21175B59B1CE}">
      <dgm:prSet/>
      <dgm:spPr/>
      <dgm:t>
        <a:bodyPr/>
        <a:lstStyle/>
        <a:p>
          <a:r>
            <a:rPr lang="en-US" dirty="0"/>
            <a:t>In standard static traffic assignments (STAs)</a:t>
          </a:r>
        </a:p>
      </dgm:t>
    </dgm:pt>
    <dgm:pt modelId="{286E3E4A-2237-4FBE-94C5-A03B5E6DE368}" type="parTrans" cxnId="{96CB63EA-B3DA-4D77-9831-094D0EEE1B54}">
      <dgm:prSet/>
      <dgm:spPr/>
      <dgm:t>
        <a:bodyPr/>
        <a:lstStyle/>
        <a:p>
          <a:endParaRPr lang="en-US"/>
        </a:p>
      </dgm:t>
    </dgm:pt>
    <dgm:pt modelId="{97FE9377-79B8-4537-8B63-453FB360CFFC}" type="sibTrans" cxnId="{96CB63EA-B3DA-4D77-9831-094D0EEE1B54}">
      <dgm:prSet/>
      <dgm:spPr/>
      <dgm:t>
        <a:bodyPr/>
        <a:lstStyle/>
        <a:p>
          <a:endParaRPr lang="en-US"/>
        </a:p>
      </dgm:t>
    </dgm:pt>
    <dgm:pt modelId="{1AF5343B-9A5F-4752-8E6E-873029109113}">
      <dgm:prSet/>
      <dgm:spPr/>
      <dgm:t>
        <a:bodyPr/>
        <a:lstStyle/>
        <a:p>
          <a:r>
            <a:rPr lang="en-US" b="1"/>
            <a:t>average travel times </a:t>
          </a:r>
          <a:r>
            <a:rPr lang="en-US"/>
            <a:t>are usually modeled as </a:t>
          </a:r>
          <a:r>
            <a:rPr lang="en-US" b="1"/>
            <a:t>positive, nonlinear</a:t>
          </a:r>
          <a:r>
            <a:rPr lang="en-US"/>
            <a:t>, and </a:t>
          </a:r>
          <a:r>
            <a:rPr lang="en-US" b="1"/>
            <a:t>strictly increasing</a:t>
          </a:r>
          <a:r>
            <a:rPr lang="en-US"/>
            <a:t> functions of flow volumes, or more precisely, a volume-to-capacity ratio (V/C).</a:t>
          </a:r>
        </a:p>
      </dgm:t>
    </dgm:pt>
    <dgm:pt modelId="{8A6C54D3-D000-4AF3-B7C2-F1F3A4C93ABC}" type="parTrans" cxnId="{EF75D359-15B8-4125-A9A5-91B6F6DD02B0}">
      <dgm:prSet/>
      <dgm:spPr/>
      <dgm:t>
        <a:bodyPr/>
        <a:lstStyle/>
        <a:p>
          <a:endParaRPr lang="en-US"/>
        </a:p>
      </dgm:t>
    </dgm:pt>
    <dgm:pt modelId="{1A579A5C-18CF-45B4-92BA-D8EE2F7679FA}" type="sibTrans" cxnId="{EF75D359-15B8-4125-A9A5-91B6F6DD02B0}">
      <dgm:prSet/>
      <dgm:spPr/>
      <dgm:t>
        <a:bodyPr/>
        <a:lstStyle/>
        <a:p>
          <a:endParaRPr lang="en-US"/>
        </a:p>
      </dgm:t>
    </dgm:pt>
    <dgm:pt modelId="{C31D1B06-3ACC-414F-944C-8D9208CA2F2F}">
      <dgm:prSet/>
      <dgm:spPr/>
      <dgm:t>
        <a:bodyPr/>
        <a:lstStyle/>
        <a:p>
          <a:r>
            <a:rPr lang="en-US"/>
            <a:t>Basic parameters </a:t>
          </a:r>
        </a:p>
      </dgm:t>
    </dgm:pt>
    <dgm:pt modelId="{771A9641-80A1-4D81-BDF3-311810A4F888}" type="parTrans" cxnId="{B9B15BE5-438F-4E3A-AC97-63DC8B7EC053}">
      <dgm:prSet/>
      <dgm:spPr/>
      <dgm:t>
        <a:bodyPr/>
        <a:lstStyle/>
        <a:p>
          <a:endParaRPr lang="en-US"/>
        </a:p>
      </dgm:t>
    </dgm:pt>
    <dgm:pt modelId="{78CE90E4-BBA0-409A-8358-B2B1249146FF}" type="sibTrans" cxnId="{B9B15BE5-438F-4E3A-AC97-63DC8B7EC053}">
      <dgm:prSet/>
      <dgm:spPr/>
      <dgm:t>
        <a:bodyPr/>
        <a:lstStyle/>
        <a:p>
          <a:endParaRPr lang="en-US"/>
        </a:p>
      </dgm:t>
    </dgm:pt>
    <dgm:pt modelId="{9E1F2610-C5DF-48AE-B267-8201EEB585EC}">
      <dgm:prSet/>
      <dgm:spPr/>
      <dgm:t>
        <a:bodyPr/>
        <a:lstStyle/>
        <a:p>
          <a:r>
            <a:rPr lang="en-US" b="1"/>
            <a:t>free-flow travel time</a:t>
          </a:r>
          <a:r>
            <a:rPr lang="en-US"/>
            <a:t> and the </a:t>
          </a:r>
          <a:r>
            <a:rPr lang="en-US" b="1"/>
            <a:t>practical capacity </a:t>
          </a:r>
          <a:r>
            <a:rPr lang="en-US"/>
            <a:t>of the link.</a:t>
          </a:r>
        </a:p>
      </dgm:t>
    </dgm:pt>
    <dgm:pt modelId="{509EEC28-4828-4C93-8619-FC0611450E42}" type="parTrans" cxnId="{50E55E29-659D-45DA-B5BC-F9CCADF1D97A}">
      <dgm:prSet/>
      <dgm:spPr/>
      <dgm:t>
        <a:bodyPr/>
        <a:lstStyle/>
        <a:p>
          <a:endParaRPr lang="en-US"/>
        </a:p>
      </dgm:t>
    </dgm:pt>
    <dgm:pt modelId="{A00AAD20-D306-4D73-BBF6-2FC375970124}" type="sibTrans" cxnId="{50E55E29-659D-45DA-B5BC-F9CCADF1D97A}">
      <dgm:prSet/>
      <dgm:spPr/>
      <dgm:t>
        <a:bodyPr/>
        <a:lstStyle/>
        <a:p>
          <a:endParaRPr lang="en-US"/>
        </a:p>
      </dgm:t>
    </dgm:pt>
    <dgm:pt modelId="{11A71564-51B9-4FDD-8842-4C09E1197D9D}">
      <dgm:prSet/>
      <dgm:spPr/>
      <dgm:t>
        <a:bodyPr/>
        <a:lstStyle/>
        <a:p>
          <a:r>
            <a:rPr lang="en-US"/>
            <a:t>One widely used VDF is the</a:t>
          </a:r>
          <a:r>
            <a:rPr lang="en-US" b="1"/>
            <a:t> BPR function</a:t>
          </a:r>
          <a:r>
            <a:rPr lang="en-US"/>
            <a:t>, which uses a fourth order polynomial based on the V/C ratio. </a:t>
          </a:r>
        </a:p>
      </dgm:t>
    </dgm:pt>
    <dgm:pt modelId="{06DEC8CE-C7CD-4AA7-9A2F-4FB4ED102822}" type="parTrans" cxnId="{0EEAB5F6-811C-4AB0-A96D-06D26BC9A3A2}">
      <dgm:prSet/>
      <dgm:spPr/>
      <dgm:t>
        <a:bodyPr/>
        <a:lstStyle/>
        <a:p>
          <a:endParaRPr lang="en-US"/>
        </a:p>
      </dgm:t>
    </dgm:pt>
    <dgm:pt modelId="{C438836C-15E0-43C1-AB4A-4FB54C773152}" type="sibTrans" cxnId="{0EEAB5F6-811C-4AB0-A96D-06D26BC9A3A2}">
      <dgm:prSet/>
      <dgm:spPr/>
      <dgm:t>
        <a:bodyPr/>
        <a:lstStyle/>
        <a:p>
          <a:endParaRPr lang="en-US"/>
        </a:p>
      </dgm:t>
    </dgm:pt>
    <dgm:pt modelId="{368BC900-A345-4303-AD71-45A270F9B358}">
      <dgm:prSet/>
      <dgm:spPr/>
      <dgm:t>
        <a:bodyPr/>
        <a:lstStyle/>
        <a:p>
          <a:r>
            <a:rPr lang="en-US" b="1"/>
            <a:t>Spiess</a:t>
          </a:r>
          <a:r>
            <a:rPr lang="en-US"/>
            <a:t> (1990), </a:t>
          </a:r>
          <a:r>
            <a:rPr lang="en-US" b="1"/>
            <a:t>Davidson</a:t>
          </a:r>
          <a:r>
            <a:rPr lang="en-US"/>
            <a:t> (1966, 1978), and </a:t>
          </a:r>
          <a:r>
            <a:rPr lang="en-US" b="1"/>
            <a:t>Akcelik</a:t>
          </a:r>
          <a:r>
            <a:rPr lang="en-US"/>
            <a:t> (1978, 1991) based on considerations of many factors, such as random delay and reasonable sensitivity, for extremely low and large V/C ratios.</a:t>
          </a:r>
        </a:p>
      </dgm:t>
    </dgm:pt>
    <dgm:pt modelId="{D0FEBB44-6589-4890-838A-1B34A3A8651E}" type="parTrans" cxnId="{64DA5417-EC04-4EFB-9473-C44E22AF8B1D}">
      <dgm:prSet/>
      <dgm:spPr/>
      <dgm:t>
        <a:bodyPr/>
        <a:lstStyle/>
        <a:p>
          <a:endParaRPr lang="en-US"/>
        </a:p>
      </dgm:t>
    </dgm:pt>
    <dgm:pt modelId="{E3CAD838-125C-4AC1-9DEE-0C657FB5E24D}" type="sibTrans" cxnId="{64DA5417-EC04-4EFB-9473-C44E22AF8B1D}">
      <dgm:prSet/>
      <dgm:spPr/>
      <dgm:t>
        <a:bodyPr/>
        <a:lstStyle/>
        <a:p>
          <a:endParaRPr lang="en-US"/>
        </a:p>
      </dgm:t>
    </dgm:pt>
    <dgm:pt modelId="{9AE52B27-3C50-4433-8BEC-AA35B00DEF73}" type="pres">
      <dgm:prSet presAssocID="{A5DB62B5-5179-4D84-9590-79F01F154E47}" presName="Name0" presStyleCnt="0">
        <dgm:presLayoutVars>
          <dgm:dir/>
          <dgm:animLvl val="lvl"/>
          <dgm:resizeHandles val="exact"/>
        </dgm:presLayoutVars>
      </dgm:prSet>
      <dgm:spPr/>
    </dgm:pt>
    <dgm:pt modelId="{D5E01524-07F6-4099-BE40-563330B0D194}" type="pres">
      <dgm:prSet presAssocID="{0D26FA4A-E8BF-4E53-8E47-21175B59B1CE}" presName="linNode" presStyleCnt="0"/>
      <dgm:spPr/>
    </dgm:pt>
    <dgm:pt modelId="{E48B0FDE-3B1C-46C4-A051-E31BF5D6E80F}" type="pres">
      <dgm:prSet presAssocID="{0D26FA4A-E8BF-4E53-8E47-21175B59B1CE}" presName="parentText" presStyleLbl="node1" presStyleIdx="0" presStyleCnt="3">
        <dgm:presLayoutVars>
          <dgm:chMax val="1"/>
          <dgm:bulletEnabled val="1"/>
        </dgm:presLayoutVars>
      </dgm:prSet>
      <dgm:spPr/>
    </dgm:pt>
    <dgm:pt modelId="{06F29225-39D5-4308-9AF1-55B5F2D3168C}" type="pres">
      <dgm:prSet presAssocID="{0D26FA4A-E8BF-4E53-8E47-21175B59B1CE}" presName="descendantText" presStyleLbl="alignAccFollowNode1" presStyleIdx="0" presStyleCnt="3">
        <dgm:presLayoutVars>
          <dgm:bulletEnabled val="1"/>
        </dgm:presLayoutVars>
      </dgm:prSet>
      <dgm:spPr/>
    </dgm:pt>
    <dgm:pt modelId="{3E4BB3D5-1E8E-4662-8F2D-2BD6E9FD766C}" type="pres">
      <dgm:prSet presAssocID="{97FE9377-79B8-4537-8B63-453FB360CFFC}" presName="sp" presStyleCnt="0"/>
      <dgm:spPr/>
    </dgm:pt>
    <dgm:pt modelId="{E65D1082-F2CD-47B7-84EF-FBCEB8FF1922}" type="pres">
      <dgm:prSet presAssocID="{C31D1B06-3ACC-414F-944C-8D9208CA2F2F}" presName="linNode" presStyleCnt="0"/>
      <dgm:spPr/>
    </dgm:pt>
    <dgm:pt modelId="{522E2EC5-B558-4795-8A82-3B854EE7C9DC}" type="pres">
      <dgm:prSet presAssocID="{C31D1B06-3ACC-414F-944C-8D9208CA2F2F}" presName="parentText" presStyleLbl="node1" presStyleIdx="1" presStyleCnt="3">
        <dgm:presLayoutVars>
          <dgm:chMax val="1"/>
          <dgm:bulletEnabled val="1"/>
        </dgm:presLayoutVars>
      </dgm:prSet>
      <dgm:spPr/>
    </dgm:pt>
    <dgm:pt modelId="{CD0504E3-D3D2-4645-8E5B-E2BE963FF79B}" type="pres">
      <dgm:prSet presAssocID="{C31D1B06-3ACC-414F-944C-8D9208CA2F2F}" presName="descendantText" presStyleLbl="alignAccFollowNode1" presStyleIdx="1" presStyleCnt="3">
        <dgm:presLayoutVars>
          <dgm:bulletEnabled val="1"/>
        </dgm:presLayoutVars>
      </dgm:prSet>
      <dgm:spPr/>
    </dgm:pt>
    <dgm:pt modelId="{44232626-1EC2-4441-99E3-C9DED0CB8726}" type="pres">
      <dgm:prSet presAssocID="{78CE90E4-BBA0-409A-8358-B2B1249146FF}" presName="sp" presStyleCnt="0"/>
      <dgm:spPr/>
    </dgm:pt>
    <dgm:pt modelId="{86592CC3-3728-4267-8E80-DE1B00C74163}" type="pres">
      <dgm:prSet presAssocID="{11A71564-51B9-4FDD-8842-4C09E1197D9D}" presName="linNode" presStyleCnt="0"/>
      <dgm:spPr/>
    </dgm:pt>
    <dgm:pt modelId="{30873C7D-3DED-4743-B258-52DCECCA5C2B}" type="pres">
      <dgm:prSet presAssocID="{11A71564-51B9-4FDD-8842-4C09E1197D9D}" presName="parentText" presStyleLbl="node1" presStyleIdx="2" presStyleCnt="3">
        <dgm:presLayoutVars>
          <dgm:chMax val="1"/>
          <dgm:bulletEnabled val="1"/>
        </dgm:presLayoutVars>
      </dgm:prSet>
      <dgm:spPr/>
    </dgm:pt>
    <dgm:pt modelId="{2BE115FE-06FC-4C10-A0F8-9C01786B799D}" type="pres">
      <dgm:prSet presAssocID="{11A71564-51B9-4FDD-8842-4C09E1197D9D}" presName="descendantText" presStyleLbl="alignAccFollowNode1" presStyleIdx="2" presStyleCnt="3">
        <dgm:presLayoutVars>
          <dgm:bulletEnabled val="1"/>
        </dgm:presLayoutVars>
      </dgm:prSet>
      <dgm:spPr/>
    </dgm:pt>
  </dgm:ptLst>
  <dgm:cxnLst>
    <dgm:cxn modelId="{64DA5417-EC04-4EFB-9473-C44E22AF8B1D}" srcId="{11A71564-51B9-4FDD-8842-4C09E1197D9D}" destId="{368BC900-A345-4303-AD71-45A270F9B358}" srcOrd="0" destOrd="0" parTransId="{D0FEBB44-6589-4890-838A-1B34A3A8651E}" sibTransId="{E3CAD838-125C-4AC1-9DEE-0C657FB5E24D}"/>
    <dgm:cxn modelId="{1C0D2926-AA44-41EE-A8B7-41341D135D11}" type="presOf" srcId="{1AF5343B-9A5F-4752-8E6E-873029109113}" destId="{06F29225-39D5-4308-9AF1-55B5F2D3168C}" srcOrd="0" destOrd="0" presId="urn:microsoft.com/office/officeart/2005/8/layout/vList5"/>
    <dgm:cxn modelId="{E95AAB28-EB84-462B-8B8B-32E4A7AB90D1}" type="presOf" srcId="{A5DB62B5-5179-4D84-9590-79F01F154E47}" destId="{9AE52B27-3C50-4433-8BEC-AA35B00DEF73}" srcOrd="0" destOrd="0" presId="urn:microsoft.com/office/officeart/2005/8/layout/vList5"/>
    <dgm:cxn modelId="{50E55E29-659D-45DA-B5BC-F9CCADF1D97A}" srcId="{C31D1B06-3ACC-414F-944C-8D9208CA2F2F}" destId="{9E1F2610-C5DF-48AE-B267-8201EEB585EC}" srcOrd="0" destOrd="0" parTransId="{509EEC28-4828-4C93-8619-FC0611450E42}" sibTransId="{A00AAD20-D306-4D73-BBF6-2FC375970124}"/>
    <dgm:cxn modelId="{CDD3C342-AED6-4542-973F-F96931F1F7CF}" type="presOf" srcId="{9E1F2610-C5DF-48AE-B267-8201EEB585EC}" destId="{CD0504E3-D3D2-4645-8E5B-E2BE963FF79B}" srcOrd="0" destOrd="0" presId="urn:microsoft.com/office/officeart/2005/8/layout/vList5"/>
    <dgm:cxn modelId="{EF75D359-15B8-4125-A9A5-91B6F6DD02B0}" srcId="{0D26FA4A-E8BF-4E53-8E47-21175B59B1CE}" destId="{1AF5343B-9A5F-4752-8E6E-873029109113}" srcOrd="0" destOrd="0" parTransId="{8A6C54D3-D000-4AF3-B7C2-F1F3A4C93ABC}" sibTransId="{1A579A5C-18CF-45B4-92BA-D8EE2F7679FA}"/>
    <dgm:cxn modelId="{47226C87-A119-4608-AF7D-168C54643B00}" type="presOf" srcId="{368BC900-A345-4303-AD71-45A270F9B358}" destId="{2BE115FE-06FC-4C10-A0F8-9C01786B799D}" srcOrd="0" destOrd="0" presId="urn:microsoft.com/office/officeart/2005/8/layout/vList5"/>
    <dgm:cxn modelId="{2825E7AF-9EB4-4CDD-853B-6274280A3C95}" type="presOf" srcId="{0D26FA4A-E8BF-4E53-8E47-21175B59B1CE}" destId="{E48B0FDE-3B1C-46C4-A051-E31BF5D6E80F}" srcOrd="0" destOrd="0" presId="urn:microsoft.com/office/officeart/2005/8/layout/vList5"/>
    <dgm:cxn modelId="{A7837BB7-23F1-4239-A09C-CE442DB14262}" type="presOf" srcId="{C31D1B06-3ACC-414F-944C-8D9208CA2F2F}" destId="{522E2EC5-B558-4795-8A82-3B854EE7C9DC}" srcOrd="0" destOrd="0" presId="urn:microsoft.com/office/officeart/2005/8/layout/vList5"/>
    <dgm:cxn modelId="{B9B15BE5-438F-4E3A-AC97-63DC8B7EC053}" srcId="{A5DB62B5-5179-4D84-9590-79F01F154E47}" destId="{C31D1B06-3ACC-414F-944C-8D9208CA2F2F}" srcOrd="1" destOrd="0" parTransId="{771A9641-80A1-4D81-BDF3-311810A4F888}" sibTransId="{78CE90E4-BBA0-409A-8358-B2B1249146FF}"/>
    <dgm:cxn modelId="{96CB63EA-B3DA-4D77-9831-094D0EEE1B54}" srcId="{A5DB62B5-5179-4D84-9590-79F01F154E47}" destId="{0D26FA4A-E8BF-4E53-8E47-21175B59B1CE}" srcOrd="0" destOrd="0" parTransId="{286E3E4A-2237-4FBE-94C5-A03B5E6DE368}" sibTransId="{97FE9377-79B8-4537-8B63-453FB360CFFC}"/>
    <dgm:cxn modelId="{ABC719F1-3334-414E-B149-A95096521BA3}" type="presOf" srcId="{11A71564-51B9-4FDD-8842-4C09E1197D9D}" destId="{30873C7D-3DED-4743-B258-52DCECCA5C2B}" srcOrd="0" destOrd="0" presId="urn:microsoft.com/office/officeart/2005/8/layout/vList5"/>
    <dgm:cxn modelId="{0EEAB5F6-811C-4AB0-A96D-06D26BC9A3A2}" srcId="{A5DB62B5-5179-4D84-9590-79F01F154E47}" destId="{11A71564-51B9-4FDD-8842-4C09E1197D9D}" srcOrd="2" destOrd="0" parTransId="{06DEC8CE-C7CD-4AA7-9A2F-4FB4ED102822}" sibTransId="{C438836C-15E0-43C1-AB4A-4FB54C773152}"/>
    <dgm:cxn modelId="{3DC6848A-A525-40C6-BCF3-7932991DDD10}" type="presParOf" srcId="{9AE52B27-3C50-4433-8BEC-AA35B00DEF73}" destId="{D5E01524-07F6-4099-BE40-563330B0D194}" srcOrd="0" destOrd="0" presId="urn:microsoft.com/office/officeart/2005/8/layout/vList5"/>
    <dgm:cxn modelId="{D8E30372-117C-42B4-AFC7-3712AB8CDF72}" type="presParOf" srcId="{D5E01524-07F6-4099-BE40-563330B0D194}" destId="{E48B0FDE-3B1C-46C4-A051-E31BF5D6E80F}" srcOrd="0" destOrd="0" presId="urn:microsoft.com/office/officeart/2005/8/layout/vList5"/>
    <dgm:cxn modelId="{C2C3F192-0093-4E1E-AA7A-1144DE73F038}" type="presParOf" srcId="{D5E01524-07F6-4099-BE40-563330B0D194}" destId="{06F29225-39D5-4308-9AF1-55B5F2D3168C}" srcOrd="1" destOrd="0" presId="urn:microsoft.com/office/officeart/2005/8/layout/vList5"/>
    <dgm:cxn modelId="{1EB1F892-B171-49D1-8162-E97F73177BF1}" type="presParOf" srcId="{9AE52B27-3C50-4433-8BEC-AA35B00DEF73}" destId="{3E4BB3D5-1E8E-4662-8F2D-2BD6E9FD766C}" srcOrd="1" destOrd="0" presId="urn:microsoft.com/office/officeart/2005/8/layout/vList5"/>
    <dgm:cxn modelId="{158909DC-2896-461D-BDBB-FE9DDE230AC2}" type="presParOf" srcId="{9AE52B27-3C50-4433-8BEC-AA35B00DEF73}" destId="{E65D1082-F2CD-47B7-84EF-FBCEB8FF1922}" srcOrd="2" destOrd="0" presId="urn:microsoft.com/office/officeart/2005/8/layout/vList5"/>
    <dgm:cxn modelId="{CD0EC57C-1D96-438C-AE23-0E7076A1B2E8}" type="presParOf" srcId="{E65D1082-F2CD-47B7-84EF-FBCEB8FF1922}" destId="{522E2EC5-B558-4795-8A82-3B854EE7C9DC}" srcOrd="0" destOrd="0" presId="urn:microsoft.com/office/officeart/2005/8/layout/vList5"/>
    <dgm:cxn modelId="{B4AD1D29-5715-41A0-B302-0CB069ABEBCB}" type="presParOf" srcId="{E65D1082-F2CD-47B7-84EF-FBCEB8FF1922}" destId="{CD0504E3-D3D2-4645-8E5B-E2BE963FF79B}" srcOrd="1" destOrd="0" presId="urn:microsoft.com/office/officeart/2005/8/layout/vList5"/>
    <dgm:cxn modelId="{B15861E7-AA60-46D9-B162-80C7BD31B81E}" type="presParOf" srcId="{9AE52B27-3C50-4433-8BEC-AA35B00DEF73}" destId="{44232626-1EC2-4441-99E3-C9DED0CB8726}" srcOrd="3" destOrd="0" presId="urn:microsoft.com/office/officeart/2005/8/layout/vList5"/>
    <dgm:cxn modelId="{95AE3FE1-54E0-4066-A8CE-B89B9C1111FC}" type="presParOf" srcId="{9AE52B27-3C50-4433-8BEC-AA35B00DEF73}" destId="{86592CC3-3728-4267-8E80-DE1B00C74163}" srcOrd="4" destOrd="0" presId="urn:microsoft.com/office/officeart/2005/8/layout/vList5"/>
    <dgm:cxn modelId="{629FF272-8B9D-42A0-A57F-9362933F4F38}" type="presParOf" srcId="{86592CC3-3728-4267-8E80-DE1B00C74163}" destId="{30873C7D-3DED-4743-B258-52DCECCA5C2B}" srcOrd="0" destOrd="0" presId="urn:microsoft.com/office/officeart/2005/8/layout/vList5"/>
    <dgm:cxn modelId="{DF894F4C-AC9A-4E26-96DB-1E4D5013F7BD}" type="presParOf" srcId="{86592CC3-3728-4267-8E80-DE1B00C74163}" destId="{2BE115FE-06FC-4C10-A0F8-9C01786B799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7CA178-5214-474C-A4BB-42116F768FD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3AC21AE-8D54-44DA-AD7B-CBC67365F6B1}">
      <dgm:prSet/>
      <dgm:spPr/>
      <dgm:t>
        <a:bodyPr/>
        <a:lstStyle/>
        <a:p>
          <a:pPr>
            <a:lnSpc>
              <a:spcPct val="100000"/>
            </a:lnSpc>
          </a:pPr>
          <a:r>
            <a:rPr lang="en-US" dirty="0"/>
            <a:t>(1) We aim to provide a </a:t>
          </a:r>
          <a:r>
            <a:rPr lang="en-US" b="1" dirty="0"/>
            <a:t>systematic review </a:t>
          </a:r>
          <a:r>
            <a:rPr lang="en-US" dirty="0"/>
            <a:t>of Link Performance Functions to conduct a gap analysis related to FD, queueing analysis, and volume-delay functions.</a:t>
          </a:r>
        </a:p>
      </dgm:t>
    </dgm:pt>
    <dgm:pt modelId="{DA108684-AF2F-405F-8FF2-A1B12115D68E}" type="parTrans" cxnId="{58957C30-32FD-459F-BB84-2A7F6F483EB8}">
      <dgm:prSet/>
      <dgm:spPr/>
      <dgm:t>
        <a:bodyPr/>
        <a:lstStyle/>
        <a:p>
          <a:endParaRPr lang="en-US"/>
        </a:p>
      </dgm:t>
    </dgm:pt>
    <dgm:pt modelId="{D3F397E8-75A7-48C3-99C7-3FDACD9D01A4}" type="sibTrans" cxnId="{58957C30-32FD-459F-BB84-2A7F6F483EB8}">
      <dgm:prSet/>
      <dgm:spPr/>
      <dgm:t>
        <a:bodyPr/>
        <a:lstStyle/>
        <a:p>
          <a:endParaRPr lang="en-US"/>
        </a:p>
      </dgm:t>
    </dgm:pt>
    <dgm:pt modelId="{DCF51FFC-DCF5-4F06-8636-07E5E17AC6F5}">
      <dgm:prSet/>
      <dgm:spPr/>
      <dgm:t>
        <a:bodyPr/>
        <a:lstStyle/>
        <a:p>
          <a:pPr>
            <a:lnSpc>
              <a:spcPct val="100000"/>
            </a:lnSpc>
          </a:pPr>
          <a:r>
            <a:rPr lang="en-US" dirty="0"/>
            <a:t>(2) We aim to review VDF-related research to better connect/explore the disconnect between </a:t>
          </a:r>
          <a:r>
            <a:rPr lang="en-US" b="1" dirty="0"/>
            <a:t>practical deployment with theoretical fundamentals</a:t>
          </a:r>
          <a:r>
            <a:rPr lang="en-US" dirty="0"/>
            <a:t>, under undersaturated and oversaturated traffic conditions.</a:t>
          </a:r>
        </a:p>
      </dgm:t>
    </dgm:pt>
    <dgm:pt modelId="{FF712BB3-1D93-477A-95CB-9DCD73BCB902}" type="parTrans" cxnId="{E54EEA01-283A-4AD2-B76C-F8E035C68982}">
      <dgm:prSet/>
      <dgm:spPr/>
      <dgm:t>
        <a:bodyPr/>
        <a:lstStyle/>
        <a:p>
          <a:endParaRPr lang="en-US"/>
        </a:p>
      </dgm:t>
    </dgm:pt>
    <dgm:pt modelId="{6FBF0941-E816-4D26-8A01-15C9FF3B7B8A}" type="sibTrans" cxnId="{E54EEA01-283A-4AD2-B76C-F8E035C68982}">
      <dgm:prSet/>
      <dgm:spPr/>
      <dgm:t>
        <a:bodyPr/>
        <a:lstStyle/>
        <a:p>
          <a:endParaRPr lang="en-US"/>
        </a:p>
      </dgm:t>
    </dgm:pt>
    <dgm:pt modelId="{CE9103DC-8135-4DFF-A3D9-3F18CCEE1F32}">
      <dgm:prSet/>
      <dgm:spPr/>
      <dgm:t>
        <a:bodyPr/>
        <a:lstStyle/>
        <a:p>
          <a:pPr>
            <a:lnSpc>
              <a:spcPct val="100000"/>
            </a:lnSpc>
          </a:pPr>
          <a:r>
            <a:rPr lang="en-US" dirty="0"/>
            <a:t>(3) We also examine how VDF can be adapted to handle the progressive emergence of </a:t>
          </a:r>
          <a:r>
            <a:rPr lang="en-US" b="1" dirty="0"/>
            <a:t>CAV</a:t>
          </a:r>
          <a:r>
            <a:rPr lang="en-US" dirty="0"/>
            <a:t> and the considerations of transportation policies with other green transportation modes</a:t>
          </a:r>
        </a:p>
      </dgm:t>
    </dgm:pt>
    <dgm:pt modelId="{20328E3B-9DC4-4D08-9827-BE62867C0380}" type="parTrans" cxnId="{698E0457-7603-40EB-BDC4-CF8C57701EBC}">
      <dgm:prSet/>
      <dgm:spPr/>
      <dgm:t>
        <a:bodyPr/>
        <a:lstStyle/>
        <a:p>
          <a:endParaRPr lang="en-US"/>
        </a:p>
      </dgm:t>
    </dgm:pt>
    <dgm:pt modelId="{A5EC2853-B07B-41C7-8414-F0C315BFEA47}" type="sibTrans" cxnId="{698E0457-7603-40EB-BDC4-CF8C57701EBC}">
      <dgm:prSet/>
      <dgm:spPr/>
      <dgm:t>
        <a:bodyPr/>
        <a:lstStyle/>
        <a:p>
          <a:endParaRPr lang="en-US"/>
        </a:p>
      </dgm:t>
    </dgm:pt>
    <dgm:pt modelId="{22F2E174-1BDA-42EF-BC33-F7C17B11B49C}" type="pres">
      <dgm:prSet presAssocID="{627CA178-5214-474C-A4BB-42116F768FDB}" presName="root" presStyleCnt="0">
        <dgm:presLayoutVars>
          <dgm:dir/>
          <dgm:resizeHandles val="exact"/>
        </dgm:presLayoutVars>
      </dgm:prSet>
      <dgm:spPr/>
    </dgm:pt>
    <dgm:pt modelId="{02FCF6EA-070F-492B-8959-EFE3D8C3385D}" type="pres">
      <dgm:prSet presAssocID="{03AC21AE-8D54-44DA-AD7B-CBC67365F6B1}" presName="compNode" presStyleCnt="0"/>
      <dgm:spPr/>
    </dgm:pt>
    <dgm:pt modelId="{CF1504F8-B5D0-4128-97BF-CEFB21C7999F}" type="pres">
      <dgm:prSet presAssocID="{03AC21AE-8D54-44DA-AD7B-CBC67365F6B1}" presName="bgRect" presStyleLbl="bgShp" presStyleIdx="0" presStyleCnt="3"/>
      <dgm:spPr/>
    </dgm:pt>
    <dgm:pt modelId="{8838B55F-CB91-42AC-B3C3-BCD8A9621F04}" type="pres">
      <dgm:prSet presAssocID="{03AC21AE-8D54-44DA-AD7B-CBC67365F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88D9DD09-A7DF-4239-B613-1002267D140E}" type="pres">
      <dgm:prSet presAssocID="{03AC21AE-8D54-44DA-AD7B-CBC67365F6B1}" presName="spaceRect" presStyleCnt="0"/>
      <dgm:spPr/>
    </dgm:pt>
    <dgm:pt modelId="{0910634E-B0ED-4519-9931-230691D9B294}" type="pres">
      <dgm:prSet presAssocID="{03AC21AE-8D54-44DA-AD7B-CBC67365F6B1}" presName="parTx" presStyleLbl="revTx" presStyleIdx="0" presStyleCnt="3">
        <dgm:presLayoutVars>
          <dgm:chMax val="0"/>
          <dgm:chPref val="0"/>
        </dgm:presLayoutVars>
      </dgm:prSet>
      <dgm:spPr/>
    </dgm:pt>
    <dgm:pt modelId="{967BD181-889E-49D0-894B-7ABE301B944B}" type="pres">
      <dgm:prSet presAssocID="{D3F397E8-75A7-48C3-99C7-3FDACD9D01A4}" presName="sibTrans" presStyleCnt="0"/>
      <dgm:spPr/>
    </dgm:pt>
    <dgm:pt modelId="{BB83FBC7-964C-4779-A31D-319BFFD8C613}" type="pres">
      <dgm:prSet presAssocID="{DCF51FFC-DCF5-4F06-8636-07E5E17AC6F5}" presName="compNode" presStyleCnt="0"/>
      <dgm:spPr/>
    </dgm:pt>
    <dgm:pt modelId="{6A2E0424-F515-4E1F-AECF-3B3C9A5D49B4}" type="pres">
      <dgm:prSet presAssocID="{DCF51FFC-DCF5-4F06-8636-07E5E17AC6F5}" presName="bgRect" presStyleLbl="bgShp" presStyleIdx="1" presStyleCnt="3"/>
      <dgm:spPr/>
    </dgm:pt>
    <dgm:pt modelId="{26DB8BC0-8C65-48EB-88BC-7E283FF25749}" type="pres">
      <dgm:prSet presAssocID="{DCF51FFC-DCF5-4F06-8636-07E5E17AC6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71E551CC-CAC1-4452-B8ED-118CA65A61B3}" type="pres">
      <dgm:prSet presAssocID="{DCF51FFC-DCF5-4F06-8636-07E5E17AC6F5}" presName="spaceRect" presStyleCnt="0"/>
      <dgm:spPr/>
    </dgm:pt>
    <dgm:pt modelId="{118F820F-1B61-4B2B-960B-C64B46149A4A}" type="pres">
      <dgm:prSet presAssocID="{DCF51FFC-DCF5-4F06-8636-07E5E17AC6F5}" presName="parTx" presStyleLbl="revTx" presStyleIdx="1" presStyleCnt="3">
        <dgm:presLayoutVars>
          <dgm:chMax val="0"/>
          <dgm:chPref val="0"/>
        </dgm:presLayoutVars>
      </dgm:prSet>
      <dgm:spPr/>
    </dgm:pt>
    <dgm:pt modelId="{C67851C2-3180-4F22-93E3-CAE83A85BD96}" type="pres">
      <dgm:prSet presAssocID="{6FBF0941-E816-4D26-8A01-15C9FF3B7B8A}" presName="sibTrans" presStyleCnt="0"/>
      <dgm:spPr/>
    </dgm:pt>
    <dgm:pt modelId="{246BDDF0-4DD8-4819-A80F-6B80D9D19593}" type="pres">
      <dgm:prSet presAssocID="{CE9103DC-8135-4DFF-A3D9-3F18CCEE1F32}" presName="compNode" presStyleCnt="0"/>
      <dgm:spPr/>
    </dgm:pt>
    <dgm:pt modelId="{3872E8BC-B1A9-460A-BEF0-45328A377153}" type="pres">
      <dgm:prSet presAssocID="{CE9103DC-8135-4DFF-A3D9-3F18CCEE1F32}" presName="bgRect" presStyleLbl="bgShp" presStyleIdx="2" presStyleCnt="3"/>
      <dgm:spPr/>
    </dgm:pt>
    <dgm:pt modelId="{A7CC85E0-60E3-4438-BEEA-10E578828A0B}" type="pres">
      <dgm:prSet presAssocID="{CE9103DC-8135-4DFF-A3D9-3F18CCEE1F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ooter"/>
        </a:ext>
      </dgm:extLst>
    </dgm:pt>
    <dgm:pt modelId="{357CBFDF-EBE2-44F0-82CC-37D96D795D2C}" type="pres">
      <dgm:prSet presAssocID="{CE9103DC-8135-4DFF-A3D9-3F18CCEE1F32}" presName="spaceRect" presStyleCnt="0"/>
      <dgm:spPr/>
    </dgm:pt>
    <dgm:pt modelId="{987B54AE-C942-47BE-9B07-BFB2B1AFD950}" type="pres">
      <dgm:prSet presAssocID="{CE9103DC-8135-4DFF-A3D9-3F18CCEE1F32}" presName="parTx" presStyleLbl="revTx" presStyleIdx="2" presStyleCnt="3">
        <dgm:presLayoutVars>
          <dgm:chMax val="0"/>
          <dgm:chPref val="0"/>
        </dgm:presLayoutVars>
      </dgm:prSet>
      <dgm:spPr/>
    </dgm:pt>
  </dgm:ptLst>
  <dgm:cxnLst>
    <dgm:cxn modelId="{E54EEA01-283A-4AD2-B76C-F8E035C68982}" srcId="{627CA178-5214-474C-A4BB-42116F768FDB}" destId="{DCF51FFC-DCF5-4F06-8636-07E5E17AC6F5}" srcOrd="1" destOrd="0" parTransId="{FF712BB3-1D93-477A-95CB-9DCD73BCB902}" sibTransId="{6FBF0941-E816-4D26-8A01-15C9FF3B7B8A}"/>
    <dgm:cxn modelId="{58957C30-32FD-459F-BB84-2A7F6F483EB8}" srcId="{627CA178-5214-474C-A4BB-42116F768FDB}" destId="{03AC21AE-8D54-44DA-AD7B-CBC67365F6B1}" srcOrd="0" destOrd="0" parTransId="{DA108684-AF2F-405F-8FF2-A1B12115D68E}" sibTransId="{D3F397E8-75A7-48C3-99C7-3FDACD9D01A4}"/>
    <dgm:cxn modelId="{0B698143-B790-498A-8E18-601B00EBAA35}" type="presOf" srcId="{CE9103DC-8135-4DFF-A3D9-3F18CCEE1F32}" destId="{987B54AE-C942-47BE-9B07-BFB2B1AFD950}" srcOrd="0" destOrd="0" presId="urn:microsoft.com/office/officeart/2018/2/layout/IconVerticalSolidList"/>
    <dgm:cxn modelId="{BF9F164D-A797-40F6-B748-4081527FC542}" type="presOf" srcId="{DCF51FFC-DCF5-4F06-8636-07E5E17AC6F5}" destId="{118F820F-1B61-4B2B-960B-C64B46149A4A}" srcOrd="0" destOrd="0" presId="urn:microsoft.com/office/officeart/2018/2/layout/IconVerticalSolidList"/>
    <dgm:cxn modelId="{698E0457-7603-40EB-BDC4-CF8C57701EBC}" srcId="{627CA178-5214-474C-A4BB-42116F768FDB}" destId="{CE9103DC-8135-4DFF-A3D9-3F18CCEE1F32}" srcOrd="2" destOrd="0" parTransId="{20328E3B-9DC4-4D08-9827-BE62867C0380}" sibTransId="{A5EC2853-B07B-41C7-8414-F0C315BFEA47}"/>
    <dgm:cxn modelId="{391678AD-B476-437A-832F-5ECC75F5E8AA}" type="presOf" srcId="{03AC21AE-8D54-44DA-AD7B-CBC67365F6B1}" destId="{0910634E-B0ED-4519-9931-230691D9B294}" srcOrd="0" destOrd="0" presId="urn:microsoft.com/office/officeart/2018/2/layout/IconVerticalSolidList"/>
    <dgm:cxn modelId="{49B274CC-11FB-46D0-BCA8-FE65810C6817}" type="presOf" srcId="{627CA178-5214-474C-A4BB-42116F768FDB}" destId="{22F2E174-1BDA-42EF-BC33-F7C17B11B49C}" srcOrd="0" destOrd="0" presId="urn:microsoft.com/office/officeart/2018/2/layout/IconVerticalSolidList"/>
    <dgm:cxn modelId="{AC256D57-6C05-4B49-A918-9D8DA76958F5}" type="presParOf" srcId="{22F2E174-1BDA-42EF-BC33-F7C17B11B49C}" destId="{02FCF6EA-070F-492B-8959-EFE3D8C3385D}" srcOrd="0" destOrd="0" presId="urn:microsoft.com/office/officeart/2018/2/layout/IconVerticalSolidList"/>
    <dgm:cxn modelId="{022E1F66-E109-4D06-9E05-031818B53F95}" type="presParOf" srcId="{02FCF6EA-070F-492B-8959-EFE3D8C3385D}" destId="{CF1504F8-B5D0-4128-97BF-CEFB21C7999F}" srcOrd="0" destOrd="0" presId="urn:microsoft.com/office/officeart/2018/2/layout/IconVerticalSolidList"/>
    <dgm:cxn modelId="{79E2D5E7-21E9-42DE-B527-2DE80A099D90}" type="presParOf" srcId="{02FCF6EA-070F-492B-8959-EFE3D8C3385D}" destId="{8838B55F-CB91-42AC-B3C3-BCD8A9621F04}" srcOrd="1" destOrd="0" presId="urn:microsoft.com/office/officeart/2018/2/layout/IconVerticalSolidList"/>
    <dgm:cxn modelId="{6F76E537-C4A5-4E6B-AE37-ED5846B71C5F}" type="presParOf" srcId="{02FCF6EA-070F-492B-8959-EFE3D8C3385D}" destId="{88D9DD09-A7DF-4239-B613-1002267D140E}" srcOrd="2" destOrd="0" presId="urn:microsoft.com/office/officeart/2018/2/layout/IconVerticalSolidList"/>
    <dgm:cxn modelId="{AEF5FB4F-2D03-4110-9CC1-BAB1F7473D1C}" type="presParOf" srcId="{02FCF6EA-070F-492B-8959-EFE3D8C3385D}" destId="{0910634E-B0ED-4519-9931-230691D9B294}" srcOrd="3" destOrd="0" presId="urn:microsoft.com/office/officeart/2018/2/layout/IconVerticalSolidList"/>
    <dgm:cxn modelId="{B10797EF-4B54-401D-87FF-7696C8407F57}" type="presParOf" srcId="{22F2E174-1BDA-42EF-BC33-F7C17B11B49C}" destId="{967BD181-889E-49D0-894B-7ABE301B944B}" srcOrd="1" destOrd="0" presId="urn:microsoft.com/office/officeart/2018/2/layout/IconVerticalSolidList"/>
    <dgm:cxn modelId="{7D17255E-4EB3-4823-970C-CE9E48618FE3}" type="presParOf" srcId="{22F2E174-1BDA-42EF-BC33-F7C17B11B49C}" destId="{BB83FBC7-964C-4779-A31D-319BFFD8C613}" srcOrd="2" destOrd="0" presId="urn:microsoft.com/office/officeart/2018/2/layout/IconVerticalSolidList"/>
    <dgm:cxn modelId="{F992C7D5-708C-4416-B6CD-0B8BDBA16A8E}" type="presParOf" srcId="{BB83FBC7-964C-4779-A31D-319BFFD8C613}" destId="{6A2E0424-F515-4E1F-AECF-3B3C9A5D49B4}" srcOrd="0" destOrd="0" presId="urn:microsoft.com/office/officeart/2018/2/layout/IconVerticalSolidList"/>
    <dgm:cxn modelId="{B6D0E10C-1868-4076-B5D9-114DCD4E80C8}" type="presParOf" srcId="{BB83FBC7-964C-4779-A31D-319BFFD8C613}" destId="{26DB8BC0-8C65-48EB-88BC-7E283FF25749}" srcOrd="1" destOrd="0" presId="urn:microsoft.com/office/officeart/2018/2/layout/IconVerticalSolidList"/>
    <dgm:cxn modelId="{62F3A1E7-471C-4432-AEE1-0BE8BAFD06D7}" type="presParOf" srcId="{BB83FBC7-964C-4779-A31D-319BFFD8C613}" destId="{71E551CC-CAC1-4452-B8ED-118CA65A61B3}" srcOrd="2" destOrd="0" presId="urn:microsoft.com/office/officeart/2018/2/layout/IconVerticalSolidList"/>
    <dgm:cxn modelId="{3F6C3E86-B91D-4DBC-8B2B-BFCE7A5AE2B2}" type="presParOf" srcId="{BB83FBC7-964C-4779-A31D-319BFFD8C613}" destId="{118F820F-1B61-4B2B-960B-C64B46149A4A}" srcOrd="3" destOrd="0" presId="urn:microsoft.com/office/officeart/2018/2/layout/IconVerticalSolidList"/>
    <dgm:cxn modelId="{921C1173-E032-4598-913A-20E5C7F0A9F0}" type="presParOf" srcId="{22F2E174-1BDA-42EF-BC33-F7C17B11B49C}" destId="{C67851C2-3180-4F22-93E3-CAE83A85BD96}" srcOrd="3" destOrd="0" presId="urn:microsoft.com/office/officeart/2018/2/layout/IconVerticalSolidList"/>
    <dgm:cxn modelId="{8A01F33B-1390-40B5-B8DE-68AB2972A67E}" type="presParOf" srcId="{22F2E174-1BDA-42EF-BC33-F7C17B11B49C}" destId="{246BDDF0-4DD8-4819-A80F-6B80D9D19593}" srcOrd="4" destOrd="0" presId="urn:microsoft.com/office/officeart/2018/2/layout/IconVerticalSolidList"/>
    <dgm:cxn modelId="{464B1912-CBF3-4879-A634-C85F1D750499}" type="presParOf" srcId="{246BDDF0-4DD8-4819-A80F-6B80D9D19593}" destId="{3872E8BC-B1A9-460A-BEF0-45328A377153}" srcOrd="0" destOrd="0" presId="urn:microsoft.com/office/officeart/2018/2/layout/IconVerticalSolidList"/>
    <dgm:cxn modelId="{5DEA46C4-AC8B-440D-AF73-62FDF767F653}" type="presParOf" srcId="{246BDDF0-4DD8-4819-A80F-6B80D9D19593}" destId="{A7CC85E0-60E3-4438-BEEA-10E578828A0B}" srcOrd="1" destOrd="0" presId="urn:microsoft.com/office/officeart/2018/2/layout/IconVerticalSolidList"/>
    <dgm:cxn modelId="{2B761D4E-4973-47D0-900F-5AAB64F32020}" type="presParOf" srcId="{246BDDF0-4DD8-4819-A80F-6B80D9D19593}" destId="{357CBFDF-EBE2-44F0-82CC-37D96D795D2C}" srcOrd="2" destOrd="0" presId="urn:microsoft.com/office/officeart/2018/2/layout/IconVerticalSolidList"/>
    <dgm:cxn modelId="{A4ABDCEC-37FA-4C18-BB86-ECD7909DF2E9}" type="presParOf" srcId="{246BDDF0-4DD8-4819-A80F-6B80D9D19593}" destId="{987B54AE-C942-47BE-9B07-BFB2B1AFD9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C032EE-7A38-4E23-8C5B-7B16E04AF52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54A1EDE0-A7DB-4F1B-96C1-88502F24CE1B}">
      <dgm:prSet/>
      <dgm:spPr>
        <a:solidFill>
          <a:srgbClr val="2F528F"/>
        </a:solidFill>
      </dgm:spPr>
      <dgm:t>
        <a:bodyPr/>
        <a:lstStyle/>
        <a:p>
          <a:r>
            <a:rPr lang="en-US" b="0" dirty="0"/>
            <a:t>Basic concepts</a:t>
          </a:r>
          <a:endParaRPr lang="en-US" dirty="0"/>
        </a:p>
      </dgm:t>
    </dgm:pt>
    <dgm:pt modelId="{C6344FD8-82DD-48BC-9AC3-673E8694C5B2}" type="parTrans" cxnId="{F5E767D5-C4AA-479E-9B25-F6CDC3571F43}">
      <dgm:prSet/>
      <dgm:spPr/>
      <dgm:t>
        <a:bodyPr/>
        <a:lstStyle/>
        <a:p>
          <a:endParaRPr lang="en-US"/>
        </a:p>
      </dgm:t>
    </dgm:pt>
    <dgm:pt modelId="{9FA8C734-8ABA-4633-82BB-8E18B3E69293}" type="sibTrans" cxnId="{F5E767D5-C4AA-479E-9B25-F6CDC3571F43}">
      <dgm:prSet/>
      <dgm:spPr/>
      <dgm:t>
        <a:bodyPr/>
        <a:lstStyle/>
        <a:p>
          <a:endParaRPr lang="en-US"/>
        </a:p>
      </dgm:t>
    </dgm:pt>
    <dgm:pt modelId="{C99DD953-7C73-495D-A7D6-E80E4230A085}">
      <dgm:prSet/>
      <dgm:spPr>
        <a:solidFill>
          <a:srgbClr val="2F528F"/>
        </a:solidFill>
      </dgm:spPr>
      <dgm:t>
        <a:bodyPr/>
        <a:lstStyle/>
        <a:p>
          <a:r>
            <a:rPr lang="en-US" dirty="0"/>
            <a:t>Volume-to-capacity (V/C) ratio vs. inflow demand-to-capacity (D/C) ratio</a:t>
          </a:r>
        </a:p>
      </dgm:t>
    </dgm:pt>
    <dgm:pt modelId="{36D8DC6F-E16C-4447-92E4-A71583C09CF2}" type="parTrans" cxnId="{EC4CBB1D-E979-4A75-8E35-4825F1890213}">
      <dgm:prSet/>
      <dgm:spPr/>
      <dgm:t>
        <a:bodyPr/>
        <a:lstStyle/>
        <a:p>
          <a:endParaRPr lang="en-US"/>
        </a:p>
      </dgm:t>
    </dgm:pt>
    <dgm:pt modelId="{68564E0F-7D00-46BB-B3BC-1E00075821A9}" type="sibTrans" cxnId="{EC4CBB1D-E979-4A75-8E35-4825F1890213}">
      <dgm:prSet/>
      <dgm:spPr/>
      <dgm:t>
        <a:bodyPr/>
        <a:lstStyle/>
        <a:p>
          <a:endParaRPr lang="en-US"/>
        </a:p>
      </dgm:t>
    </dgm:pt>
    <dgm:pt modelId="{8CE90DFD-27B9-4C15-BA4A-9228ECAE60FE}">
      <dgm:prSet/>
      <dgm:spPr>
        <a:solidFill>
          <a:srgbClr val="2F528F"/>
        </a:solidFill>
      </dgm:spPr>
      <dgm:t>
        <a:bodyPr/>
        <a:lstStyle/>
        <a:p>
          <a:r>
            <a:rPr lang="en-US"/>
            <a:t>Congestion duration, cut-off-speed, and average discharge rate</a:t>
          </a:r>
        </a:p>
      </dgm:t>
    </dgm:pt>
    <dgm:pt modelId="{F30832CA-9B65-4AE0-B41A-FE36105F5EF9}" type="parTrans" cxnId="{D2A44ED2-1904-4D93-84E9-8360DB3D5CEF}">
      <dgm:prSet/>
      <dgm:spPr/>
      <dgm:t>
        <a:bodyPr/>
        <a:lstStyle/>
        <a:p>
          <a:endParaRPr lang="en-US"/>
        </a:p>
      </dgm:t>
    </dgm:pt>
    <dgm:pt modelId="{C1F9D25B-56C7-4C40-8862-354F579EB2CB}" type="sibTrans" cxnId="{D2A44ED2-1904-4D93-84E9-8360DB3D5CEF}">
      <dgm:prSet/>
      <dgm:spPr/>
      <dgm:t>
        <a:bodyPr/>
        <a:lstStyle/>
        <a:p>
          <a:endParaRPr lang="en-US"/>
        </a:p>
      </dgm:t>
    </dgm:pt>
    <dgm:pt modelId="{E188144B-2D01-4B8B-9E22-E7BB7C975A05}">
      <dgm:prSet/>
      <dgm:spPr>
        <a:solidFill>
          <a:srgbClr val="2F528F"/>
        </a:solidFill>
      </dgm:spPr>
      <dgm:t>
        <a:bodyPr/>
        <a:lstStyle/>
        <a:p>
          <a:r>
            <a:rPr lang="en-US" b="0"/>
            <a:t>Comparison among PAQ models, BPR function, and QVDF</a:t>
          </a:r>
          <a:endParaRPr lang="en-US"/>
        </a:p>
      </dgm:t>
    </dgm:pt>
    <dgm:pt modelId="{26217815-E4C1-4BE7-B598-33EC08C51779}" type="parTrans" cxnId="{DFB375D6-A727-4617-A71B-D412BB01D747}">
      <dgm:prSet/>
      <dgm:spPr/>
      <dgm:t>
        <a:bodyPr/>
        <a:lstStyle/>
        <a:p>
          <a:endParaRPr lang="en-US"/>
        </a:p>
      </dgm:t>
    </dgm:pt>
    <dgm:pt modelId="{68EE3B27-9E8F-4A8F-B203-2998008CBE69}" type="sibTrans" cxnId="{DFB375D6-A727-4617-A71B-D412BB01D747}">
      <dgm:prSet/>
      <dgm:spPr/>
      <dgm:t>
        <a:bodyPr/>
        <a:lstStyle/>
        <a:p>
          <a:endParaRPr lang="en-US"/>
        </a:p>
      </dgm:t>
    </dgm:pt>
    <dgm:pt modelId="{9784BEF2-4798-4A27-8EC7-2BF548266003}">
      <dgm:prSet/>
      <dgm:spPr>
        <a:solidFill>
          <a:srgbClr val="2F528F"/>
        </a:solidFill>
      </dgm:spPr>
      <dgm:t>
        <a:bodyPr/>
        <a:lstStyle/>
        <a:p>
          <a:r>
            <a:rPr lang="en-US" b="0"/>
            <a:t>Linking Polynomial Arrival Queue with Macroscopic Volume-Delay Function</a:t>
          </a:r>
          <a:endParaRPr lang="en-US"/>
        </a:p>
      </dgm:t>
    </dgm:pt>
    <dgm:pt modelId="{B0AAA284-2993-4612-8DEE-41D4BDEFF0E4}" type="parTrans" cxnId="{4F8094C1-3F7F-40D2-B187-98C016BC69C2}">
      <dgm:prSet/>
      <dgm:spPr/>
      <dgm:t>
        <a:bodyPr/>
        <a:lstStyle/>
        <a:p>
          <a:endParaRPr lang="en-US"/>
        </a:p>
      </dgm:t>
    </dgm:pt>
    <dgm:pt modelId="{4EA979D7-1C7D-4249-9B97-954545E514E3}" type="sibTrans" cxnId="{4F8094C1-3F7F-40D2-B187-98C016BC69C2}">
      <dgm:prSet/>
      <dgm:spPr/>
      <dgm:t>
        <a:bodyPr/>
        <a:lstStyle/>
        <a:p>
          <a:endParaRPr lang="en-US"/>
        </a:p>
      </dgm:t>
    </dgm:pt>
    <dgm:pt modelId="{A02C05AD-EF9A-4333-8DAB-2D621382BE4E}" type="pres">
      <dgm:prSet presAssocID="{0CC032EE-7A38-4E23-8C5B-7B16E04AF52F}" presName="outerComposite" presStyleCnt="0">
        <dgm:presLayoutVars>
          <dgm:chMax val="5"/>
          <dgm:dir/>
          <dgm:resizeHandles val="exact"/>
        </dgm:presLayoutVars>
      </dgm:prSet>
      <dgm:spPr/>
    </dgm:pt>
    <dgm:pt modelId="{15719D71-A237-41A5-9674-ECBD57CF602A}" type="pres">
      <dgm:prSet presAssocID="{0CC032EE-7A38-4E23-8C5B-7B16E04AF52F}" presName="dummyMaxCanvas" presStyleCnt="0">
        <dgm:presLayoutVars/>
      </dgm:prSet>
      <dgm:spPr/>
    </dgm:pt>
    <dgm:pt modelId="{4D0C0C69-C1C1-47FF-AA39-DFB9FFED31A9}" type="pres">
      <dgm:prSet presAssocID="{0CC032EE-7A38-4E23-8C5B-7B16E04AF52F}" presName="ThreeNodes_1" presStyleLbl="node1" presStyleIdx="0" presStyleCnt="3">
        <dgm:presLayoutVars>
          <dgm:bulletEnabled val="1"/>
        </dgm:presLayoutVars>
      </dgm:prSet>
      <dgm:spPr/>
    </dgm:pt>
    <dgm:pt modelId="{4D73745C-6058-4409-9AD6-605938572D93}" type="pres">
      <dgm:prSet presAssocID="{0CC032EE-7A38-4E23-8C5B-7B16E04AF52F}" presName="ThreeNodes_2" presStyleLbl="node1" presStyleIdx="1" presStyleCnt="3">
        <dgm:presLayoutVars>
          <dgm:bulletEnabled val="1"/>
        </dgm:presLayoutVars>
      </dgm:prSet>
      <dgm:spPr/>
    </dgm:pt>
    <dgm:pt modelId="{1B6FA0BC-BC80-4D66-BF96-5FB34DA0DDD5}" type="pres">
      <dgm:prSet presAssocID="{0CC032EE-7A38-4E23-8C5B-7B16E04AF52F}" presName="ThreeNodes_3" presStyleLbl="node1" presStyleIdx="2" presStyleCnt="3">
        <dgm:presLayoutVars>
          <dgm:bulletEnabled val="1"/>
        </dgm:presLayoutVars>
      </dgm:prSet>
      <dgm:spPr/>
    </dgm:pt>
    <dgm:pt modelId="{BE462332-4965-4384-A122-31513F2DF8A7}" type="pres">
      <dgm:prSet presAssocID="{0CC032EE-7A38-4E23-8C5B-7B16E04AF52F}" presName="ThreeConn_1-2" presStyleLbl="fgAccFollowNode1" presStyleIdx="0" presStyleCnt="2">
        <dgm:presLayoutVars>
          <dgm:bulletEnabled val="1"/>
        </dgm:presLayoutVars>
      </dgm:prSet>
      <dgm:spPr/>
    </dgm:pt>
    <dgm:pt modelId="{6DCB0198-8678-4ACA-88EE-3D7F0617082D}" type="pres">
      <dgm:prSet presAssocID="{0CC032EE-7A38-4E23-8C5B-7B16E04AF52F}" presName="ThreeConn_2-3" presStyleLbl="fgAccFollowNode1" presStyleIdx="1" presStyleCnt="2">
        <dgm:presLayoutVars>
          <dgm:bulletEnabled val="1"/>
        </dgm:presLayoutVars>
      </dgm:prSet>
      <dgm:spPr/>
    </dgm:pt>
    <dgm:pt modelId="{5B3063BC-CD0B-4047-9C28-C0FD967CE8DC}" type="pres">
      <dgm:prSet presAssocID="{0CC032EE-7A38-4E23-8C5B-7B16E04AF52F}" presName="ThreeNodes_1_text" presStyleLbl="node1" presStyleIdx="2" presStyleCnt="3">
        <dgm:presLayoutVars>
          <dgm:bulletEnabled val="1"/>
        </dgm:presLayoutVars>
      </dgm:prSet>
      <dgm:spPr/>
    </dgm:pt>
    <dgm:pt modelId="{027218FD-BAAC-4AC5-8567-90C9ECC3E265}" type="pres">
      <dgm:prSet presAssocID="{0CC032EE-7A38-4E23-8C5B-7B16E04AF52F}" presName="ThreeNodes_2_text" presStyleLbl="node1" presStyleIdx="2" presStyleCnt="3">
        <dgm:presLayoutVars>
          <dgm:bulletEnabled val="1"/>
        </dgm:presLayoutVars>
      </dgm:prSet>
      <dgm:spPr/>
    </dgm:pt>
    <dgm:pt modelId="{FE4D2686-EAAA-4E47-B59D-44F4BBDB99FE}" type="pres">
      <dgm:prSet presAssocID="{0CC032EE-7A38-4E23-8C5B-7B16E04AF52F}" presName="ThreeNodes_3_text" presStyleLbl="node1" presStyleIdx="2" presStyleCnt="3">
        <dgm:presLayoutVars>
          <dgm:bulletEnabled val="1"/>
        </dgm:presLayoutVars>
      </dgm:prSet>
      <dgm:spPr/>
    </dgm:pt>
  </dgm:ptLst>
  <dgm:cxnLst>
    <dgm:cxn modelId="{2331B600-7922-4405-8F3F-D5D2AFBAA1B8}" type="presOf" srcId="{68EE3B27-9E8F-4A8F-B203-2998008CBE69}" destId="{6DCB0198-8678-4ACA-88EE-3D7F0617082D}" srcOrd="0" destOrd="0" presId="urn:microsoft.com/office/officeart/2005/8/layout/vProcess5"/>
    <dgm:cxn modelId="{0DC78F16-7C4B-4497-98ED-B2F17F92E8D6}" type="presOf" srcId="{8CE90DFD-27B9-4C15-BA4A-9228ECAE60FE}" destId="{5B3063BC-CD0B-4047-9C28-C0FD967CE8DC}" srcOrd="1" destOrd="2" presId="urn:microsoft.com/office/officeart/2005/8/layout/vProcess5"/>
    <dgm:cxn modelId="{EC4CBB1D-E979-4A75-8E35-4825F1890213}" srcId="{54A1EDE0-A7DB-4F1B-96C1-88502F24CE1B}" destId="{C99DD953-7C73-495D-A7D6-E80E4230A085}" srcOrd="0" destOrd="0" parTransId="{36D8DC6F-E16C-4447-92E4-A71583C09CF2}" sibTransId="{68564E0F-7D00-46BB-B3BC-1E00075821A9}"/>
    <dgm:cxn modelId="{26501A29-518E-43B1-8006-BAC6E79C88EC}" type="presOf" srcId="{E188144B-2D01-4B8B-9E22-E7BB7C975A05}" destId="{027218FD-BAAC-4AC5-8567-90C9ECC3E265}" srcOrd="1" destOrd="0" presId="urn:microsoft.com/office/officeart/2005/8/layout/vProcess5"/>
    <dgm:cxn modelId="{0BE4382B-2B1A-4B65-8927-64D03BCC7E3E}" type="presOf" srcId="{8CE90DFD-27B9-4C15-BA4A-9228ECAE60FE}" destId="{4D0C0C69-C1C1-47FF-AA39-DFB9FFED31A9}" srcOrd="0" destOrd="2" presId="urn:microsoft.com/office/officeart/2005/8/layout/vProcess5"/>
    <dgm:cxn modelId="{7B58965C-3796-4682-97A9-8E6075BDB110}" type="presOf" srcId="{9784BEF2-4798-4A27-8EC7-2BF548266003}" destId="{1B6FA0BC-BC80-4D66-BF96-5FB34DA0DDD5}" srcOrd="0" destOrd="0" presId="urn:microsoft.com/office/officeart/2005/8/layout/vProcess5"/>
    <dgm:cxn modelId="{263B266B-4D57-4498-9980-4D9D3A7A4A6E}" type="presOf" srcId="{54A1EDE0-A7DB-4F1B-96C1-88502F24CE1B}" destId="{4D0C0C69-C1C1-47FF-AA39-DFB9FFED31A9}" srcOrd="0" destOrd="0" presId="urn:microsoft.com/office/officeart/2005/8/layout/vProcess5"/>
    <dgm:cxn modelId="{ADC0154D-C0FB-47B1-B0A7-57BB687E95BD}" type="presOf" srcId="{C99DD953-7C73-495D-A7D6-E80E4230A085}" destId="{4D0C0C69-C1C1-47FF-AA39-DFB9FFED31A9}" srcOrd="0" destOrd="1" presId="urn:microsoft.com/office/officeart/2005/8/layout/vProcess5"/>
    <dgm:cxn modelId="{9CF67052-AE60-4F70-8642-DF78A764B273}" type="presOf" srcId="{0CC032EE-7A38-4E23-8C5B-7B16E04AF52F}" destId="{A02C05AD-EF9A-4333-8DAB-2D621382BE4E}" srcOrd="0" destOrd="0" presId="urn:microsoft.com/office/officeart/2005/8/layout/vProcess5"/>
    <dgm:cxn modelId="{B757399B-D427-4A5C-9B38-6517CEAAC087}" type="presOf" srcId="{C99DD953-7C73-495D-A7D6-E80E4230A085}" destId="{5B3063BC-CD0B-4047-9C28-C0FD967CE8DC}" srcOrd="1" destOrd="1" presId="urn:microsoft.com/office/officeart/2005/8/layout/vProcess5"/>
    <dgm:cxn modelId="{913C34B5-EE56-4472-A779-5427DD9ABB84}" type="presOf" srcId="{9784BEF2-4798-4A27-8EC7-2BF548266003}" destId="{FE4D2686-EAAA-4E47-B59D-44F4BBDB99FE}" srcOrd="1" destOrd="0" presId="urn:microsoft.com/office/officeart/2005/8/layout/vProcess5"/>
    <dgm:cxn modelId="{4F8094C1-3F7F-40D2-B187-98C016BC69C2}" srcId="{0CC032EE-7A38-4E23-8C5B-7B16E04AF52F}" destId="{9784BEF2-4798-4A27-8EC7-2BF548266003}" srcOrd="2" destOrd="0" parTransId="{B0AAA284-2993-4612-8DEE-41D4BDEFF0E4}" sibTransId="{4EA979D7-1C7D-4249-9B97-954545E514E3}"/>
    <dgm:cxn modelId="{D2A44ED2-1904-4D93-84E9-8360DB3D5CEF}" srcId="{54A1EDE0-A7DB-4F1B-96C1-88502F24CE1B}" destId="{8CE90DFD-27B9-4C15-BA4A-9228ECAE60FE}" srcOrd="1" destOrd="0" parTransId="{F30832CA-9B65-4AE0-B41A-FE36105F5EF9}" sibTransId="{C1F9D25B-56C7-4C40-8862-354F579EB2CB}"/>
    <dgm:cxn modelId="{F5E767D5-C4AA-479E-9B25-F6CDC3571F43}" srcId="{0CC032EE-7A38-4E23-8C5B-7B16E04AF52F}" destId="{54A1EDE0-A7DB-4F1B-96C1-88502F24CE1B}" srcOrd="0" destOrd="0" parTransId="{C6344FD8-82DD-48BC-9AC3-673E8694C5B2}" sibTransId="{9FA8C734-8ABA-4633-82BB-8E18B3E69293}"/>
    <dgm:cxn modelId="{DFB375D6-A727-4617-A71B-D412BB01D747}" srcId="{0CC032EE-7A38-4E23-8C5B-7B16E04AF52F}" destId="{E188144B-2D01-4B8B-9E22-E7BB7C975A05}" srcOrd="1" destOrd="0" parTransId="{26217815-E4C1-4BE7-B598-33EC08C51779}" sibTransId="{68EE3B27-9E8F-4A8F-B203-2998008CBE69}"/>
    <dgm:cxn modelId="{DE206AE1-12CF-41B7-87AF-510B02F99D60}" type="presOf" srcId="{54A1EDE0-A7DB-4F1B-96C1-88502F24CE1B}" destId="{5B3063BC-CD0B-4047-9C28-C0FD967CE8DC}" srcOrd="1" destOrd="0" presId="urn:microsoft.com/office/officeart/2005/8/layout/vProcess5"/>
    <dgm:cxn modelId="{D51262E7-6FF1-4060-9CDC-ED09079AE0B9}" type="presOf" srcId="{E188144B-2D01-4B8B-9E22-E7BB7C975A05}" destId="{4D73745C-6058-4409-9AD6-605938572D93}" srcOrd="0" destOrd="0" presId="urn:microsoft.com/office/officeart/2005/8/layout/vProcess5"/>
    <dgm:cxn modelId="{D0EDBDE7-6C63-4258-836E-D04B61F15901}" type="presOf" srcId="{9FA8C734-8ABA-4633-82BB-8E18B3E69293}" destId="{BE462332-4965-4384-A122-31513F2DF8A7}" srcOrd="0" destOrd="0" presId="urn:microsoft.com/office/officeart/2005/8/layout/vProcess5"/>
    <dgm:cxn modelId="{EEC67348-B42C-42D9-90E6-49DD2AAAC9E1}" type="presParOf" srcId="{A02C05AD-EF9A-4333-8DAB-2D621382BE4E}" destId="{15719D71-A237-41A5-9674-ECBD57CF602A}" srcOrd="0" destOrd="0" presId="urn:microsoft.com/office/officeart/2005/8/layout/vProcess5"/>
    <dgm:cxn modelId="{DC0ACFED-A6FC-4764-B09D-9D59BB247F90}" type="presParOf" srcId="{A02C05AD-EF9A-4333-8DAB-2D621382BE4E}" destId="{4D0C0C69-C1C1-47FF-AA39-DFB9FFED31A9}" srcOrd="1" destOrd="0" presId="urn:microsoft.com/office/officeart/2005/8/layout/vProcess5"/>
    <dgm:cxn modelId="{B90EC560-0F0B-44FC-A0E4-A6A329A28A22}" type="presParOf" srcId="{A02C05AD-EF9A-4333-8DAB-2D621382BE4E}" destId="{4D73745C-6058-4409-9AD6-605938572D93}" srcOrd="2" destOrd="0" presId="urn:microsoft.com/office/officeart/2005/8/layout/vProcess5"/>
    <dgm:cxn modelId="{11ACEFA0-9D36-4729-9CB9-27293AE1FDD2}" type="presParOf" srcId="{A02C05AD-EF9A-4333-8DAB-2D621382BE4E}" destId="{1B6FA0BC-BC80-4D66-BF96-5FB34DA0DDD5}" srcOrd="3" destOrd="0" presId="urn:microsoft.com/office/officeart/2005/8/layout/vProcess5"/>
    <dgm:cxn modelId="{7DE5F2FF-A8D1-49B8-9E4E-F3B2618BFC13}" type="presParOf" srcId="{A02C05AD-EF9A-4333-8DAB-2D621382BE4E}" destId="{BE462332-4965-4384-A122-31513F2DF8A7}" srcOrd="4" destOrd="0" presId="urn:microsoft.com/office/officeart/2005/8/layout/vProcess5"/>
    <dgm:cxn modelId="{C8B1C4C6-44AD-4386-BCF8-525E7FAC80AA}" type="presParOf" srcId="{A02C05AD-EF9A-4333-8DAB-2D621382BE4E}" destId="{6DCB0198-8678-4ACA-88EE-3D7F0617082D}" srcOrd="5" destOrd="0" presId="urn:microsoft.com/office/officeart/2005/8/layout/vProcess5"/>
    <dgm:cxn modelId="{78BE3835-BA02-47AB-AD8A-2F01EA0E8BDF}" type="presParOf" srcId="{A02C05AD-EF9A-4333-8DAB-2D621382BE4E}" destId="{5B3063BC-CD0B-4047-9C28-C0FD967CE8DC}" srcOrd="6" destOrd="0" presId="urn:microsoft.com/office/officeart/2005/8/layout/vProcess5"/>
    <dgm:cxn modelId="{4A69C062-A8FF-41EB-A91B-87C2C88D87E9}" type="presParOf" srcId="{A02C05AD-EF9A-4333-8DAB-2D621382BE4E}" destId="{027218FD-BAAC-4AC5-8567-90C9ECC3E265}" srcOrd="7" destOrd="0" presId="urn:microsoft.com/office/officeart/2005/8/layout/vProcess5"/>
    <dgm:cxn modelId="{207728EB-D66E-4B3C-9151-2E618FCB1779}" type="presParOf" srcId="{A02C05AD-EF9A-4333-8DAB-2D621382BE4E}" destId="{FE4D2686-EAAA-4E47-B59D-44F4BBDB99F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EE09E-1171-4F8C-889C-81B8F02DEE3A}">
      <dsp:nvSpPr>
        <dsp:cNvPr id="0" name=""/>
        <dsp:cNvSpPr/>
      </dsp:nvSpPr>
      <dsp:spPr>
        <a:xfrm>
          <a:off x="0" y="3530"/>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73727F-3D49-408D-8872-2327B0E916DC}">
      <dsp:nvSpPr>
        <dsp:cNvPr id="0" name=""/>
        <dsp:cNvSpPr/>
      </dsp:nvSpPr>
      <dsp:spPr>
        <a:xfrm>
          <a:off x="181261" y="138353"/>
          <a:ext cx="329565" cy="329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48379-7E93-41DC-B778-C5B1919A9726}">
      <dsp:nvSpPr>
        <dsp:cNvPr id="0" name=""/>
        <dsp:cNvSpPr/>
      </dsp:nvSpPr>
      <dsp:spPr>
        <a:xfrm>
          <a:off x="692088" y="3530"/>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a:t>I. Introduction</a:t>
          </a:r>
          <a:endParaRPr lang="en-US" sz="1500" kern="1200"/>
        </a:p>
      </dsp:txBody>
      <dsp:txXfrm>
        <a:off x="692088" y="3530"/>
        <a:ext cx="4732020" cy="599210"/>
      </dsp:txXfrm>
    </dsp:sp>
    <dsp:sp modelId="{67F96EB2-F510-499F-8ECA-4E58E26D3405}">
      <dsp:nvSpPr>
        <dsp:cNvPr id="0" name=""/>
        <dsp:cNvSpPr/>
      </dsp:nvSpPr>
      <dsp:spPr>
        <a:xfrm>
          <a:off x="5424108" y="3530"/>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a:t>Brief overview of the importance of volume-delay functions (VDFs) in transportation planning</a:t>
          </a:r>
        </a:p>
        <a:p>
          <a:pPr marL="0" lvl="0" indent="0" algn="l" defTabSz="488950">
            <a:lnSpc>
              <a:spcPct val="100000"/>
            </a:lnSpc>
            <a:spcBef>
              <a:spcPct val="0"/>
            </a:spcBef>
            <a:spcAft>
              <a:spcPct val="35000"/>
            </a:spcAft>
            <a:buNone/>
          </a:pPr>
          <a:r>
            <a:rPr lang="en-US" sz="1100" kern="1200"/>
            <a:t>Explanation of the limitations of the static BPR function </a:t>
          </a:r>
        </a:p>
        <a:p>
          <a:pPr marL="0" lvl="0" indent="0" algn="l" defTabSz="488950">
            <a:lnSpc>
              <a:spcPct val="100000"/>
            </a:lnSpc>
            <a:spcBef>
              <a:spcPct val="0"/>
            </a:spcBef>
            <a:spcAft>
              <a:spcPct val="35000"/>
            </a:spcAft>
            <a:buNone/>
          </a:pPr>
          <a:r>
            <a:rPr lang="en-US" sz="1100" kern="1200" dirty="0"/>
            <a:t>What are needed for today’s evaluation of emerging technologies? Avs capacity, congestion duration, time dependent arrival and departure </a:t>
          </a:r>
        </a:p>
      </dsp:txBody>
      <dsp:txXfrm>
        <a:off x="5424108" y="3530"/>
        <a:ext cx="5090815" cy="599210"/>
      </dsp:txXfrm>
    </dsp:sp>
    <dsp:sp modelId="{AB63F81F-7764-47C5-8B30-95F8A4D5627A}">
      <dsp:nvSpPr>
        <dsp:cNvPr id="0" name=""/>
        <dsp:cNvSpPr/>
      </dsp:nvSpPr>
      <dsp:spPr>
        <a:xfrm>
          <a:off x="0" y="752544"/>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A36D19-43A4-409C-BB7A-DFBDC5A61370}">
      <dsp:nvSpPr>
        <dsp:cNvPr id="0" name=""/>
        <dsp:cNvSpPr/>
      </dsp:nvSpPr>
      <dsp:spPr>
        <a:xfrm>
          <a:off x="181261" y="887366"/>
          <a:ext cx="329565" cy="329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A0F307-7559-4890-BB22-6FDBF369F513}">
      <dsp:nvSpPr>
        <dsp:cNvPr id="0" name=""/>
        <dsp:cNvSpPr/>
      </dsp:nvSpPr>
      <dsp:spPr>
        <a:xfrm>
          <a:off x="692088" y="752544"/>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dirty="0"/>
            <a:t>II. Fundamental challenges in transportation planning and flow-based control in the modern era</a:t>
          </a:r>
          <a:endParaRPr lang="en-US" sz="1500" kern="1200" dirty="0"/>
        </a:p>
      </dsp:txBody>
      <dsp:txXfrm>
        <a:off x="692088" y="752544"/>
        <a:ext cx="4732020" cy="599210"/>
      </dsp:txXfrm>
    </dsp:sp>
    <dsp:sp modelId="{943CD941-A202-4F9D-8807-4A95E60E3CCC}">
      <dsp:nvSpPr>
        <dsp:cNvPr id="0" name=""/>
        <dsp:cNvSpPr/>
      </dsp:nvSpPr>
      <dsp:spPr>
        <a:xfrm>
          <a:off x="5424108" y="752544"/>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a:t>Overview of the changing transportation landscape and its impact on planning and control</a:t>
          </a:r>
        </a:p>
        <a:p>
          <a:pPr marL="0" lvl="0" indent="0" algn="l" defTabSz="488950">
            <a:lnSpc>
              <a:spcPct val="100000"/>
            </a:lnSpc>
            <a:spcBef>
              <a:spcPct val="0"/>
            </a:spcBef>
            <a:spcAft>
              <a:spcPct val="35000"/>
            </a:spcAft>
            <a:buNone/>
          </a:pPr>
          <a:r>
            <a:rPr lang="en-US" sz="1100" kern="1200"/>
            <a:t>Identification of the need for new approaches to VDF modeling</a:t>
          </a:r>
        </a:p>
      </dsp:txBody>
      <dsp:txXfrm>
        <a:off x="5424108" y="752544"/>
        <a:ext cx="5090815" cy="599210"/>
      </dsp:txXfrm>
    </dsp:sp>
    <dsp:sp modelId="{8656E806-6A0E-4410-91D8-879A60FF55F1}">
      <dsp:nvSpPr>
        <dsp:cNvPr id="0" name=""/>
        <dsp:cNvSpPr/>
      </dsp:nvSpPr>
      <dsp:spPr>
        <a:xfrm>
          <a:off x="0" y="1501557"/>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01C529-3CF7-456A-B1E9-80A4DEB6FC4C}">
      <dsp:nvSpPr>
        <dsp:cNvPr id="0" name=""/>
        <dsp:cNvSpPr/>
      </dsp:nvSpPr>
      <dsp:spPr>
        <a:xfrm>
          <a:off x="181261" y="1636379"/>
          <a:ext cx="329565" cy="329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F87B8E-6BD9-4316-8067-83B5A9A3EF35}">
      <dsp:nvSpPr>
        <dsp:cNvPr id="0" name=""/>
        <dsp:cNvSpPr/>
      </dsp:nvSpPr>
      <dsp:spPr>
        <a:xfrm>
          <a:off x="692088" y="1501557"/>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a:t>III. Revitalizing old models with new tricks </a:t>
          </a:r>
          <a:endParaRPr lang="en-US" sz="1500" kern="1200"/>
        </a:p>
      </dsp:txBody>
      <dsp:txXfrm>
        <a:off x="692088" y="1501557"/>
        <a:ext cx="4732020" cy="599210"/>
      </dsp:txXfrm>
    </dsp:sp>
    <dsp:sp modelId="{59330C01-E147-433F-8A7B-D3C875C2C20D}">
      <dsp:nvSpPr>
        <dsp:cNvPr id="0" name=""/>
        <dsp:cNvSpPr/>
      </dsp:nvSpPr>
      <dsp:spPr>
        <a:xfrm>
          <a:off x="5424108" y="1501557"/>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dirty="0"/>
            <a:t>Explanation of the approach to modernizing VDF modeling</a:t>
          </a:r>
        </a:p>
        <a:p>
          <a:pPr marL="0" lvl="0" indent="0" algn="l" defTabSz="488950">
            <a:lnSpc>
              <a:spcPct val="100000"/>
            </a:lnSpc>
            <a:spcBef>
              <a:spcPct val="0"/>
            </a:spcBef>
            <a:spcAft>
              <a:spcPct val="35000"/>
            </a:spcAft>
            <a:buNone/>
          </a:pPr>
          <a:r>
            <a:rPr lang="en-US" sz="1100" kern="1200" dirty="0"/>
            <a:t>Discussion of specific techniques for improving VDF accuracy and responsiveness</a:t>
          </a:r>
        </a:p>
      </dsp:txBody>
      <dsp:txXfrm>
        <a:off x="5424108" y="1501557"/>
        <a:ext cx="5090815" cy="599210"/>
      </dsp:txXfrm>
    </dsp:sp>
    <dsp:sp modelId="{7FDC2AE8-1041-47CD-8467-0FA66491E881}">
      <dsp:nvSpPr>
        <dsp:cNvPr id="0" name=""/>
        <dsp:cNvSpPr/>
      </dsp:nvSpPr>
      <dsp:spPr>
        <a:xfrm>
          <a:off x="0" y="2250570"/>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E78A0C-7052-4278-A820-0871CF489807}">
      <dsp:nvSpPr>
        <dsp:cNvPr id="0" name=""/>
        <dsp:cNvSpPr/>
      </dsp:nvSpPr>
      <dsp:spPr>
        <a:xfrm>
          <a:off x="181261" y="2385392"/>
          <a:ext cx="329565" cy="329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03898B-A7F2-45CB-A1DC-91E0E011BDA0}">
      <dsp:nvSpPr>
        <dsp:cNvPr id="0" name=""/>
        <dsp:cNvSpPr/>
      </dsp:nvSpPr>
      <dsp:spPr>
        <a:xfrm>
          <a:off x="692088" y="2250570"/>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a:t>IV. Case studies</a:t>
          </a:r>
          <a:endParaRPr lang="en-US" sz="1500" kern="1200"/>
        </a:p>
      </dsp:txBody>
      <dsp:txXfrm>
        <a:off x="692088" y="2250570"/>
        <a:ext cx="4732020" cy="599210"/>
      </dsp:txXfrm>
    </dsp:sp>
    <dsp:sp modelId="{F814148A-9B70-48A9-928C-69F52B029F8E}">
      <dsp:nvSpPr>
        <dsp:cNvPr id="0" name=""/>
        <dsp:cNvSpPr/>
      </dsp:nvSpPr>
      <dsp:spPr>
        <a:xfrm>
          <a:off x="5424108" y="2250570"/>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a:t>Presentation of real-world examples</a:t>
          </a:r>
        </a:p>
        <a:p>
          <a:pPr marL="0" lvl="0" indent="0" algn="l" defTabSz="488950">
            <a:lnSpc>
              <a:spcPct val="100000"/>
            </a:lnSpc>
            <a:spcBef>
              <a:spcPct val="0"/>
            </a:spcBef>
            <a:spcAft>
              <a:spcPct val="35000"/>
            </a:spcAft>
            <a:buNone/>
          </a:pPr>
          <a:r>
            <a:rPr lang="en-US" sz="1100" kern="1200"/>
            <a:t>Analysis of the results achieved through modernized VDF modeling</a:t>
          </a:r>
        </a:p>
      </dsp:txBody>
      <dsp:txXfrm>
        <a:off x="5424108" y="2250570"/>
        <a:ext cx="5090815" cy="599210"/>
      </dsp:txXfrm>
    </dsp:sp>
    <dsp:sp modelId="{D8864168-3B07-497F-9EBD-C92C6F717F9E}">
      <dsp:nvSpPr>
        <dsp:cNvPr id="0" name=""/>
        <dsp:cNvSpPr/>
      </dsp:nvSpPr>
      <dsp:spPr>
        <a:xfrm>
          <a:off x="0" y="2999583"/>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E19F2-E33D-48A7-8555-6BAAAC066B4F}">
      <dsp:nvSpPr>
        <dsp:cNvPr id="0" name=""/>
        <dsp:cNvSpPr/>
      </dsp:nvSpPr>
      <dsp:spPr>
        <a:xfrm>
          <a:off x="181261" y="3134405"/>
          <a:ext cx="329565" cy="3295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FD864F-8DA7-4B29-B3AB-B096622FDA35}">
      <dsp:nvSpPr>
        <dsp:cNvPr id="0" name=""/>
        <dsp:cNvSpPr/>
      </dsp:nvSpPr>
      <dsp:spPr>
        <a:xfrm>
          <a:off x="692088" y="2999583"/>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a:t>V. Future directions</a:t>
          </a:r>
          <a:endParaRPr lang="en-US" sz="1500" kern="1200"/>
        </a:p>
      </dsp:txBody>
      <dsp:txXfrm>
        <a:off x="692088" y="2999583"/>
        <a:ext cx="4732020" cy="599210"/>
      </dsp:txXfrm>
    </dsp:sp>
    <dsp:sp modelId="{FACA0A85-2DFA-451E-8F37-A4D7EE0E2FF8}">
      <dsp:nvSpPr>
        <dsp:cNvPr id="0" name=""/>
        <dsp:cNvSpPr/>
      </dsp:nvSpPr>
      <dsp:spPr>
        <a:xfrm>
          <a:off x="5424108" y="2999583"/>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a:t>Overview of the potential for continued development and refinement of VDF modeling techniques</a:t>
          </a:r>
        </a:p>
        <a:p>
          <a:pPr marL="0" lvl="0" indent="0" algn="l" defTabSz="488950">
            <a:lnSpc>
              <a:spcPct val="100000"/>
            </a:lnSpc>
            <a:spcBef>
              <a:spcPct val="0"/>
            </a:spcBef>
            <a:spcAft>
              <a:spcPct val="35000"/>
            </a:spcAft>
            <a:buNone/>
          </a:pPr>
          <a:r>
            <a:rPr lang="en-US" sz="1100" kern="1200"/>
            <a:t>Discussion of the role of VDFs in shaping the future of transportation planning and control</a:t>
          </a:r>
        </a:p>
      </dsp:txBody>
      <dsp:txXfrm>
        <a:off x="5424108" y="2999583"/>
        <a:ext cx="5090815" cy="599210"/>
      </dsp:txXfrm>
    </dsp:sp>
    <dsp:sp modelId="{226C83DB-09E4-4770-9539-C14D6F14EF82}">
      <dsp:nvSpPr>
        <dsp:cNvPr id="0" name=""/>
        <dsp:cNvSpPr/>
      </dsp:nvSpPr>
      <dsp:spPr>
        <a:xfrm>
          <a:off x="0" y="3748596"/>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AA52F-E764-4D64-87EE-BEAA4EBEB2D5}">
      <dsp:nvSpPr>
        <dsp:cNvPr id="0" name=""/>
        <dsp:cNvSpPr/>
      </dsp:nvSpPr>
      <dsp:spPr>
        <a:xfrm>
          <a:off x="181261" y="3883418"/>
          <a:ext cx="329565" cy="32956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1E6F09-A332-419F-85D7-CC1CAE706509}">
      <dsp:nvSpPr>
        <dsp:cNvPr id="0" name=""/>
        <dsp:cNvSpPr/>
      </dsp:nvSpPr>
      <dsp:spPr>
        <a:xfrm>
          <a:off x="692088" y="3748596"/>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dirty="0"/>
            <a:t>VI. Conclusion</a:t>
          </a:r>
          <a:endParaRPr lang="en-US" sz="1500" kern="1200" dirty="0"/>
        </a:p>
      </dsp:txBody>
      <dsp:txXfrm>
        <a:off x="692088" y="3748596"/>
        <a:ext cx="4732020" cy="599210"/>
      </dsp:txXfrm>
    </dsp:sp>
    <dsp:sp modelId="{87280EF2-4623-4D5E-95B6-97C8A459A2DD}">
      <dsp:nvSpPr>
        <dsp:cNvPr id="0" name=""/>
        <dsp:cNvSpPr/>
      </dsp:nvSpPr>
      <dsp:spPr>
        <a:xfrm>
          <a:off x="5424108" y="3748596"/>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a:t>Summary of key points</a:t>
          </a:r>
        </a:p>
      </dsp:txBody>
      <dsp:txXfrm>
        <a:off x="5424108" y="3748596"/>
        <a:ext cx="5090815" cy="599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29225-39D5-4308-9AF1-55B5F2D3168C}">
      <dsp:nvSpPr>
        <dsp:cNvPr id="0" name=""/>
        <dsp:cNvSpPr/>
      </dsp:nvSpPr>
      <dsp:spPr>
        <a:xfrm rot="5400000">
          <a:off x="7128255" y="-2934988"/>
          <a:ext cx="1071206" cy="72130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1" kern="1200"/>
            <a:t>average travel times </a:t>
          </a:r>
          <a:r>
            <a:rPr lang="en-US" sz="2000" kern="1200"/>
            <a:t>are usually modeled as </a:t>
          </a:r>
          <a:r>
            <a:rPr lang="en-US" sz="2000" b="1" kern="1200"/>
            <a:t>positive, nonlinear</a:t>
          </a:r>
          <a:r>
            <a:rPr lang="en-US" sz="2000" kern="1200"/>
            <a:t>, and </a:t>
          </a:r>
          <a:r>
            <a:rPr lang="en-US" sz="2000" b="1" kern="1200"/>
            <a:t>strictly increasing</a:t>
          </a:r>
          <a:r>
            <a:rPr lang="en-US" sz="2000" kern="1200"/>
            <a:t> functions of flow volumes, or more precisely, a volume-to-capacity ratio (V/C).</a:t>
          </a:r>
        </a:p>
      </dsp:txBody>
      <dsp:txXfrm rot="-5400000">
        <a:off x="4057337" y="188222"/>
        <a:ext cx="7160751" cy="966622"/>
      </dsp:txXfrm>
    </dsp:sp>
    <dsp:sp modelId="{E48B0FDE-3B1C-46C4-A051-E31BF5D6E80F}">
      <dsp:nvSpPr>
        <dsp:cNvPr id="0" name=""/>
        <dsp:cNvSpPr/>
      </dsp:nvSpPr>
      <dsp:spPr>
        <a:xfrm>
          <a:off x="0" y="2028"/>
          <a:ext cx="4057337" cy="13390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 standard static traffic assignments (STAs)</a:t>
          </a:r>
        </a:p>
      </dsp:txBody>
      <dsp:txXfrm>
        <a:off x="65365" y="67393"/>
        <a:ext cx="3926607" cy="1208278"/>
      </dsp:txXfrm>
    </dsp:sp>
    <dsp:sp modelId="{CD0504E3-D3D2-4645-8E5B-E2BE963FF79B}">
      <dsp:nvSpPr>
        <dsp:cNvPr id="0" name=""/>
        <dsp:cNvSpPr/>
      </dsp:nvSpPr>
      <dsp:spPr>
        <a:xfrm rot="5400000">
          <a:off x="7128255" y="-1529029"/>
          <a:ext cx="1071206" cy="72130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1" kern="1200"/>
            <a:t>free-flow travel time</a:t>
          </a:r>
          <a:r>
            <a:rPr lang="en-US" sz="2000" kern="1200"/>
            <a:t> and the </a:t>
          </a:r>
          <a:r>
            <a:rPr lang="en-US" sz="2000" b="1" kern="1200"/>
            <a:t>practical capacity </a:t>
          </a:r>
          <a:r>
            <a:rPr lang="en-US" sz="2000" kern="1200"/>
            <a:t>of the link.</a:t>
          </a:r>
        </a:p>
      </dsp:txBody>
      <dsp:txXfrm rot="-5400000">
        <a:off x="4057337" y="1594181"/>
        <a:ext cx="7160751" cy="966622"/>
      </dsp:txXfrm>
    </dsp:sp>
    <dsp:sp modelId="{522E2EC5-B558-4795-8A82-3B854EE7C9DC}">
      <dsp:nvSpPr>
        <dsp:cNvPr id="0" name=""/>
        <dsp:cNvSpPr/>
      </dsp:nvSpPr>
      <dsp:spPr>
        <a:xfrm>
          <a:off x="0" y="1407987"/>
          <a:ext cx="4057337" cy="13390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Basic parameters </a:t>
          </a:r>
        </a:p>
      </dsp:txBody>
      <dsp:txXfrm>
        <a:off x="65365" y="1473352"/>
        <a:ext cx="3926607" cy="1208278"/>
      </dsp:txXfrm>
    </dsp:sp>
    <dsp:sp modelId="{2BE115FE-06FC-4C10-A0F8-9C01786B799D}">
      <dsp:nvSpPr>
        <dsp:cNvPr id="0" name=""/>
        <dsp:cNvSpPr/>
      </dsp:nvSpPr>
      <dsp:spPr>
        <a:xfrm rot="5400000">
          <a:off x="7128255" y="-123070"/>
          <a:ext cx="1071206" cy="72130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1" kern="1200"/>
            <a:t>Spiess</a:t>
          </a:r>
          <a:r>
            <a:rPr lang="en-US" sz="2000" kern="1200"/>
            <a:t> (1990), </a:t>
          </a:r>
          <a:r>
            <a:rPr lang="en-US" sz="2000" b="1" kern="1200"/>
            <a:t>Davidson</a:t>
          </a:r>
          <a:r>
            <a:rPr lang="en-US" sz="2000" kern="1200"/>
            <a:t> (1966, 1978), and </a:t>
          </a:r>
          <a:r>
            <a:rPr lang="en-US" sz="2000" b="1" kern="1200"/>
            <a:t>Akcelik</a:t>
          </a:r>
          <a:r>
            <a:rPr lang="en-US" sz="2000" kern="1200"/>
            <a:t> (1978, 1991) based on considerations of many factors, such as random delay and reasonable sensitivity, for extremely low and large V/C ratios.</a:t>
          </a:r>
        </a:p>
      </dsp:txBody>
      <dsp:txXfrm rot="-5400000">
        <a:off x="4057337" y="3000140"/>
        <a:ext cx="7160751" cy="966622"/>
      </dsp:txXfrm>
    </dsp:sp>
    <dsp:sp modelId="{30873C7D-3DED-4743-B258-52DCECCA5C2B}">
      <dsp:nvSpPr>
        <dsp:cNvPr id="0" name=""/>
        <dsp:cNvSpPr/>
      </dsp:nvSpPr>
      <dsp:spPr>
        <a:xfrm>
          <a:off x="0" y="2813946"/>
          <a:ext cx="4057337" cy="13390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One widely used VDF is the</a:t>
          </a:r>
          <a:r>
            <a:rPr lang="en-US" sz="2000" b="1" kern="1200"/>
            <a:t> BPR function</a:t>
          </a:r>
          <a:r>
            <a:rPr lang="en-US" sz="2000" kern="1200"/>
            <a:t>, which uses a fourth order polynomial based on the V/C ratio. </a:t>
          </a:r>
        </a:p>
      </dsp:txBody>
      <dsp:txXfrm>
        <a:off x="65365" y="2879311"/>
        <a:ext cx="3926607" cy="12082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504F8-B5D0-4128-97BF-CEFB21C7999F}">
      <dsp:nvSpPr>
        <dsp:cNvPr id="0" name=""/>
        <dsp:cNvSpPr/>
      </dsp:nvSpPr>
      <dsp:spPr>
        <a:xfrm>
          <a:off x="0" y="449"/>
          <a:ext cx="9724031" cy="10521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38B55F-CB91-42AC-B3C3-BCD8A9621F04}">
      <dsp:nvSpPr>
        <dsp:cNvPr id="0" name=""/>
        <dsp:cNvSpPr/>
      </dsp:nvSpPr>
      <dsp:spPr>
        <a:xfrm>
          <a:off x="318269" y="237179"/>
          <a:ext cx="578672" cy="5786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0634E-B0ED-4519-9931-230691D9B294}">
      <dsp:nvSpPr>
        <dsp:cNvPr id="0" name=""/>
        <dsp:cNvSpPr/>
      </dsp:nvSpPr>
      <dsp:spPr>
        <a:xfrm>
          <a:off x="1215211" y="449"/>
          <a:ext cx="8508819" cy="105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51" tIns="111351" rIns="111351" bIns="111351" numCol="1" spcCol="1270" anchor="ctr" anchorCtr="0">
          <a:noAutofit/>
        </a:bodyPr>
        <a:lstStyle/>
        <a:p>
          <a:pPr marL="0" lvl="0" indent="0" algn="l" defTabSz="755650">
            <a:lnSpc>
              <a:spcPct val="100000"/>
            </a:lnSpc>
            <a:spcBef>
              <a:spcPct val="0"/>
            </a:spcBef>
            <a:spcAft>
              <a:spcPct val="35000"/>
            </a:spcAft>
            <a:buNone/>
          </a:pPr>
          <a:r>
            <a:rPr lang="en-US" sz="1700" kern="1200" dirty="0"/>
            <a:t>(1) We aim to provide a </a:t>
          </a:r>
          <a:r>
            <a:rPr lang="en-US" sz="1700" b="1" kern="1200" dirty="0"/>
            <a:t>systematic review </a:t>
          </a:r>
          <a:r>
            <a:rPr lang="en-US" sz="1700" kern="1200" dirty="0"/>
            <a:t>of Link Performance Functions to conduct a gap analysis related to FD, queueing analysis, and volume-delay functions.</a:t>
          </a:r>
        </a:p>
      </dsp:txBody>
      <dsp:txXfrm>
        <a:off x="1215211" y="449"/>
        <a:ext cx="8508819" cy="1052131"/>
      </dsp:txXfrm>
    </dsp:sp>
    <dsp:sp modelId="{6A2E0424-F515-4E1F-AECF-3B3C9A5D49B4}">
      <dsp:nvSpPr>
        <dsp:cNvPr id="0" name=""/>
        <dsp:cNvSpPr/>
      </dsp:nvSpPr>
      <dsp:spPr>
        <a:xfrm>
          <a:off x="0" y="1315613"/>
          <a:ext cx="9724031" cy="10521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DB8BC0-8C65-48EB-88BC-7E283FF25749}">
      <dsp:nvSpPr>
        <dsp:cNvPr id="0" name=""/>
        <dsp:cNvSpPr/>
      </dsp:nvSpPr>
      <dsp:spPr>
        <a:xfrm>
          <a:off x="318269" y="1552342"/>
          <a:ext cx="578672" cy="5786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F820F-1B61-4B2B-960B-C64B46149A4A}">
      <dsp:nvSpPr>
        <dsp:cNvPr id="0" name=""/>
        <dsp:cNvSpPr/>
      </dsp:nvSpPr>
      <dsp:spPr>
        <a:xfrm>
          <a:off x="1215211" y="1315613"/>
          <a:ext cx="8508819" cy="105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51" tIns="111351" rIns="111351" bIns="111351" numCol="1" spcCol="1270" anchor="ctr" anchorCtr="0">
          <a:noAutofit/>
        </a:bodyPr>
        <a:lstStyle/>
        <a:p>
          <a:pPr marL="0" lvl="0" indent="0" algn="l" defTabSz="755650">
            <a:lnSpc>
              <a:spcPct val="100000"/>
            </a:lnSpc>
            <a:spcBef>
              <a:spcPct val="0"/>
            </a:spcBef>
            <a:spcAft>
              <a:spcPct val="35000"/>
            </a:spcAft>
            <a:buNone/>
          </a:pPr>
          <a:r>
            <a:rPr lang="en-US" sz="1700" kern="1200" dirty="0"/>
            <a:t>(2) We aim to review VDF-related research to better connect/explore the disconnect between </a:t>
          </a:r>
          <a:r>
            <a:rPr lang="en-US" sz="1700" b="1" kern="1200" dirty="0"/>
            <a:t>practical deployment with theoretical fundamentals</a:t>
          </a:r>
          <a:r>
            <a:rPr lang="en-US" sz="1700" kern="1200" dirty="0"/>
            <a:t>, under undersaturated and oversaturated traffic conditions.</a:t>
          </a:r>
        </a:p>
      </dsp:txBody>
      <dsp:txXfrm>
        <a:off x="1215211" y="1315613"/>
        <a:ext cx="8508819" cy="1052131"/>
      </dsp:txXfrm>
    </dsp:sp>
    <dsp:sp modelId="{3872E8BC-B1A9-460A-BEF0-45328A377153}">
      <dsp:nvSpPr>
        <dsp:cNvPr id="0" name=""/>
        <dsp:cNvSpPr/>
      </dsp:nvSpPr>
      <dsp:spPr>
        <a:xfrm>
          <a:off x="0" y="2630777"/>
          <a:ext cx="9724031" cy="10521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CC85E0-60E3-4438-BEEA-10E578828A0B}">
      <dsp:nvSpPr>
        <dsp:cNvPr id="0" name=""/>
        <dsp:cNvSpPr/>
      </dsp:nvSpPr>
      <dsp:spPr>
        <a:xfrm>
          <a:off x="318269" y="2867506"/>
          <a:ext cx="578672" cy="5786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7B54AE-C942-47BE-9B07-BFB2B1AFD950}">
      <dsp:nvSpPr>
        <dsp:cNvPr id="0" name=""/>
        <dsp:cNvSpPr/>
      </dsp:nvSpPr>
      <dsp:spPr>
        <a:xfrm>
          <a:off x="1215211" y="2630777"/>
          <a:ext cx="8508819" cy="105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51" tIns="111351" rIns="111351" bIns="111351" numCol="1" spcCol="1270" anchor="ctr" anchorCtr="0">
          <a:noAutofit/>
        </a:bodyPr>
        <a:lstStyle/>
        <a:p>
          <a:pPr marL="0" lvl="0" indent="0" algn="l" defTabSz="755650">
            <a:lnSpc>
              <a:spcPct val="100000"/>
            </a:lnSpc>
            <a:spcBef>
              <a:spcPct val="0"/>
            </a:spcBef>
            <a:spcAft>
              <a:spcPct val="35000"/>
            </a:spcAft>
            <a:buNone/>
          </a:pPr>
          <a:r>
            <a:rPr lang="en-US" sz="1700" kern="1200" dirty="0"/>
            <a:t>(3) We also examine how VDF can be adapted to handle the progressive emergence of </a:t>
          </a:r>
          <a:r>
            <a:rPr lang="en-US" sz="1700" b="1" kern="1200" dirty="0"/>
            <a:t>CAV</a:t>
          </a:r>
          <a:r>
            <a:rPr lang="en-US" sz="1700" kern="1200" dirty="0"/>
            <a:t> and the considerations of transportation policies with other green transportation modes</a:t>
          </a:r>
        </a:p>
      </dsp:txBody>
      <dsp:txXfrm>
        <a:off x="1215211" y="2630777"/>
        <a:ext cx="8508819" cy="1052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0C0C69-C1C1-47FF-AA39-DFB9FFED31A9}">
      <dsp:nvSpPr>
        <dsp:cNvPr id="0" name=""/>
        <dsp:cNvSpPr/>
      </dsp:nvSpPr>
      <dsp:spPr>
        <a:xfrm>
          <a:off x="0" y="0"/>
          <a:ext cx="9197340" cy="1120139"/>
        </a:xfrm>
        <a:prstGeom prst="roundRect">
          <a:avLst>
            <a:gd name="adj" fmla="val 10000"/>
          </a:avLst>
        </a:prstGeom>
        <a:solidFill>
          <a:srgbClr val="2F52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Basic concepts</a:t>
          </a:r>
          <a:endParaRPr lang="en-US" sz="2100" kern="1200" dirty="0"/>
        </a:p>
        <a:p>
          <a:pPr marL="171450" lvl="1" indent="-171450" algn="l" defTabSz="711200">
            <a:lnSpc>
              <a:spcPct val="90000"/>
            </a:lnSpc>
            <a:spcBef>
              <a:spcPct val="0"/>
            </a:spcBef>
            <a:spcAft>
              <a:spcPct val="15000"/>
            </a:spcAft>
            <a:buChar char="•"/>
          </a:pPr>
          <a:r>
            <a:rPr lang="en-US" sz="1600" kern="1200" dirty="0"/>
            <a:t>Volume-to-capacity (V/C) ratio vs. inflow demand-to-capacity (D/C) ratio</a:t>
          </a:r>
        </a:p>
        <a:p>
          <a:pPr marL="171450" lvl="1" indent="-171450" algn="l" defTabSz="711200">
            <a:lnSpc>
              <a:spcPct val="90000"/>
            </a:lnSpc>
            <a:spcBef>
              <a:spcPct val="0"/>
            </a:spcBef>
            <a:spcAft>
              <a:spcPct val="15000"/>
            </a:spcAft>
            <a:buChar char="•"/>
          </a:pPr>
          <a:r>
            <a:rPr lang="en-US" sz="1600" kern="1200"/>
            <a:t>Congestion duration, cut-off-speed, and average discharge rate</a:t>
          </a:r>
        </a:p>
      </dsp:txBody>
      <dsp:txXfrm>
        <a:off x="32808" y="32808"/>
        <a:ext cx="7988621" cy="1054523"/>
      </dsp:txXfrm>
    </dsp:sp>
    <dsp:sp modelId="{4D73745C-6058-4409-9AD6-605938572D93}">
      <dsp:nvSpPr>
        <dsp:cNvPr id="0" name=""/>
        <dsp:cNvSpPr/>
      </dsp:nvSpPr>
      <dsp:spPr>
        <a:xfrm>
          <a:off x="811529" y="1306829"/>
          <a:ext cx="9197340" cy="1120139"/>
        </a:xfrm>
        <a:prstGeom prst="roundRect">
          <a:avLst>
            <a:gd name="adj" fmla="val 10000"/>
          </a:avLst>
        </a:prstGeom>
        <a:solidFill>
          <a:srgbClr val="2F52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a:t>Comparison among PAQ models, BPR function, and QVDF</a:t>
          </a:r>
          <a:endParaRPr lang="en-US" sz="2100" kern="1200"/>
        </a:p>
      </dsp:txBody>
      <dsp:txXfrm>
        <a:off x="844337" y="1339637"/>
        <a:ext cx="7592103" cy="1054523"/>
      </dsp:txXfrm>
    </dsp:sp>
    <dsp:sp modelId="{1B6FA0BC-BC80-4D66-BF96-5FB34DA0DDD5}">
      <dsp:nvSpPr>
        <dsp:cNvPr id="0" name=""/>
        <dsp:cNvSpPr/>
      </dsp:nvSpPr>
      <dsp:spPr>
        <a:xfrm>
          <a:off x="1623059" y="2613659"/>
          <a:ext cx="9197340" cy="1120139"/>
        </a:xfrm>
        <a:prstGeom prst="roundRect">
          <a:avLst>
            <a:gd name="adj" fmla="val 10000"/>
          </a:avLst>
        </a:prstGeom>
        <a:solidFill>
          <a:srgbClr val="2F52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a:t>Linking Polynomial Arrival Queue with Macroscopic Volume-Delay Function</a:t>
          </a:r>
          <a:endParaRPr lang="en-US" sz="2100" kern="1200"/>
        </a:p>
      </dsp:txBody>
      <dsp:txXfrm>
        <a:off x="1655867" y="2646467"/>
        <a:ext cx="7592103" cy="1054523"/>
      </dsp:txXfrm>
    </dsp:sp>
    <dsp:sp modelId="{BE462332-4965-4384-A122-31513F2DF8A7}">
      <dsp:nvSpPr>
        <dsp:cNvPr id="0" name=""/>
        <dsp:cNvSpPr/>
      </dsp:nvSpPr>
      <dsp:spPr>
        <a:xfrm>
          <a:off x="8469249" y="849439"/>
          <a:ext cx="728090" cy="7280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633069" y="849439"/>
        <a:ext cx="400450" cy="547888"/>
      </dsp:txXfrm>
    </dsp:sp>
    <dsp:sp modelId="{6DCB0198-8678-4ACA-88EE-3D7F0617082D}">
      <dsp:nvSpPr>
        <dsp:cNvPr id="0" name=""/>
        <dsp:cNvSpPr/>
      </dsp:nvSpPr>
      <dsp:spPr>
        <a:xfrm>
          <a:off x="9280779" y="2148801"/>
          <a:ext cx="728090" cy="7280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9444599" y="2148801"/>
        <a:ext cx="400450" cy="5478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2DB352-E7E6-49D8-A465-2FEA33413F80}"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19222-75B4-44F5-8AD3-B8A324C3741B}" type="slidenum">
              <a:rPr lang="en-US" smtClean="0"/>
              <a:t>‹#›</a:t>
            </a:fld>
            <a:endParaRPr lang="en-US"/>
          </a:p>
        </p:txBody>
      </p:sp>
    </p:spTree>
    <p:extLst>
      <p:ext uri="{BB962C8B-B14F-4D97-AF65-F5344CB8AC3E}">
        <p14:creationId xmlns:p14="http://schemas.microsoft.com/office/powerpoint/2010/main" val="334193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J determines the degree of curvature of the function</a:t>
            </a:r>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a:t>
            </a:fld>
            <a:endParaRPr lang="en-US"/>
          </a:p>
        </p:txBody>
      </p:sp>
    </p:spTree>
    <p:extLst>
      <p:ext uri="{BB962C8B-B14F-4D97-AF65-F5344CB8AC3E}">
        <p14:creationId xmlns:p14="http://schemas.microsoft.com/office/powerpoint/2010/main" val="799409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39</a:t>
            </a:fld>
            <a:endParaRPr lang="en-US"/>
          </a:p>
        </p:txBody>
      </p:sp>
    </p:spTree>
    <p:extLst>
      <p:ext uri="{BB962C8B-B14F-4D97-AF65-F5344CB8AC3E}">
        <p14:creationId xmlns:p14="http://schemas.microsoft.com/office/powerpoint/2010/main" val="3324307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40</a:t>
            </a:fld>
            <a:endParaRPr lang="en-US"/>
          </a:p>
        </p:txBody>
      </p:sp>
    </p:spTree>
    <p:extLst>
      <p:ext uri="{BB962C8B-B14F-4D97-AF65-F5344CB8AC3E}">
        <p14:creationId xmlns:p14="http://schemas.microsoft.com/office/powerpoint/2010/main" val="1438946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41</a:t>
            </a:fld>
            <a:endParaRPr lang="en-US"/>
          </a:p>
        </p:txBody>
      </p:sp>
    </p:spTree>
    <p:extLst>
      <p:ext uri="{BB962C8B-B14F-4D97-AF65-F5344CB8AC3E}">
        <p14:creationId xmlns:p14="http://schemas.microsoft.com/office/powerpoint/2010/main" val="2737017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42</a:t>
            </a:fld>
            <a:endParaRPr lang="en-US"/>
          </a:p>
        </p:txBody>
      </p:sp>
    </p:spTree>
    <p:extLst>
      <p:ext uri="{BB962C8B-B14F-4D97-AF65-F5344CB8AC3E}">
        <p14:creationId xmlns:p14="http://schemas.microsoft.com/office/powerpoint/2010/main" val="576192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43</a:t>
            </a:fld>
            <a:endParaRPr lang="en-US"/>
          </a:p>
        </p:txBody>
      </p:sp>
    </p:spTree>
    <p:extLst>
      <p:ext uri="{BB962C8B-B14F-4D97-AF65-F5344CB8AC3E}">
        <p14:creationId xmlns:p14="http://schemas.microsoft.com/office/powerpoint/2010/main" val="1028255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44</a:t>
            </a:fld>
            <a:endParaRPr lang="en-US"/>
          </a:p>
        </p:txBody>
      </p:sp>
    </p:spTree>
    <p:extLst>
      <p:ext uri="{BB962C8B-B14F-4D97-AF65-F5344CB8AC3E}">
        <p14:creationId xmlns:p14="http://schemas.microsoft.com/office/powerpoint/2010/main" val="3444567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45</a:t>
            </a:fld>
            <a:endParaRPr lang="en-US"/>
          </a:p>
        </p:txBody>
      </p:sp>
    </p:spTree>
    <p:extLst>
      <p:ext uri="{BB962C8B-B14F-4D97-AF65-F5344CB8AC3E}">
        <p14:creationId xmlns:p14="http://schemas.microsoft.com/office/powerpoint/2010/main" val="3623675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46</a:t>
            </a:fld>
            <a:endParaRPr lang="en-US"/>
          </a:p>
        </p:txBody>
      </p:sp>
    </p:spTree>
    <p:extLst>
      <p:ext uri="{BB962C8B-B14F-4D97-AF65-F5344CB8AC3E}">
        <p14:creationId xmlns:p14="http://schemas.microsoft.com/office/powerpoint/2010/main" val="3732103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47</a:t>
            </a:fld>
            <a:endParaRPr lang="en-US"/>
          </a:p>
        </p:txBody>
      </p:sp>
    </p:spTree>
    <p:extLst>
      <p:ext uri="{BB962C8B-B14F-4D97-AF65-F5344CB8AC3E}">
        <p14:creationId xmlns:p14="http://schemas.microsoft.com/office/powerpoint/2010/main" val="2820840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48</a:t>
            </a:fld>
            <a:endParaRPr lang="en-US"/>
          </a:p>
        </p:txBody>
      </p:sp>
    </p:spTree>
    <p:extLst>
      <p:ext uri="{BB962C8B-B14F-4D97-AF65-F5344CB8AC3E}">
        <p14:creationId xmlns:p14="http://schemas.microsoft.com/office/powerpoint/2010/main" val="47882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5</a:t>
            </a:fld>
            <a:endParaRPr lang="en-US"/>
          </a:p>
        </p:txBody>
      </p:sp>
    </p:spTree>
    <p:extLst>
      <p:ext uri="{BB962C8B-B14F-4D97-AF65-F5344CB8AC3E}">
        <p14:creationId xmlns:p14="http://schemas.microsoft.com/office/powerpoint/2010/main" val="3530785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67</a:t>
            </a:fld>
            <a:endParaRPr lang="en-US"/>
          </a:p>
        </p:txBody>
      </p:sp>
    </p:spTree>
    <p:extLst>
      <p:ext uri="{BB962C8B-B14F-4D97-AF65-F5344CB8AC3E}">
        <p14:creationId xmlns:p14="http://schemas.microsoft.com/office/powerpoint/2010/main" val="2259960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70</a:t>
            </a:fld>
            <a:endParaRPr lang="en-US"/>
          </a:p>
        </p:txBody>
      </p:sp>
    </p:spTree>
    <p:extLst>
      <p:ext uri="{BB962C8B-B14F-4D97-AF65-F5344CB8AC3E}">
        <p14:creationId xmlns:p14="http://schemas.microsoft.com/office/powerpoint/2010/main" val="2219231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71</a:t>
            </a:fld>
            <a:endParaRPr lang="en-US"/>
          </a:p>
        </p:txBody>
      </p:sp>
    </p:spTree>
    <p:extLst>
      <p:ext uri="{BB962C8B-B14F-4D97-AF65-F5344CB8AC3E}">
        <p14:creationId xmlns:p14="http://schemas.microsoft.com/office/powerpoint/2010/main" val="2472359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72</a:t>
            </a:fld>
            <a:endParaRPr lang="en-US"/>
          </a:p>
        </p:txBody>
      </p:sp>
    </p:spTree>
    <p:extLst>
      <p:ext uri="{BB962C8B-B14F-4D97-AF65-F5344CB8AC3E}">
        <p14:creationId xmlns:p14="http://schemas.microsoft.com/office/powerpoint/2010/main" val="375093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6</a:t>
            </a:fld>
            <a:endParaRPr lang="en-US"/>
          </a:p>
        </p:txBody>
      </p:sp>
    </p:spTree>
    <p:extLst>
      <p:ext uri="{BB962C8B-B14F-4D97-AF65-F5344CB8AC3E}">
        <p14:creationId xmlns:p14="http://schemas.microsoft.com/office/powerpoint/2010/main" val="363572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7</a:t>
            </a:fld>
            <a:endParaRPr lang="en-US"/>
          </a:p>
        </p:txBody>
      </p:sp>
    </p:spTree>
    <p:extLst>
      <p:ext uri="{BB962C8B-B14F-4D97-AF65-F5344CB8AC3E}">
        <p14:creationId xmlns:p14="http://schemas.microsoft.com/office/powerpoint/2010/main" val="2082447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23</a:t>
            </a:fld>
            <a:endParaRPr lang="en-US"/>
          </a:p>
        </p:txBody>
      </p:sp>
    </p:spTree>
    <p:extLst>
      <p:ext uri="{BB962C8B-B14F-4D97-AF65-F5344CB8AC3E}">
        <p14:creationId xmlns:p14="http://schemas.microsoft.com/office/powerpoint/2010/main" val="2263763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35</a:t>
            </a:fld>
            <a:endParaRPr lang="en-US"/>
          </a:p>
        </p:txBody>
      </p:sp>
    </p:spTree>
    <p:extLst>
      <p:ext uri="{BB962C8B-B14F-4D97-AF65-F5344CB8AC3E}">
        <p14:creationId xmlns:p14="http://schemas.microsoft.com/office/powerpoint/2010/main" val="2092275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36</a:t>
            </a:fld>
            <a:endParaRPr lang="en-US"/>
          </a:p>
        </p:txBody>
      </p:sp>
    </p:spTree>
    <p:extLst>
      <p:ext uri="{BB962C8B-B14F-4D97-AF65-F5344CB8AC3E}">
        <p14:creationId xmlns:p14="http://schemas.microsoft.com/office/powerpoint/2010/main" val="1762648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37</a:t>
            </a:fld>
            <a:endParaRPr lang="en-US"/>
          </a:p>
        </p:txBody>
      </p:sp>
    </p:spTree>
    <p:extLst>
      <p:ext uri="{BB962C8B-B14F-4D97-AF65-F5344CB8AC3E}">
        <p14:creationId xmlns:p14="http://schemas.microsoft.com/office/powerpoint/2010/main" val="2415582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38</a:t>
            </a:fld>
            <a:endParaRPr lang="en-US"/>
          </a:p>
        </p:txBody>
      </p:sp>
    </p:spTree>
    <p:extLst>
      <p:ext uri="{BB962C8B-B14F-4D97-AF65-F5344CB8AC3E}">
        <p14:creationId xmlns:p14="http://schemas.microsoft.com/office/powerpoint/2010/main" val="1936882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D1451-EBB6-2F14-A809-80C2A991BF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1DAA36-E296-A30E-06B2-7906EEE9E1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141ABD-4C64-BF83-3EC4-BBA56E12443C}"/>
              </a:ext>
            </a:extLst>
          </p:cNvPr>
          <p:cNvSpPr>
            <a:spLocks noGrp="1"/>
          </p:cNvSpPr>
          <p:nvPr>
            <p:ph type="dt" sz="half" idx="10"/>
          </p:nvPr>
        </p:nvSpPr>
        <p:spPr/>
        <p:txBody>
          <a:bodyPr/>
          <a:lstStyle/>
          <a:p>
            <a:fld id="{AD4543E4-DB39-4D92-A765-B06F7A376B35}" type="datetimeFigureOut">
              <a:rPr lang="en-US" smtClean="0"/>
              <a:t>5/10/2023</a:t>
            </a:fld>
            <a:endParaRPr lang="en-US"/>
          </a:p>
        </p:txBody>
      </p:sp>
      <p:sp>
        <p:nvSpPr>
          <p:cNvPr id="5" name="Footer Placeholder 4">
            <a:extLst>
              <a:ext uri="{FF2B5EF4-FFF2-40B4-BE49-F238E27FC236}">
                <a16:creationId xmlns:a16="http://schemas.microsoft.com/office/drawing/2014/main" id="{0CE5CE9C-AC6D-6885-0E3D-81A89623E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60F9A-57CB-170F-B4D6-1D3DEEE902CB}"/>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39890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5DD3-6E59-71BE-FFEC-C60D63E72C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85BC13-767F-C47F-DC0C-0254C4DA8E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74001-DF69-68E0-6BA3-A875E4C2267E}"/>
              </a:ext>
            </a:extLst>
          </p:cNvPr>
          <p:cNvSpPr>
            <a:spLocks noGrp="1"/>
          </p:cNvSpPr>
          <p:nvPr>
            <p:ph type="dt" sz="half" idx="10"/>
          </p:nvPr>
        </p:nvSpPr>
        <p:spPr/>
        <p:txBody>
          <a:bodyPr/>
          <a:lstStyle/>
          <a:p>
            <a:fld id="{AD4543E4-DB39-4D92-A765-B06F7A376B35}" type="datetimeFigureOut">
              <a:rPr lang="en-US" smtClean="0"/>
              <a:t>5/10/2023</a:t>
            </a:fld>
            <a:endParaRPr lang="en-US"/>
          </a:p>
        </p:txBody>
      </p:sp>
      <p:sp>
        <p:nvSpPr>
          <p:cNvPr id="5" name="Footer Placeholder 4">
            <a:extLst>
              <a:ext uri="{FF2B5EF4-FFF2-40B4-BE49-F238E27FC236}">
                <a16:creationId xmlns:a16="http://schemas.microsoft.com/office/drawing/2014/main" id="{8313F7B0-B562-0171-2246-315BDA602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6A2B5-CD5F-78F8-1494-9D898BB0B0B0}"/>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32083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322163-D819-4A5A-8856-C2324D715F96}"/>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3146B3-7E67-69EB-B8E3-1DF66DD93239}"/>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7A992-B86E-0F19-33FF-7D49E6CDBF73}"/>
              </a:ext>
            </a:extLst>
          </p:cNvPr>
          <p:cNvSpPr>
            <a:spLocks noGrp="1"/>
          </p:cNvSpPr>
          <p:nvPr>
            <p:ph type="dt" sz="half" idx="10"/>
          </p:nvPr>
        </p:nvSpPr>
        <p:spPr/>
        <p:txBody>
          <a:bodyPr/>
          <a:lstStyle/>
          <a:p>
            <a:fld id="{AD4543E4-DB39-4D92-A765-B06F7A376B35}" type="datetimeFigureOut">
              <a:rPr lang="en-US" smtClean="0"/>
              <a:t>5/10/2023</a:t>
            </a:fld>
            <a:endParaRPr lang="en-US"/>
          </a:p>
        </p:txBody>
      </p:sp>
      <p:sp>
        <p:nvSpPr>
          <p:cNvPr id="5" name="Footer Placeholder 4">
            <a:extLst>
              <a:ext uri="{FF2B5EF4-FFF2-40B4-BE49-F238E27FC236}">
                <a16:creationId xmlns:a16="http://schemas.microsoft.com/office/drawing/2014/main" id="{07A9AE2B-C30E-D8DE-CDCB-0899F637B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0D805-BC7F-95E7-8BF8-340F61AE2749}"/>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059018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644A-78F7-8D56-04C5-5E4079C405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893E6-6E1B-BAE7-3CC3-80F848B7DE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8F0DC-A9D0-A1FA-1CA7-B5A4F0B71085}"/>
              </a:ext>
            </a:extLst>
          </p:cNvPr>
          <p:cNvSpPr>
            <a:spLocks noGrp="1"/>
          </p:cNvSpPr>
          <p:nvPr>
            <p:ph type="dt" sz="half" idx="10"/>
          </p:nvPr>
        </p:nvSpPr>
        <p:spPr/>
        <p:txBody>
          <a:bodyPr/>
          <a:lstStyle/>
          <a:p>
            <a:fld id="{AD4543E4-DB39-4D92-A765-B06F7A376B35}" type="datetimeFigureOut">
              <a:rPr lang="en-US" smtClean="0"/>
              <a:t>5/10/2023</a:t>
            </a:fld>
            <a:endParaRPr lang="en-US"/>
          </a:p>
        </p:txBody>
      </p:sp>
      <p:sp>
        <p:nvSpPr>
          <p:cNvPr id="5" name="Footer Placeholder 4">
            <a:extLst>
              <a:ext uri="{FF2B5EF4-FFF2-40B4-BE49-F238E27FC236}">
                <a16:creationId xmlns:a16="http://schemas.microsoft.com/office/drawing/2014/main" id="{E8617245-24B8-DB25-FEBE-A72E941D0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948C4-DE35-8F7A-4B26-6B68C2DC1402}"/>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1621132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E7CF-60D6-437A-F411-11A2651B634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09B93B-621B-C24B-9234-7826068F07DF}"/>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E8DEFA-89BC-3504-CDEB-7F2894499872}"/>
              </a:ext>
            </a:extLst>
          </p:cNvPr>
          <p:cNvSpPr>
            <a:spLocks noGrp="1"/>
          </p:cNvSpPr>
          <p:nvPr>
            <p:ph type="dt" sz="half" idx="10"/>
          </p:nvPr>
        </p:nvSpPr>
        <p:spPr/>
        <p:txBody>
          <a:bodyPr/>
          <a:lstStyle/>
          <a:p>
            <a:fld id="{AD4543E4-DB39-4D92-A765-B06F7A376B35}" type="datetimeFigureOut">
              <a:rPr lang="en-US" smtClean="0"/>
              <a:t>5/10/2023</a:t>
            </a:fld>
            <a:endParaRPr lang="en-US"/>
          </a:p>
        </p:txBody>
      </p:sp>
      <p:sp>
        <p:nvSpPr>
          <p:cNvPr id="5" name="Footer Placeholder 4">
            <a:extLst>
              <a:ext uri="{FF2B5EF4-FFF2-40B4-BE49-F238E27FC236}">
                <a16:creationId xmlns:a16="http://schemas.microsoft.com/office/drawing/2014/main" id="{9D5411C1-56EF-A32D-4C91-85DB0BB8E7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5D72D-CCDD-4E72-099F-10E22E95A244}"/>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68708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5B6E-A827-3563-3578-4A3DF8253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64FA8-7C23-980A-6007-D0193CA3F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CD08B1-3AE4-23EA-E698-6857BDF313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B78C60-9DD8-1708-9D48-A6AAFA482DA2}"/>
              </a:ext>
            </a:extLst>
          </p:cNvPr>
          <p:cNvSpPr>
            <a:spLocks noGrp="1"/>
          </p:cNvSpPr>
          <p:nvPr>
            <p:ph type="dt" sz="half" idx="10"/>
          </p:nvPr>
        </p:nvSpPr>
        <p:spPr/>
        <p:txBody>
          <a:bodyPr/>
          <a:lstStyle/>
          <a:p>
            <a:fld id="{AD4543E4-DB39-4D92-A765-B06F7A376B35}" type="datetimeFigureOut">
              <a:rPr lang="en-US" smtClean="0"/>
              <a:t>5/10/2023</a:t>
            </a:fld>
            <a:endParaRPr lang="en-US"/>
          </a:p>
        </p:txBody>
      </p:sp>
      <p:sp>
        <p:nvSpPr>
          <p:cNvPr id="6" name="Footer Placeholder 5">
            <a:extLst>
              <a:ext uri="{FF2B5EF4-FFF2-40B4-BE49-F238E27FC236}">
                <a16:creationId xmlns:a16="http://schemas.microsoft.com/office/drawing/2014/main" id="{3BABB337-8AF5-8BA6-D665-59AC09CF0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8D847-95C2-6F73-DC99-C87D5FE1A793}"/>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246642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6677-BA62-D3E6-951D-0AB3FC917FC6}"/>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348271-60A6-7255-E9B2-04E5A11BC0B1}"/>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EC1EA3-3E68-640D-9C8E-0845FDF4EA1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FEBCD8-CE14-06D2-0028-F7077C0EA15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08F7DA-9760-497B-97AC-30183F568D6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020B3-66BD-562A-6B5B-854EB0E4D97E}"/>
              </a:ext>
            </a:extLst>
          </p:cNvPr>
          <p:cNvSpPr>
            <a:spLocks noGrp="1"/>
          </p:cNvSpPr>
          <p:nvPr>
            <p:ph type="dt" sz="half" idx="10"/>
          </p:nvPr>
        </p:nvSpPr>
        <p:spPr/>
        <p:txBody>
          <a:bodyPr/>
          <a:lstStyle/>
          <a:p>
            <a:fld id="{AD4543E4-DB39-4D92-A765-B06F7A376B35}" type="datetimeFigureOut">
              <a:rPr lang="en-US" smtClean="0"/>
              <a:t>5/10/2023</a:t>
            </a:fld>
            <a:endParaRPr lang="en-US"/>
          </a:p>
        </p:txBody>
      </p:sp>
      <p:sp>
        <p:nvSpPr>
          <p:cNvPr id="8" name="Footer Placeholder 7">
            <a:extLst>
              <a:ext uri="{FF2B5EF4-FFF2-40B4-BE49-F238E27FC236}">
                <a16:creationId xmlns:a16="http://schemas.microsoft.com/office/drawing/2014/main" id="{584431C0-5E51-0E2B-7945-4F964DD966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DBBD08-6096-E59B-76FE-762F3C141B35}"/>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667666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7F919-A67C-8731-E0BD-59C4542C3B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147C76-56B5-6409-85FE-89F1B2A82A7D}"/>
              </a:ext>
            </a:extLst>
          </p:cNvPr>
          <p:cNvSpPr>
            <a:spLocks noGrp="1"/>
          </p:cNvSpPr>
          <p:nvPr>
            <p:ph type="dt" sz="half" idx="10"/>
          </p:nvPr>
        </p:nvSpPr>
        <p:spPr/>
        <p:txBody>
          <a:bodyPr/>
          <a:lstStyle/>
          <a:p>
            <a:fld id="{AD4543E4-DB39-4D92-A765-B06F7A376B35}" type="datetimeFigureOut">
              <a:rPr lang="en-US" smtClean="0"/>
              <a:t>5/10/2023</a:t>
            </a:fld>
            <a:endParaRPr lang="en-US"/>
          </a:p>
        </p:txBody>
      </p:sp>
      <p:sp>
        <p:nvSpPr>
          <p:cNvPr id="4" name="Footer Placeholder 3">
            <a:extLst>
              <a:ext uri="{FF2B5EF4-FFF2-40B4-BE49-F238E27FC236}">
                <a16:creationId xmlns:a16="http://schemas.microsoft.com/office/drawing/2014/main" id="{54118632-CBBD-CDF7-38D0-367751C2B8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66D15B-DD78-7763-9677-B369CE89C88D}"/>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1570536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4A92A7-9800-1041-3388-280F8BB26F4B}"/>
              </a:ext>
            </a:extLst>
          </p:cNvPr>
          <p:cNvSpPr>
            <a:spLocks noGrp="1"/>
          </p:cNvSpPr>
          <p:nvPr>
            <p:ph type="dt" sz="half" idx="10"/>
          </p:nvPr>
        </p:nvSpPr>
        <p:spPr/>
        <p:txBody>
          <a:bodyPr/>
          <a:lstStyle/>
          <a:p>
            <a:fld id="{AD4543E4-DB39-4D92-A765-B06F7A376B35}" type="datetimeFigureOut">
              <a:rPr lang="en-US" smtClean="0"/>
              <a:t>5/10/2023</a:t>
            </a:fld>
            <a:endParaRPr lang="en-US"/>
          </a:p>
        </p:txBody>
      </p:sp>
      <p:sp>
        <p:nvSpPr>
          <p:cNvPr id="3" name="Footer Placeholder 2">
            <a:extLst>
              <a:ext uri="{FF2B5EF4-FFF2-40B4-BE49-F238E27FC236}">
                <a16:creationId xmlns:a16="http://schemas.microsoft.com/office/drawing/2014/main" id="{88B11AA8-F3D0-13FE-0EA6-D52BDACED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B36F80-A1D9-D97F-28A6-80959748468D}"/>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1868070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128C-817B-DD60-F418-211B603A6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372209-3690-3F0C-F1D2-F5FC30F0F89E}"/>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ECBBD2-0A8D-1F02-75E0-BC3467DF79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5BCB0-F1C0-D63D-1523-AC6C8DD4B094}"/>
              </a:ext>
            </a:extLst>
          </p:cNvPr>
          <p:cNvSpPr>
            <a:spLocks noGrp="1"/>
          </p:cNvSpPr>
          <p:nvPr>
            <p:ph type="dt" sz="half" idx="10"/>
          </p:nvPr>
        </p:nvSpPr>
        <p:spPr/>
        <p:txBody>
          <a:bodyPr/>
          <a:lstStyle/>
          <a:p>
            <a:fld id="{AD4543E4-DB39-4D92-A765-B06F7A376B35}" type="datetimeFigureOut">
              <a:rPr lang="en-US" smtClean="0"/>
              <a:t>5/10/2023</a:t>
            </a:fld>
            <a:endParaRPr lang="en-US"/>
          </a:p>
        </p:txBody>
      </p:sp>
      <p:sp>
        <p:nvSpPr>
          <p:cNvPr id="6" name="Footer Placeholder 5">
            <a:extLst>
              <a:ext uri="{FF2B5EF4-FFF2-40B4-BE49-F238E27FC236}">
                <a16:creationId xmlns:a16="http://schemas.microsoft.com/office/drawing/2014/main" id="{FBB9D4F0-8A84-A84A-9A40-FF8D1060F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F4C049-C254-4E14-60C3-23245E9AFB53}"/>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96206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3B4F6-DD46-3B63-6CE6-5111FCBF35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639C03-5E54-4D4B-FAB5-AD982F01DB73}"/>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C59C73-DF6C-3EDE-0983-1F9770597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4D1091-3058-7B05-BE88-F6D12B2DD946}"/>
              </a:ext>
            </a:extLst>
          </p:cNvPr>
          <p:cNvSpPr>
            <a:spLocks noGrp="1"/>
          </p:cNvSpPr>
          <p:nvPr>
            <p:ph type="dt" sz="half" idx="10"/>
          </p:nvPr>
        </p:nvSpPr>
        <p:spPr/>
        <p:txBody>
          <a:bodyPr/>
          <a:lstStyle/>
          <a:p>
            <a:fld id="{AD4543E4-DB39-4D92-A765-B06F7A376B35}" type="datetimeFigureOut">
              <a:rPr lang="en-US" smtClean="0"/>
              <a:t>5/10/2023</a:t>
            </a:fld>
            <a:endParaRPr lang="en-US"/>
          </a:p>
        </p:txBody>
      </p:sp>
      <p:sp>
        <p:nvSpPr>
          <p:cNvPr id="6" name="Footer Placeholder 5">
            <a:extLst>
              <a:ext uri="{FF2B5EF4-FFF2-40B4-BE49-F238E27FC236}">
                <a16:creationId xmlns:a16="http://schemas.microsoft.com/office/drawing/2014/main" id="{7D8F9F7A-7DCE-4C58-F0BD-3E655A45E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280A6F-91F9-CDE1-A9CD-919910BCE514}"/>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551278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7318AD-4581-BDDD-6438-E51866CC262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197723-DCD2-803D-7E75-1540F2EDD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35DA1-C45B-84DA-A718-EE027570B027}"/>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543E4-DB39-4D92-A765-B06F7A376B35}" type="datetimeFigureOut">
              <a:rPr lang="en-US" smtClean="0"/>
              <a:t>5/10/2023</a:t>
            </a:fld>
            <a:endParaRPr lang="en-US"/>
          </a:p>
        </p:txBody>
      </p:sp>
      <p:sp>
        <p:nvSpPr>
          <p:cNvPr id="5" name="Footer Placeholder 4">
            <a:extLst>
              <a:ext uri="{FF2B5EF4-FFF2-40B4-BE49-F238E27FC236}">
                <a16:creationId xmlns:a16="http://schemas.microsoft.com/office/drawing/2014/main" id="{63AA319A-739D-5E04-E4A2-542D1BFCBE7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81768D-5C8C-9E8E-5C58-018C6CE4148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3A4AE-D5C0-4552-9E26-E137F11EA12D}" type="slidenum">
              <a:rPr lang="en-US" smtClean="0"/>
              <a:t>‹#›</a:t>
            </a:fld>
            <a:endParaRPr lang="en-US"/>
          </a:p>
        </p:txBody>
      </p:sp>
    </p:spTree>
    <p:extLst>
      <p:ext uri="{BB962C8B-B14F-4D97-AF65-F5344CB8AC3E}">
        <p14:creationId xmlns:p14="http://schemas.microsoft.com/office/powerpoint/2010/main" val="267297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xzhou74@a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package" Target="../embeddings/Microsoft_Visio_Drawing.vsdx"/><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80.png"/></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package" Target="../embeddings/Microsoft_Visio_Drawing1.vsdx"/><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10.png"/><Relationship Id="rId5" Type="http://schemas.openxmlformats.org/officeDocument/2006/relationships/image" Target="../media/image311.png"/><Relationship Id="rId10" Type="http://schemas.openxmlformats.org/officeDocument/2006/relationships/image" Target="../media/image300.png"/><Relationship Id="rId4" Type="http://schemas.openxmlformats.org/officeDocument/2006/relationships/image" Target="../media/image30.png"/><Relationship Id="rId9" Type="http://schemas.openxmlformats.org/officeDocument/2006/relationships/image" Target="../media/image290.png"/></Relationships>
</file>

<file path=ppt/slides/_rels/slide22.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40.png"/><Relationship Id="rId7" Type="http://schemas.openxmlformats.org/officeDocument/2006/relationships/image" Target="../media/image35.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675.png"/><Relationship Id="rId10" Type="http://schemas.openxmlformats.org/officeDocument/2006/relationships/image" Target="../media/image46.png"/><Relationship Id="rId9" Type="http://schemas.openxmlformats.org/officeDocument/2006/relationships/image" Target="../media/image45.emf"/></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7" Type="http://schemas.openxmlformats.org/officeDocument/2006/relationships/image" Target="../media/image4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80.png"/><Relationship Id="rId10"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4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emf"/><Relationship Id="rId4" Type="http://schemas.openxmlformats.org/officeDocument/2006/relationships/package" Target="../embeddings/Microsoft_Visio_Drawing3.vsdx"/><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0.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6.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79.png"/><Relationship Id="rId4" Type="http://schemas.openxmlformats.org/officeDocument/2006/relationships/image" Target="../media/image941.png"/></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Drawing11.vsdx"/><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0.emf"/><Relationship Id="rId4" Type="http://schemas.openxmlformats.org/officeDocument/2006/relationships/package" Target="../embeddings/Microsoft_Visio_Drawing22.vsdx"/></Relationships>
</file>

<file path=ppt/slides/_rels/slide4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package" Target="../embeddings/Microsoft_Visio_Drawing4.vsdx"/><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wmf"/></Relationships>
</file>

<file path=ppt/slides/_rels/slide50.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package" Target="../embeddings/Microsoft_Visio_Drawing5.vsdx"/><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5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package" Target="../embeddings/Microsoft_Visio_Drawing6.vsdx"/><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package" Target="../embeddings/Microsoft_Visio_Drawing33.vsdx"/><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jpeg"/><Relationship Id="rId7" Type="http://schemas.openxmlformats.org/officeDocument/2006/relationships/image" Target="../media/image123.jpeg"/><Relationship Id="rId2" Type="http://schemas.openxmlformats.org/officeDocument/2006/relationships/image" Target="../media/image118.jpeg"/><Relationship Id="rId1" Type="http://schemas.openxmlformats.org/officeDocument/2006/relationships/slideLayout" Target="../slideLayouts/slideLayout2.xml"/><Relationship Id="rId6" Type="http://schemas.openxmlformats.org/officeDocument/2006/relationships/image" Target="../media/image122.jpg"/><Relationship Id="rId5" Type="http://schemas.openxmlformats.org/officeDocument/2006/relationships/image" Target="../media/image121.jpeg"/><Relationship Id="rId10" Type="http://schemas.openxmlformats.org/officeDocument/2006/relationships/image" Target="../media/image126.png"/><Relationship Id="rId4" Type="http://schemas.openxmlformats.org/officeDocument/2006/relationships/image" Target="../media/image120.jpeg"/><Relationship Id="rId9"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71.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1.emf"/></Relationships>
</file>

<file path=ppt/slides/_rels/slide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C1FE6DE-D938-D673-BC12-074CAF296F7F}"/>
              </a:ext>
            </a:extLst>
          </p:cNvPr>
          <p:cNvSpPr>
            <a:spLocks noGrp="1"/>
          </p:cNvSpPr>
          <p:nvPr>
            <p:ph type="ctrTitle"/>
          </p:nvPr>
        </p:nvSpPr>
        <p:spPr>
          <a:xfrm>
            <a:off x="1314825" y="735106"/>
            <a:ext cx="10053763" cy="2928470"/>
          </a:xfrm>
        </p:spPr>
        <p:txBody>
          <a:bodyPr anchor="b">
            <a:normAutofit/>
          </a:bodyPr>
          <a:lstStyle/>
          <a:p>
            <a:pPr algn="l"/>
            <a:r>
              <a:rPr lang="en-US" sz="4100" dirty="0">
                <a:solidFill>
                  <a:srgbClr val="FFFFFF"/>
                </a:solidFill>
              </a:rPr>
              <a:t>Old Models with New Tricks: Bridging the Gap in Bureau of Public Roads (BPR) Functions with A Cross-Resolution Perspective of Theoretical Fundamentals and Emerging Applications</a:t>
            </a:r>
          </a:p>
        </p:txBody>
      </p:sp>
      <p:sp>
        <p:nvSpPr>
          <p:cNvPr id="5" name="Subtitle 4">
            <a:extLst>
              <a:ext uri="{FF2B5EF4-FFF2-40B4-BE49-F238E27FC236}">
                <a16:creationId xmlns:a16="http://schemas.microsoft.com/office/drawing/2014/main" id="{DFE97399-C8A9-9B50-C541-70FAC8D7917C}"/>
              </a:ext>
            </a:extLst>
          </p:cNvPr>
          <p:cNvSpPr>
            <a:spLocks noGrp="1"/>
          </p:cNvSpPr>
          <p:nvPr>
            <p:ph type="subTitle" idx="1"/>
          </p:nvPr>
        </p:nvSpPr>
        <p:spPr>
          <a:xfrm>
            <a:off x="1438232" y="4512471"/>
            <a:ext cx="10005951" cy="1458258"/>
          </a:xfrm>
        </p:spPr>
        <p:txBody>
          <a:bodyPr anchor="ctr">
            <a:normAutofit/>
          </a:bodyPr>
          <a:lstStyle/>
          <a:p>
            <a:pPr algn="l"/>
            <a:r>
              <a:rPr lang="en-US" dirty="0">
                <a:latin typeface="Arial" panose="020B0604020202020204" pitchFamily="34" charset="0"/>
                <a:ea typeface="微软雅黑" panose="020B0503020204020204" pitchFamily="34" charset="-122"/>
              </a:rPr>
              <a:t>Xuesong (Simon) Zhou, PhD, (</a:t>
            </a:r>
            <a:r>
              <a:rPr lang="en-US" dirty="0">
                <a:latin typeface="Arial" panose="020B0604020202020204" pitchFamily="34" charset="0"/>
                <a:ea typeface="微软雅黑" panose="020B0503020204020204" pitchFamily="34" charset="-122"/>
                <a:hlinkClick r:id="rId2">
                  <a:extLst>
                    <a:ext uri="{A12FA001-AC4F-418D-AE19-62706E023703}">
                      <ahyp:hlinkClr xmlns:ahyp="http://schemas.microsoft.com/office/drawing/2018/hyperlinkcolor" val="tx"/>
                    </a:ext>
                  </a:extLst>
                </a:hlinkClick>
              </a:rPr>
              <a:t>xzhou74@asu.edu</a:t>
            </a:r>
            <a:r>
              <a:rPr lang="en-US" dirty="0">
                <a:latin typeface="Arial" panose="020B0604020202020204" pitchFamily="34" charset="0"/>
                <a:ea typeface="微软雅黑" panose="020B0503020204020204" pitchFamily="34" charset="-122"/>
              </a:rPr>
              <a:t>)</a:t>
            </a:r>
          </a:p>
          <a:p>
            <a:pPr algn="l"/>
            <a:r>
              <a:rPr lang="en-US" dirty="0">
                <a:latin typeface="Arial" panose="020B0604020202020204" pitchFamily="34" charset="0"/>
                <a:ea typeface="微软雅黑" panose="020B0503020204020204" pitchFamily="34" charset="-122"/>
              </a:rPr>
              <a:t>School of Sustainable Engineering and the Built Environment</a:t>
            </a:r>
          </a:p>
          <a:p>
            <a:pPr algn="l"/>
            <a:r>
              <a:rPr lang="en-US" dirty="0">
                <a:latin typeface="Arial" panose="020B0604020202020204" pitchFamily="34" charset="0"/>
                <a:ea typeface="微软雅黑" panose="020B0503020204020204" pitchFamily="34" charset="-122"/>
              </a:rPr>
              <a:t>Arizona State University</a:t>
            </a:r>
          </a:p>
          <a:p>
            <a:pPr algn="l"/>
            <a:endParaRPr lang="en-US" dirty="0"/>
          </a:p>
        </p:txBody>
      </p:sp>
      <p:pic>
        <p:nvPicPr>
          <p:cNvPr id="1028" name="Picture 4" descr="C2SMART Common Innovation Platform">
            <a:extLst>
              <a:ext uri="{FF2B5EF4-FFF2-40B4-BE49-F238E27FC236}">
                <a16:creationId xmlns:a16="http://schemas.microsoft.com/office/drawing/2014/main" id="{66322A08-5503-D4E2-F54B-9AD4B5499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080" y="5555574"/>
            <a:ext cx="3811012" cy="109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17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4">
            <a:extLst>
              <a:ext uri="{FF2B5EF4-FFF2-40B4-BE49-F238E27FC236}">
                <a16:creationId xmlns:a16="http://schemas.microsoft.com/office/drawing/2014/main" id="{9BE37FCC-84EA-193E-A86A-8EDDF4D0AF1F}"/>
              </a:ext>
            </a:extLst>
          </p:cNvPr>
          <p:cNvGrpSpPr/>
          <p:nvPr/>
        </p:nvGrpSpPr>
        <p:grpSpPr>
          <a:xfrm>
            <a:off x="379097" y="1570177"/>
            <a:ext cx="6810984" cy="4383188"/>
            <a:chOff x="565265" y="1387297"/>
            <a:chExt cx="6810984" cy="4383188"/>
          </a:xfrm>
        </p:grpSpPr>
        <p:pic>
          <p:nvPicPr>
            <p:cNvPr id="7" name="图片 12">
              <a:extLst>
                <a:ext uri="{FF2B5EF4-FFF2-40B4-BE49-F238E27FC236}">
                  <a16:creationId xmlns:a16="http://schemas.microsoft.com/office/drawing/2014/main" id="{AF0C5F82-C5C7-32BF-2054-C82BFF8E8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 y="1387297"/>
              <a:ext cx="6810984" cy="4383188"/>
            </a:xfrm>
            <a:prstGeom prst="rect">
              <a:avLst/>
            </a:prstGeom>
          </p:spPr>
        </p:pic>
        <p:cxnSp>
          <p:nvCxnSpPr>
            <p:cNvPr id="8" name="直接连接符 27">
              <a:extLst>
                <a:ext uri="{FF2B5EF4-FFF2-40B4-BE49-F238E27FC236}">
                  <a16:creationId xmlns:a16="http://schemas.microsoft.com/office/drawing/2014/main" id="{3FCABF42-2965-FD43-20FE-8E029651E2F5}"/>
                </a:ext>
              </a:extLst>
            </p:cNvPr>
            <p:cNvCxnSpPr/>
            <p:nvPr/>
          </p:nvCxnSpPr>
          <p:spPr>
            <a:xfrm>
              <a:off x="4769392" y="4263089"/>
              <a:ext cx="21907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29">
              <a:extLst>
                <a:ext uri="{FF2B5EF4-FFF2-40B4-BE49-F238E27FC236}">
                  <a16:creationId xmlns:a16="http://schemas.microsoft.com/office/drawing/2014/main" id="{C9B11F6D-9D2C-8948-FA3D-1B90259EADAA}"/>
                </a:ext>
              </a:extLst>
            </p:cNvPr>
            <p:cNvCxnSpPr/>
            <p:nvPr/>
          </p:nvCxnSpPr>
          <p:spPr>
            <a:xfrm>
              <a:off x="3258105" y="4385569"/>
              <a:ext cx="33629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31">
              <a:extLst>
                <a:ext uri="{FF2B5EF4-FFF2-40B4-BE49-F238E27FC236}">
                  <a16:creationId xmlns:a16="http://schemas.microsoft.com/office/drawing/2014/main" id="{69B2A33F-F3F6-8149-1D7F-DC3B8018E895}"/>
                </a:ext>
              </a:extLst>
            </p:cNvPr>
            <p:cNvCxnSpPr/>
            <p:nvPr/>
          </p:nvCxnSpPr>
          <p:spPr>
            <a:xfrm>
              <a:off x="3249227" y="4518734"/>
              <a:ext cx="35510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33">
              <a:extLst>
                <a:ext uri="{FF2B5EF4-FFF2-40B4-BE49-F238E27FC236}">
                  <a16:creationId xmlns:a16="http://schemas.microsoft.com/office/drawing/2014/main" id="{BB031F52-8923-40E7-5E8D-C5577D2FB2B2}"/>
                </a:ext>
              </a:extLst>
            </p:cNvPr>
            <p:cNvCxnSpPr/>
            <p:nvPr/>
          </p:nvCxnSpPr>
          <p:spPr>
            <a:xfrm>
              <a:off x="3258105" y="4643021"/>
              <a:ext cx="33629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 name="组合 25">
            <a:extLst>
              <a:ext uri="{FF2B5EF4-FFF2-40B4-BE49-F238E27FC236}">
                <a16:creationId xmlns:a16="http://schemas.microsoft.com/office/drawing/2014/main" id="{A445E89B-C779-F2CC-393E-1ABDDE35C053}"/>
              </a:ext>
            </a:extLst>
          </p:cNvPr>
          <p:cNvGrpSpPr/>
          <p:nvPr/>
        </p:nvGrpSpPr>
        <p:grpSpPr>
          <a:xfrm>
            <a:off x="1084137" y="1989798"/>
            <a:ext cx="5898324" cy="3998864"/>
            <a:chOff x="896874" y="1887344"/>
            <a:chExt cx="5898324" cy="3998864"/>
          </a:xfrm>
        </p:grpSpPr>
        <p:pic>
          <p:nvPicPr>
            <p:cNvPr id="28" name="图片 14">
              <a:extLst>
                <a:ext uri="{FF2B5EF4-FFF2-40B4-BE49-F238E27FC236}">
                  <a16:creationId xmlns:a16="http://schemas.microsoft.com/office/drawing/2014/main" id="{963A3F2E-C940-1D54-728F-2D57DEC3F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874" y="1887344"/>
              <a:ext cx="5898324" cy="3998864"/>
            </a:xfrm>
            <a:prstGeom prst="rect">
              <a:avLst/>
            </a:prstGeom>
          </p:spPr>
        </p:pic>
        <p:cxnSp>
          <p:nvCxnSpPr>
            <p:cNvPr id="29" name="直接连接符 22">
              <a:extLst>
                <a:ext uri="{FF2B5EF4-FFF2-40B4-BE49-F238E27FC236}">
                  <a16:creationId xmlns:a16="http://schemas.microsoft.com/office/drawing/2014/main" id="{C39A5A32-5711-AEDA-2D54-1F396C643CD5}"/>
                </a:ext>
              </a:extLst>
            </p:cNvPr>
            <p:cNvCxnSpPr/>
            <p:nvPr/>
          </p:nvCxnSpPr>
          <p:spPr>
            <a:xfrm>
              <a:off x="3293616" y="3187083"/>
              <a:ext cx="33274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4">
              <a:extLst>
                <a:ext uri="{FF2B5EF4-FFF2-40B4-BE49-F238E27FC236}">
                  <a16:creationId xmlns:a16="http://schemas.microsoft.com/office/drawing/2014/main" id="{8D2C4505-A062-8AAD-B829-A7A39BFA1354}"/>
                </a:ext>
              </a:extLst>
            </p:cNvPr>
            <p:cNvCxnSpPr/>
            <p:nvPr/>
          </p:nvCxnSpPr>
          <p:spPr>
            <a:xfrm>
              <a:off x="2148396" y="3352886"/>
              <a:ext cx="39476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内容占位符 2">
            <a:extLst>
              <a:ext uri="{FF2B5EF4-FFF2-40B4-BE49-F238E27FC236}">
                <a16:creationId xmlns:a16="http://schemas.microsoft.com/office/drawing/2014/main" id="{61916591-65C8-4E75-3C3C-05668D83EAA0}"/>
              </a:ext>
            </a:extLst>
          </p:cNvPr>
          <p:cNvSpPr txBox="1">
            <a:spLocks/>
          </p:cNvSpPr>
          <p:nvPr/>
        </p:nvSpPr>
        <p:spPr>
          <a:xfrm>
            <a:off x="7648998" y="2031815"/>
            <a:ext cx="4543002" cy="4383188"/>
          </a:xfrm>
          <a:prstGeom prst="rect">
            <a:avLst/>
          </a:prstGeom>
        </p:spPr>
        <p:txBody>
          <a:bodyPr vert="horz" lIns="45720" tIns="0" rIns="45720" bIns="0" rtlCol="0">
            <a:normAutofit/>
          </a:bodyPr>
          <a:lstStyle>
            <a:lvl1pPr marL="91440" indent="-91440" algn="l" defTabSz="914400" rtl="0" eaLnBrk="1" latinLnBrk="0" hangingPunct="1">
              <a:lnSpc>
                <a:spcPct val="100000"/>
              </a:lnSpc>
              <a:spcBef>
                <a:spcPts val="0"/>
              </a:spcBef>
              <a:spcAft>
                <a:spcPts val="600"/>
              </a:spcAft>
              <a:buClr>
                <a:srgbClr val="002060"/>
              </a:buClr>
              <a:buSzPct val="100000"/>
              <a:buFont typeface="Wingdings" panose="05000000000000000000" pitchFamily="2" charset="2"/>
              <a:buChar char="p"/>
              <a:defRPr sz="3600" kern="1200" baseline="0">
                <a:solidFill>
                  <a:srgbClr val="002060"/>
                </a:solidFill>
                <a:latin typeface="Arial" panose="020B0604020202020204" pitchFamily="34" charset="0"/>
                <a:ea typeface="微软雅黑" panose="020B0503020204020204" pitchFamily="34" charset="-122"/>
                <a:cs typeface="+mn-cs"/>
              </a:defRPr>
            </a:lvl1pPr>
            <a:lvl2pPr marL="384048" indent="-182880" algn="l" defTabSz="914400" rtl="0" eaLnBrk="1" latinLnBrk="0" hangingPunct="1">
              <a:lnSpc>
                <a:spcPct val="100000"/>
              </a:lnSpc>
              <a:spcBef>
                <a:spcPts val="0"/>
              </a:spcBef>
              <a:spcAft>
                <a:spcPts val="600"/>
              </a:spcAft>
              <a:buClr>
                <a:schemeClr val="accent1"/>
              </a:buClr>
              <a:buFont typeface="Wingdings" panose="05000000000000000000" pitchFamily="2" charset="2"/>
              <a:buChar char="Ø"/>
              <a:defRPr sz="28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2pPr>
            <a:lvl3pPr marL="566928" indent="-182880" algn="l" defTabSz="914400" rtl="0" eaLnBrk="1" latinLnBrk="0" hangingPunct="1">
              <a:lnSpc>
                <a:spcPct val="100000"/>
              </a:lnSpc>
              <a:spcBef>
                <a:spcPts val="0"/>
              </a:spcBef>
              <a:spcAft>
                <a:spcPts val="600"/>
              </a:spcAft>
              <a:buClr>
                <a:schemeClr val="accent1"/>
              </a:buClr>
              <a:buFont typeface="Wingdings" panose="05000000000000000000" pitchFamily="2" charset="2"/>
              <a:buChar char="ü"/>
              <a:defRPr sz="20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pPr>
            <a:r>
              <a:rPr lang="en-US" altLang="zh-CN" sz="2400" dirty="0">
                <a:latin typeface="Times New Roman" panose="02020603050405020304" pitchFamily="18" charset="0"/>
                <a:cs typeface="Times New Roman" panose="02020603050405020304" pitchFamily="18" charset="0"/>
              </a:rPr>
              <a:t> Our perspectives:</a:t>
            </a:r>
          </a:p>
          <a:p>
            <a:pPr lvl="1">
              <a:spcBef>
                <a:spcPts val="600"/>
              </a:spcBef>
            </a:pPr>
            <a:r>
              <a:rPr lang="zh-CN" altLang="en-US" sz="2000" dirty="0">
                <a:solidFill>
                  <a:srgbClr val="002060"/>
                </a:solidFill>
                <a:latin typeface="Times New Roman" panose="02020603050405020304" pitchFamily="18" charset="0"/>
                <a:cs typeface="Times New Roman" panose="02020603050405020304" pitchFamily="18" charset="0"/>
              </a:rPr>
              <a:t> </a:t>
            </a:r>
            <a:r>
              <a:rPr lang="en-US" altLang="zh-CN" sz="2000" dirty="0">
                <a:solidFill>
                  <a:srgbClr val="002060"/>
                </a:solidFill>
                <a:latin typeface="Times New Roman" panose="02020603050405020304" pitchFamily="18" charset="0"/>
                <a:cs typeface="Times New Roman" panose="02020603050405020304" pitchFamily="18" charset="0"/>
              </a:rPr>
              <a:t>Bottleneck discharge rate</a:t>
            </a:r>
          </a:p>
          <a:p>
            <a:pPr lvl="1">
              <a:spcBef>
                <a:spcPts val="600"/>
              </a:spcBef>
            </a:pPr>
            <a:r>
              <a:rPr lang="en-US" altLang="zh-CN" sz="2000" dirty="0">
                <a:solidFill>
                  <a:srgbClr val="002060"/>
                </a:solidFill>
                <a:latin typeface="Times New Roman" panose="02020603050405020304" pitchFamily="18" charset="0"/>
                <a:cs typeface="Times New Roman" panose="02020603050405020304" pitchFamily="18" charset="0"/>
              </a:rPr>
              <a:t> Highway capacity</a:t>
            </a:r>
          </a:p>
          <a:p>
            <a:pPr lvl="1">
              <a:spcBef>
                <a:spcPts val="600"/>
              </a:spcBef>
            </a:pPr>
            <a:r>
              <a:rPr lang="en-US" altLang="zh-CN" sz="2000" dirty="0">
                <a:solidFill>
                  <a:srgbClr val="002060"/>
                </a:solidFill>
                <a:latin typeface="Times New Roman" panose="02020603050405020304" pitchFamily="18" charset="0"/>
                <a:cs typeface="Times New Roman" panose="02020603050405020304" pitchFamily="18" charset="0"/>
              </a:rPr>
              <a:t> Queue evolution:</a:t>
            </a:r>
            <a:r>
              <a:rPr lang="zh-CN" altLang="en-US" sz="2000" dirty="0">
                <a:solidFill>
                  <a:srgbClr val="002060"/>
                </a:solidFill>
                <a:latin typeface="Times New Roman" panose="02020603050405020304" pitchFamily="18" charset="0"/>
                <a:cs typeface="Times New Roman" panose="02020603050405020304" pitchFamily="18" charset="0"/>
              </a:rPr>
              <a:t> </a:t>
            </a:r>
            <a:r>
              <a:rPr lang="en-US" altLang="zh-CN" sz="2000" dirty="0">
                <a:solidFill>
                  <a:srgbClr val="002060"/>
                </a:solidFill>
                <a:latin typeface="Times New Roman" panose="02020603050405020304" pitchFamily="18" charset="0"/>
                <a:cs typeface="Times New Roman" panose="02020603050405020304" pitchFamily="18" charset="0"/>
              </a:rPr>
              <a:t>Deterministic fluid approximation vs stochastic m/m/1 </a:t>
            </a:r>
          </a:p>
          <a:p>
            <a:pPr lvl="1">
              <a:spcBef>
                <a:spcPts val="600"/>
              </a:spcBef>
            </a:pPr>
            <a:r>
              <a:rPr lang="en-US" altLang="zh-CN" sz="2000" dirty="0">
                <a:solidFill>
                  <a:srgbClr val="002060"/>
                </a:solidFill>
                <a:latin typeface="Times New Roman" panose="02020603050405020304" pitchFamily="18" charset="0"/>
                <a:cs typeface="Times New Roman" panose="02020603050405020304" pitchFamily="18" charset="0"/>
              </a:rPr>
              <a:t> Queue-oriented travel time performance function</a:t>
            </a:r>
          </a:p>
        </p:txBody>
      </p:sp>
      <p:grpSp>
        <p:nvGrpSpPr>
          <p:cNvPr id="38" name="Group 37">
            <a:extLst>
              <a:ext uri="{FF2B5EF4-FFF2-40B4-BE49-F238E27FC236}">
                <a16:creationId xmlns:a16="http://schemas.microsoft.com/office/drawing/2014/main" id="{276CE78E-D7EA-7B51-DCE2-7D9BB6B74DF3}"/>
              </a:ext>
            </a:extLst>
          </p:cNvPr>
          <p:cNvGrpSpPr/>
          <p:nvPr/>
        </p:nvGrpSpPr>
        <p:grpSpPr>
          <a:xfrm>
            <a:off x="1512959" y="2183780"/>
            <a:ext cx="5780932" cy="3235072"/>
            <a:chOff x="1512959" y="2183780"/>
            <a:chExt cx="5780932" cy="3235072"/>
          </a:xfrm>
        </p:grpSpPr>
        <p:grpSp>
          <p:nvGrpSpPr>
            <p:cNvPr id="31" name="组合 40">
              <a:extLst>
                <a:ext uri="{FF2B5EF4-FFF2-40B4-BE49-F238E27FC236}">
                  <a16:creationId xmlns:a16="http://schemas.microsoft.com/office/drawing/2014/main" id="{51A4DFEF-9413-C5C3-B042-F15D8149C1E0}"/>
                </a:ext>
              </a:extLst>
            </p:cNvPr>
            <p:cNvGrpSpPr/>
            <p:nvPr/>
          </p:nvGrpSpPr>
          <p:grpSpPr>
            <a:xfrm>
              <a:off x="1512959" y="2183780"/>
              <a:ext cx="5780932" cy="3235072"/>
              <a:chOff x="1699127" y="2000900"/>
              <a:chExt cx="5780932" cy="3235072"/>
            </a:xfrm>
          </p:grpSpPr>
          <p:pic>
            <p:nvPicPr>
              <p:cNvPr id="32" name="图片 18">
                <a:extLst>
                  <a:ext uri="{FF2B5EF4-FFF2-40B4-BE49-F238E27FC236}">
                    <a16:creationId xmlns:a16="http://schemas.microsoft.com/office/drawing/2014/main" id="{A03326F2-3CA7-5A68-2B40-BD3E9EDD7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127" y="2000900"/>
                <a:ext cx="5780932" cy="3235072"/>
              </a:xfrm>
              <a:prstGeom prst="rect">
                <a:avLst/>
              </a:prstGeom>
            </p:spPr>
          </p:pic>
          <p:cxnSp>
            <p:nvCxnSpPr>
              <p:cNvPr id="33" name="直接连接符 36">
                <a:extLst>
                  <a:ext uri="{FF2B5EF4-FFF2-40B4-BE49-F238E27FC236}">
                    <a16:creationId xmlns:a16="http://schemas.microsoft.com/office/drawing/2014/main" id="{653DD854-48D3-ECC2-D807-4FE5F8486C26}"/>
                  </a:ext>
                </a:extLst>
              </p:cNvPr>
              <p:cNvCxnSpPr/>
              <p:nvPr/>
            </p:nvCxnSpPr>
            <p:spPr>
              <a:xfrm>
                <a:off x="3355759" y="2663301"/>
                <a:ext cx="36387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8">
                <a:extLst>
                  <a:ext uri="{FF2B5EF4-FFF2-40B4-BE49-F238E27FC236}">
                    <a16:creationId xmlns:a16="http://schemas.microsoft.com/office/drawing/2014/main" id="{07FC0B5A-667E-1D9C-CD90-04FFFCC9C39C}"/>
                  </a:ext>
                </a:extLst>
              </p:cNvPr>
              <p:cNvCxnSpPr/>
              <p:nvPr/>
            </p:nvCxnSpPr>
            <p:spPr>
              <a:xfrm>
                <a:off x="2929631" y="2814221"/>
                <a:ext cx="28319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矩形 39">
                <a:extLst>
                  <a:ext uri="{FF2B5EF4-FFF2-40B4-BE49-F238E27FC236}">
                    <a16:creationId xmlns:a16="http://schemas.microsoft.com/office/drawing/2014/main" id="{A7376088-C666-17A9-6679-AAF89FD25391}"/>
                  </a:ext>
                </a:extLst>
              </p:cNvPr>
              <p:cNvSpPr/>
              <p:nvPr/>
            </p:nvSpPr>
            <p:spPr>
              <a:xfrm>
                <a:off x="2902998" y="3272460"/>
                <a:ext cx="4473251" cy="11219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Rectangle 36">
              <a:extLst>
                <a:ext uri="{FF2B5EF4-FFF2-40B4-BE49-F238E27FC236}">
                  <a16:creationId xmlns:a16="http://schemas.microsoft.com/office/drawing/2014/main" id="{69DB1D00-A0D0-9571-E3C4-A8B2BD894E31}"/>
                </a:ext>
              </a:extLst>
            </p:cNvPr>
            <p:cNvSpPr/>
            <p:nvPr/>
          </p:nvSpPr>
          <p:spPr>
            <a:xfrm>
              <a:off x="1512959" y="2464712"/>
              <a:ext cx="946310" cy="2941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itle 1">
            <a:extLst>
              <a:ext uri="{FF2B5EF4-FFF2-40B4-BE49-F238E27FC236}">
                <a16:creationId xmlns:a16="http://schemas.microsoft.com/office/drawing/2014/main" id="{D002EA5B-16B6-1428-F2DC-CEFA1BDD0E27}"/>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800" b="1" dirty="0">
                <a:solidFill>
                  <a:srgbClr val="374151"/>
                </a:solidFill>
                <a:latin typeface="Söhne"/>
              </a:rPr>
              <a:t>Discussion in TMIP: STA vs DTA</a:t>
            </a:r>
            <a:endParaRPr lang="en-US" sz="2800" b="1" dirty="0">
              <a:solidFill>
                <a:srgbClr val="374151"/>
              </a:solidFill>
              <a:latin typeface="Söhne"/>
            </a:endParaRPr>
          </a:p>
        </p:txBody>
      </p:sp>
    </p:spTree>
    <p:extLst>
      <p:ext uri="{BB962C8B-B14F-4D97-AF65-F5344CB8AC3E}">
        <p14:creationId xmlns:p14="http://schemas.microsoft.com/office/powerpoint/2010/main" val="843479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03041-4829-B78C-FA2F-75A1B3BE1805}"/>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Goals</a:t>
            </a:r>
          </a:p>
        </p:txBody>
      </p:sp>
      <p:graphicFrame>
        <p:nvGraphicFramePr>
          <p:cNvPr id="18" name="Content Placeholder 2">
            <a:extLst>
              <a:ext uri="{FF2B5EF4-FFF2-40B4-BE49-F238E27FC236}">
                <a16:creationId xmlns:a16="http://schemas.microsoft.com/office/drawing/2014/main" id="{F37FDC90-D980-BA1E-D084-3AA95E058FA0}"/>
              </a:ext>
            </a:extLst>
          </p:cNvPr>
          <p:cNvGraphicFramePr>
            <a:graphicFrameLocks noGrp="1"/>
          </p:cNvGraphicFramePr>
          <p:nvPr>
            <p:ph idx="1"/>
            <p:extLst>
              <p:ext uri="{D42A27DB-BD31-4B8C-83A1-F6EECF244321}">
                <p14:modId xmlns:p14="http://schemas.microsoft.com/office/powerpoint/2010/main" val="2180344615"/>
              </p:ext>
            </p:extLst>
          </p:nvPr>
        </p:nvGraphicFramePr>
        <p:xfrm>
          <a:off x="1371599" y="2318197"/>
          <a:ext cx="9724031" cy="3683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5463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17F449-D25D-7158-DFB8-942FA0BBB79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mj-lt"/>
                <a:ea typeface="+mj-ea"/>
                <a:cs typeface="+mj-cs"/>
              </a:rPr>
              <a:t>II. Challenges in transportation planning and flow-based control in the modern era</a:t>
            </a:r>
          </a:p>
        </p:txBody>
      </p:sp>
    </p:spTree>
    <p:extLst>
      <p:ext uri="{BB962C8B-B14F-4D97-AF65-F5344CB8AC3E}">
        <p14:creationId xmlns:p14="http://schemas.microsoft.com/office/powerpoint/2010/main" val="372309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a:extLst>
              <a:ext uri="{FF2B5EF4-FFF2-40B4-BE49-F238E27FC236}">
                <a16:creationId xmlns:a16="http://schemas.microsoft.com/office/drawing/2014/main" id="{86BD8FB8-E13F-FBE0-7B31-884FBB5F76FC}"/>
              </a:ext>
            </a:extLst>
          </p:cNvPr>
          <p:cNvSpPr txBox="1"/>
          <p:nvPr/>
        </p:nvSpPr>
        <p:spPr>
          <a:xfrm>
            <a:off x="472441" y="1351508"/>
            <a:ext cx="11200074" cy="3924151"/>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kern="100">
                <a:effectLst/>
                <a:latin typeface="Times New Roman" panose="02020603050405020304" pitchFamily="18" charset="0"/>
                <a:ea typeface="宋体" panose="02010600030101010101" pitchFamily="2" charset="-122"/>
                <a:cs typeface="Times New Roman" panose="02020603050405020304" pitchFamily="18" charset="0"/>
              </a:rPr>
              <a:t>The main steps of developing and calibrating VDF models can be summarized as follows. </a:t>
            </a:r>
          </a:p>
          <a:p>
            <a:pPr>
              <a:spcBef>
                <a:spcPts val="1800"/>
              </a:spcBef>
            </a:pP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   (1) Quantify and </a:t>
            </a:r>
            <a:r>
              <a:rPr lang="en-US" altLang="zh-CN" b="1" kern="100">
                <a:effectLst/>
                <a:latin typeface="Times New Roman" panose="02020603050405020304" pitchFamily="18" charset="0"/>
                <a:ea typeface="宋体" panose="02010600030101010101" pitchFamily="2" charset="-122"/>
                <a:cs typeface="Times New Roman" panose="02020603050405020304" pitchFamily="18" charset="0"/>
              </a:rPr>
              <a:t>calibrate road capacity </a:t>
            </a: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based on the FD models. </a:t>
            </a:r>
          </a:p>
          <a:p>
            <a:pPr>
              <a:spcBef>
                <a:spcPts val="1800"/>
              </a:spcBef>
            </a:pP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   (2) Identify existing congestion</a:t>
            </a:r>
            <a:r>
              <a:rPr lang="en-US" altLang="zh-CN"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a:latin typeface="Times New Roman" panose="02020603050405020304" pitchFamily="18" charset="0"/>
                <a:ea typeface="宋体" panose="02010600030101010101" pitchFamily="2" charset="-122"/>
                <a:cs typeface="Times New Roman" panose="02020603050405020304" pitchFamily="18" charset="0"/>
              </a:rPr>
              <a:t>bottleneck characteristics </a:t>
            </a: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such as congestion period and average waiting time. </a:t>
            </a:r>
          </a:p>
          <a:p>
            <a:pPr>
              <a:spcBef>
                <a:spcPts val="1800"/>
              </a:spcBef>
            </a:pP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   (3) Develop and calibrate one or more </a:t>
            </a:r>
            <a:r>
              <a:rPr lang="en-US" altLang="zh-CN" b="1" kern="100">
                <a:latin typeface="Times New Roman" panose="02020603050405020304" pitchFamily="18" charset="0"/>
                <a:ea typeface="宋体" panose="02010600030101010101" pitchFamily="2" charset="-122"/>
                <a:cs typeface="Times New Roman" panose="02020603050405020304" pitchFamily="18" charset="0"/>
              </a:rPr>
              <a:t>volume-delay functional forms </a:t>
            </a: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while recognizing the probabilistic distributions of underlying capacity, demand and travel time measures.</a:t>
            </a:r>
          </a:p>
          <a:p>
            <a:pPr>
              <a:spcBef>
                <a:spcPts val="1800"/>
              </a:spcBef>
            </a:pP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   (4) Embed the VDFs in the </a:t>
            </a:r>
            <a:r>
              <a:rPr lang="en-US" altLang="zh-CN" b="1" kern="100">
                <a:latin typeface="Times New Roman" panose="02020603050405020304" pitchFamily="18" charset="0"/>
                <a:ea typeface="宋体" panose="02010600030101010101" pitchFamily="2" charset="-122"/>
                <a:cs typeface="Times New Roman" panose="02020603050405020304" pitchFamily="18" charset="0"/>
              </a:rPr>
              <a:t>traffic assignment program </a:t>
            </a: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and network/policy design. </a:t>
            </a:r>
          </a:p>
          <a:p>
            <a:pPr>
              <a:spcBef>
                <a:spcPts val="1800"/>
              </a:spcBef>
            </a:pP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   (5) Derive other </a:t>
            </a:r>
            <a:r>
              <a:rPr lang="en-US" altLang="zh-CN" b="1" kern="100">
                <a:latin typeface="Times New Roman" panose="02020603050405020304" pitchFamily="18" charset="0"/>
                <a:ea typeface="宋体" panose="02010600030101010101" pitchFamily="2" charset="-122"/>
                <a:cs typeface="Times New Roman" panose="02020603050405020304" pitchFamily="18" charset="0"/>
              </a:rPr>
              <a:t>measures of effectiveness (MOE) </a:t>
            </a: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based on assigned volume and speed for short-term and long-term planning tasks.</a:t>
            </a:r>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itle 1">
            <a:extLst>
              <a:ext uri="{FF2B5EF4-FFF2-40B4-BE49-F238E27FC236}">
                <a16:creationId xmlns:a16="http://schemas.microsoft.com/office/drawing/2014/main" id="{D1FA8DDB-4387-85F0-3B10-C68A16A1C704}"/>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a:solidFill>
                  <a:srgbClr val="374151"/>
                </a:solidFill>
                <a:latin typeface="Söhne"/>
              </a:rPr>
              <a:t>Identification of the need for new approaches to VDF modeling</a:t>
            </a:r>
            <a:endParaRPr lang="en-US" sz="2800" b="1" dirty="0">
              <a:solidFill>
                <a:srgbClr val="374151"/>
              </a:solidFill>
              <a:latin typeface="Söhne"/>
            </a:endParaRPr>
          </a:p>
        </p:txBody>
      </p:sp>
    </p:spTree>
    <p:extLst>
      <p:ext uri="{BB962C8B-B14F-4D97-AF65-F5344CB8AC3E}">
        <p14:creationId xmlns:p14="http://schemas.microsoft.com/office/powerpoint/2010/main" val="3793650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4D8DFB-E24D-825A-4F60-A39086DE6521}"/>
              </a:ext>
            </a:extLst>
          </p:cNvPr>
          <p:cNvSpPr>
            <a:spLocks noGrp="1"/>
          </p:cNvSpPr>
          <p:nvPr>
            <p:ph idx="1"/>
          </p:nvPr>
        </p:nvSpPr>
        <p:spPr/>
        <p:txBody>
          <a:bodyPr/>
          <a:lstStyle/>
          <a:p>
            <a:pPr algn="l">
              <a:buFont typeface="Arial" panose="020B0604020202020204" pitchFamily="34" charset="0"/>
              <a:buChar char="•"/>
            </a:pPr>
            <a:r>
              <a:rPr lang="en-US" dirty="0">
                <a:solidFill>
                  <a:srgbClr val="374151"/>
                </a:solidFill>
                <a:latin typeface="Söhne"/>
              </a:rPr>
              <a:t>Overview of the changing transportation landscape and its impact on planning and control</a:t>
            </a:r>
          </a:p>
        </p:txBody>
      </p:sp>
      <p:graphicFrame>
        <p:nvGraphicFramePr>
          <p:cNvPr id="4" name="Table 3">
            <a:extLst>
              <a:ext uri="{FF2B5EF4-FFF2-40B4-BE49-F238E27FC236}">
                <a16:creationId xmlns:a16="http://schemas.microsoft.com/office/drawing/2014/main" id="{51492B5E-2720-04A5-2C88-F31A1C83EAE1}"/>
              </a:ext>
            </a:extLst>
          </p:cNvPr>
          <p:cNvGraphicFramePr>
            <a:graphicFrameLocks noGrp="1"/>
          </p:cNvGraphicFramePr>
          <p:nvPr/>
        </p:nvGraphicFramePr>
        <p:xfrm>
          <a:off x="412065" y="1550244"/>
          <a:ext cx="11061667" cy="5019285"/>
        </p:xfrm>
        <a:graphic>
          <a:graphicData uri="http://schemas.openxmlformats.org/drawingml/2006/table">
            <a:tbl>
              <a:tblPr firstRow="1" bandRow="1">
                <a:tableStyleId>{5C22544A-7EE6-4342-B048-85BDC9FD1C3A}</a:tableStyleId>
              </a:tblPr>
              <a:tblGrid>
                <a:gridCol w="3397883">
                  <a:extLst>
                    <a:ext uri="{9D8B030D-6E8A-4147-A177-3AD203B41FA5}">
                      <a16:colId xmlns:a16="http://schemas.microsoft.com/office/drawing/2014/main" val="352299452"/>
                    </a:ext>
                  </a:extLst>
                </a:gridCol>
                <a:gridCol w="7663784">
                  <a:extLst>
                    <a:ext uri="{9D8B030D-6E8A-4147-A177-3AD203B41FA5}">
                      <a16:colId xmlns:a16="http://schemas.microsoft.com/office/drawing/2014/main" val="3800763910"/>
                    </a:ext>
                  </a:extLst>
                </a:gridCol>
              </a:tblGrid>
              <a:tr h="428392">
                <a:tc gridSpan="2">
                  <a:txBody>
                    <a:bodyPr/>
                    <a:lstStyle/>
                    <a:p>
                      <a:pPr algn="ctr" fontAlgn="ctr"/>
                      <a:r>
                        <a:rPr lang="en-US" sz="1400" u="none" strike="noStrike" kern="100" dirty="0">
                          <a:effectLst/>
                        </a:rPr>
                        <a:t>Fundamental challenges</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hMerge="1">
                  <a:txBody>
                    <a:bodyPr/>
                    <a:lstStyle/>
                    <a:p>
                      <a:endParaRPr lang="en-US"/>
                    </a:p>
                  </a:txBody>
                  <a:tcPr/>
                </a:tc>
                <a:extLst>
                  <a:ext uri="{0D108BD9-81ED-4DB2-BD59-A6C34878D82A}">
                    <a16:rowId xmlns:a16="http://schemas.microsoft.com/office/drawing/2014/main" val="3294717490"/>
                  </a:ext>
                </a:extLst>
              </a:tr>
              <a:tr h="507671">
                <a:tc>
                  <a:txBody>
                    <a:bodyPr/>
                    <a:lstStyle/>
                    <a:p>
                      <a:pPr algn="l" fontAlgn="ctr"/>
                      <a:r>
                        <a:rPr lang="en-US" sz="1400" b="1" u="none" strike="noStrike" kern="100" dirty="0">
                          <a:effectLst/>
                        </a:rPr>
                        <a:t>(1) Volume and capacity definitions</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a:effectLst/>
                        </a:rPr>
                        <a:t>What are the best practices for defining volume and capacity in VDFs/LPFs to ensure accurate representation of traffic conditions and system performance?</a:t>
                      </a:r>
                      <a:endParaRPr lang="en-US" sz="1400" b="0" i="0" u="none" strike="noStrike">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1221121440"/>
                  </a:ext>
                </a:extLst>
              </a:tr>
              <a:tr h="729701">
                <a:tc>
                  <a:txBody>
                    <a:bodyPr/>
                    <a:lstStyle/>
                    <a:p>
                      <a:pPr algn="l" fontAlgn="ctr"/>
                      <a:r>
                        <a:rPr lang="en-US" sz="1400" b="1" u="none" strike="noStrike" kern="100" dirty="0">
                          <a:effectLst/>
                        </a:rPr>
                        <a:t>(2) Dynamic delay nature and aggregation level of traffic systems</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a:effectLst/>
                        </a:rPr>
                        <a:t>What are the best practices for defining demand and delay in VDFs/LPFs to ensure accurate representation of traffic conditions and system performance, and how can we address the variability around the delay and potential dependencies on other factors?</a:t>
                      </a:r>
                      <a:endParaRPr lang="en-US" sz="1400" b="0" i="0" u="none" strike="noStrike">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838286506"/>
                  </a:ext>
                </a:extLst>
              </a:tr>
              <a:tr h="507671">
                <a:tc>
                  <a:txBody>
                    <a:bodyPr/>
                    <a:lstStyle/>
                    <a:p>
                      <a:pPr algn="l" fontAlgn="ctr"/>
                      <a:r>
                        <a:rPr lang="en-US" sz="1400" b="1" u="none" strike="noStrike" kern="100" dirty="0">
                          <a:effectLst/>
                        </a:rPr>
                        <a:t>(3) Analysis period and time profiles</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dirty="0">
                          <a:effectLst/>
                        </a:rPr>
                        <a:t>How can we enhance VDFs and LPFs to account for variations in chosen analysis periods and the presence of multiple time profiles within that period?</a:t>
                      </a:r>
                      <a:endParaRPr lang="en-US" sz="1400" b="0" i="0" u="none" strike="noStrike" dirty="0">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1683122560"/>
                  </a:ext>
                </a:extLst>
              </a:tr>
              <a:tr h="729701">
                <a:tc>
                  <a:txBody>
                    <a:bodyPr/>
                    <a:lstStyle/>
                    <a:p>
                      <a:pPr algn="l" fontAlgn="ctr"/>
                      <a:r>
                        <a:rPr lang="en-US" sz="1400" b="1" u="none" strike="noStrike" kern="100" dirty="0">
                          <a:effectLst/>
                        </a:rPr>
                        <a:t>(4) Dynamic queuing modeling for uninterrupted flow and interactions delays for interrupted flow</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dirty="0">
                          <a:effectLst/>
                        </a:rPr>
                        <a:t>What improvements can be made to VDFs/LPFs to accurately represent both uninterrupted (motorway) and interrupted flow (intersections) with varying dynamics and delay mechanisms?</a:t>
                      </a:r>
                      <a:endParaRPr lang="en-US" sz="1400" b="0" i="0" u="none" strike="noStrike" dirty="0">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3073147473"/>
                  </a:ext>
                </a:extLst>
              </a:tr>
              <a:tr h="729701">
                <a:tc>
                  <a:txBody>
                    <a:bodyPr/>
                    <a:lstStyle/>
                    <a:p>
                      <a:pPr algn="l" fontAlgn="ctr"/>
                      <a:r>
                        <a:rPr lang="en-US" sz="1400" b="1" u="none" strike="noStrike" kern="100" dirty="0">
                          <a:effectLst/>
                        </a:rPr>
                        <a:t>(5) Context factors and traffic composition</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a:effectLst/>
                        </a:rPr>
                        <a:t>How can we incorporate various context factors, such as the presence of other traffic (pedestrians, cyclists), parallel parking, driveways, and traffic composition, into VDFs/LPFs to improve their performance and accuracy?</a:t>
                      </a:r>
                      <a:endParaRPr lang="en-US" sz="1400" b="0" i="0" u="none" strike="noStrike">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1947177871"/>
                  </a:ext>
                </a:extLst>
              </a:tr>
              <a:tr h="951731">
                <a:tc>
                  <a:txBody>
                    <a:bodyPr/>
                    <a:lstStyle/>
                    <a:p>
                      <a:pPr algn="l" fontAlgn="ctr"/>
                      <a:r>
                        <a:rPr lang="en-US" sz="1400" b="1" u="none" strike="noStrike" kern="100" dirty="0">
                          <a:effectLst/>
                        </a:rPr>
                        <a:t>(6) Emerging applications and calibration process of VDF</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a:effectLst/>
                        </a:rPr>
                        <a:t>How can VDFs evaluate the impact of different driving behaviors and automation levels on traffic flow, and how can we obtain VDF parameters that accurately capture the underlying traffic flow characteristics on a network with varying traffic conditions, to ensure accurate prediction of travel time delay?</a:t>
                      </a:r>
                      <a:endParaRPr lang="en-US" sz="1400" b="0" i="0" u="none" strike="noStrike">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874597485"/>
                  </a:ext>
                </a:extLst>
              </a:tr>
              <a:tr h="417065">
                <a:tc>
                  <a:txBody>
                    <a:bodyPr/>
                    <a:lstStyle/>
                    <a:p>
                      <a:pPr algn="l" fontAlgn="ctr"/>
                      <a:r>
                        <a:rPr lang="en-US" sz="1400" b="1" u="none" strike="noStrike" kern="100" dirty="0">
                          <a:effectLst/>
                        </a:rPr>
                        <a:t>(7) Future directions in cross-resolution VDF research</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dirty="0">
                          <a:effectLst/>
                        </a:rPr>
                        <a:t>How the VDFs/LPFs can tackle transportation challenges and improve transportation performance with advanced modeling techniques and emerging data sources?</a:t>
                      </a:r>
                      <a:endParaRPr lang="en-US" sz="1400" b="0" i="0" u="none" strike="noStrike" dirty="0">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3265967844"/>
                  </a:ext>
                </a:extLst>
              </a:tr>
            </a:tbl>
          </a:graphicData>
        </a:graphic>
      </p:graphicFrame>
      <p:sp>
        <p:nvSpPr>
          <p:cNvPr id="7" name="Title 1">
            <a:extLst>
              <a:ext uri="{FF2B5EF4-FFF2-40B4-BE49-F238E27FC236}">
                <a16:creationId xmlns:a16="http://schemas.microsoft.com/office/drawing/2014/main" id="{084BF2B7-5FEF-8C11-F2DB-DEB24B783189}"/>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The fundamental challenges of VDFs/LPFs</a:t>
            </a:r>
          </a:p>
        </p:txBody>
      </p:sp>
    </p:spTree>
    <p:extLst>
      <p:ext uri="{BB962C8B-B14F-4D97-AF65-F5344CB8AC3E}">
        <p14:creationId xmlns:p14="http://schemas.microsoft.com/office/powerpoint/2010/main" val="1910018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2">
            <a:extLst>
              <a:ext uri="{FF2B5EF4-FFF2-40B4-BE49-F238E27FC236}">
                <a16:creationId xmlns:a16="http://schemas.microsoft.com/office/drawing/2014/main" id="{8B41CAF1-0F21-7E69-F444-194D7BE49DB5}"/>
              </a:ext>
            </a:extLst>
          </p:cNvPr>
          <p:cNvGraphicFramePr>
            <a:graphicFrameLocks noGrp="1"/>
          </p:cNvGraphicFramePr>
          <p:nvPr>
            <p:extLst>
              <p:ext uri="{D42A27DB-BD31-4B8C-83A1-F6EECF244321}">
                <p14:modId xmlns:p14="http://schemas.microsoft.com/office/powerpoint/2010/main" val="567807126"/>
              </p:ext>
            </p:extLst>
          </p:nvPr>
        </p:nvGraphicFramePr>
        <p:xfrm>
          <a:off x="958193" y="1884694"/>
          <a:ext cx="10275614" cy="4415892"/>
        </p:xfrm>
        <a:graphic>
          <a:graphicData uri="http://schemas.openxmlformats.org/drawingml/2006/table">
            <a:tbl>
              <a:tblPr firstRow="1" firstCol="1" bandRow="1">
                <a:tableStyleId>{5C22544A-7EE6-4342-B048-85BDC9FD1C3A}</a:tableStyleId>
              </a:tblPr>
              <a:tblGrid>
                <a:gridCol w="1800655">
                  <a:extLst>
                    <a:ext uri="{9D8B030D-6E8A-4147-A177-3AD203B41FA5}">
                      <a16:colId xmlns:a16="http://schemas.microsoft.com/office/drawing/2014/main" val="3324251553"/>
                    </a:ext>
                  </a:extLst>
                </a:gridCol>
                <a:gridCol w="2210093">
                  <a:extLst>
                    <a:ext uri="{9D8B030D-6E8A-4147-A177-3AD203B41FA5}">
                      <a16:colId xmlns:a16="http://schemas.microsoft.com/office/drawing/2014/main" val="3193123088"/>
                    </a:ext>
                  </a:extLst>
                </a:gridCol>
                <a:gridCol w="2817649">
                  <a:extLst>
                    <a:ext uri="{9D8B030D-6E8A-4147-A177-3AD203B41FA5}">
                      <a16:colId xmlns:a16="http://schemas.microsoft.com/office/drawing/2014/main" val="2063106337"/>
                    </a:ext>
                  </a:extLst>
                </a:gridCol>
                <a:gridCol w="3447217">
                  <a:extLst>
                    <a:ext uri="{9D8B030D-6E8A-4147-A177-3AD203B41FA5}">
                      <a16:colId xmlns:a16="http://schemas.microsoft.com/office/drawing/2014/main" val="1306626322"/>
                    </a:ext>
                  </a:extLst>
                </a:gridCol>
              </a:tblGrid>
              <a:tr h="260628">
                <a:tc>
                  <a:txBody>
                    <a:bodyPr/>
                    <a:lstStyle/>
                    <a:p>
                      <a:pPr algn="just">
                        <a:lnSpc>
                          <a:spcPct val="107000"/>
                        </a:lnSpc>
                        <a:spcAft>
                          <a:spcPts val="800"/>
                        </a:spcAft>
                      </a:pPr>
                      <a:r>
                        <a:rPr lang="en-US" sz="1600" kern="50">
                          <a:effectLst/>
                        </a:rPr>
                        <a:t>Stakeholders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algn="just">
                        <a:lnSpc>
                          <a:spcPct val="107000"/>
                        </a:lnSpc>
                        <a:spcAft>
                          <a:spcPts val="800"/>
                        </a:spcAft>
                      </a:pPr>
                      <a:r>
                        <a:rPr lang="en-US" sz="1600" kern="50">
                          <a:effectLst/>
                        </a:rPr>
                        <a:t>Stakeholder interests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algn="just">
                        <a:lnSpc>
                          <a:spcPct val="107000"/>
                        </a:lnSpc>
                        <a:spcAft>
                          <a:spcPts val="800"/>
                        </a:spcAft>
                      </a:pPr>
                      <a:r>
                        <a:rPr lang="en-US" sz="1600" kern="50" dirty="0">
                          <a:effectLst/>
                        </a:rPr>
                        <a:t>System-wide metrics</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algn="just">
                        <a:lnSpc>
                          <a:spcPct val="107000"/>
                        </a:lnSpc>
                        <a:spcAft>
                          <a:spcPts val="800"/>
                        </a:spcAft>
                      </a:pPr>
                      <a:r>
                        <a:rPr lang="en-US" sz="1600" kern="50" dirty="0">
                          <a:effectLst/>
                        </a:rPr>
                        <a:t>Individual user-oriented performance</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804033393"/>
                  </a:ext>
                </a:extLst>
              </a:tr>
              <a:tr h="966801">
                <a:tc>
                  <a:txBody>
                    <a:bodyPr/>
                    <a:lstStyle/>
                    <a:p>
                      <a:pPr algn="just">
                        <a:lnSpc>
                          <a:spcPct val="107000"/>
                        </a:lnSpc>
                        <a:spcAft>
                          <a:spcPts val="800"/>
                        </a:spcAft>
                      </a:pPr>
                      <a:r>
                        <a:rPr lang="en-US" sz="1600" kern="50" dirty="0">
                          <a:effectLst/>
                        </a:rPr>
                        <a:t>Autonomous vehicles</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highlight>
                            <a:srgbClr val="FFFF00"/>
                          </a:highlight>
                        </a:rPr>
                        <a:t>Capacity enhancement</a:t>
                      </a:r>
                      <a:endParaRPr lang="zh-CN" sz="1600" dirty="0">
                        <a:effectLst/>
                        <a:highlight>
                          <a:srgbClr val="FFFF00"/>
                        </a:highlight>
                      </a:endParaRPr>
                    </a:p>
                    <a:p>
                      <a:pPr marL="342900" lvl="0" indent="-342900" algn="just">
                        <a:lnSpc>
                          <a:spcPct val="107000"/>
                        </a:lnSpc>
                        <a:buSzPts val="650"/>
                        <a:buFont typeface="Wingdings" panose="05000000000000000000" pitchFamily="2" charset="2"/>
                        <a:buChar char=""/>
                      </a:pPr>
                      <a:r>
                        <a:rPr lang="en-US" sz="1600" kern="50" dirty="0">
                          <a:effectLst/>
                        </a:rPr>
                        <a:t>Reducing incidents</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Ridesharing</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Penetration rates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Reduced delays</a:t>
                      </a:r>
                      <a:endParaRPr lang="zh-CN" sz="1600">
                        <a:effectLst/>
                      </a:endParaRPr>
                    </a:p>
                    <a:p>
                      <a:pPr marL="342900" lvl="0" indent="-342900" algn="just">
                        <a:lnSpc>
                          <a:spcPct val="107000"/>
                        </a:lnSpc>
                        <a:spcAft>
                          <a:spcPts val="800"/>
                        </a:spcAft>
                        <a:buSzPts val="650"/>
                        <a:buFont typeface="Wingdings" panose="05000000000000000000" pitchFamily="2" charset="2"/>
                        <a:buChar char=""/>
                      </a:pPr>
                      <a:r>
                        <a:rPr lang="en-US" sz="1600" kern="50">
                          <a:effectLst/>
                        </a:rPr>
                        <a:t>Improved safety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3894568731"/>
                  </a:ext>
                </a:extLst>
              </a:tr>
              <a:tr h="988432">
                <a:tc>
                  <a:txBody>
                    <a:bodyPr/>
                    <a:lstStyle/>
                    <a:p>
                      <a:pPr algn="just">
                        <a:lnSpc>
                          <a:spcPct val="107000"/>
                        </a:lnSpc>
                        <a:spcAft>
                          <a:spcPts val="800"/>
                        </a:spcAft>
                      </a:pPr>
                      <a:r>
                        <a:rPr lang="en-US" sz="1600" kern="50">
                          <a:effectLst/>
                        </a:rPr>
                        <a:t>Mobility as a service</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err="1">
                          <a:effectLst/>
                        </a:rPr>
                        <a:t>MaaS</a:t>
                      </a:r>
                      <a:r>
                        <a:rPr lang="en-US" sz="1600" kern="50" dirty="0">
                          <a:effectLst/>
                        </a:rPr>
                        <a:t> cost</a:t>
                      </a:r>
                      <a:endParaRPr lang="zh-CN" sz="1600" dirty="0">
                        <a:effectLst/>
                      </a:endParaRPr>
                    </a:p>
                    <a:p>
                      <a:pPr marL="342900" lvl="0" indent="-342900" algn="just">
                        <a:lnSpc>
                          <a:spcPct val="107000"/>
                        </a:lnSpc>
                        <a:buSzPts val="650"/>
                        <a:buFont typeface="Wingdings" panose="05000000000000000000" pitchFamily="2" charset="2"/>
                        <a:buChar char=""/>
                      </a:pPr>
                      <a:r>
                        <a:rPr lang="en-US" sz="1600" kern="50" dirty="0">
                          <a:effectLst/>
                        </a:rPr>
                        <a:t>Accessibility</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highlight>
                            <a:srgbClr val="FFFF00"/>
                          </a:highlight>
                        </a:rPr>
                        <a:t>Total end-to-end service time</a:t>
                      </a:r>
                      <a:endParaRPr lang="zh-CN" sz="1600" dirty="0">
                        <a:effectLst/>
                        <a:highlight>
                          <a:srgbClr val="FFFF00"/>
                        </a:highlight>
                      </a:endParaRPr>
                    </a:p>
                    <a:p>
                      <a:pPr marL="342900" lvl="0" indent="-342900" algn="just">
                        <a:lnSpc>
                          <a:spcPct val="107000"/>
                        </a:lnSpc>
                        <a:buSzPts val="650"/>
                        <a:buFont typeface="Wingdings" panose="05000000000000000000" pitchFamily="2" charset="2"/>
                        <a:buChar char=""/>
                      </a:pPr>
                      <a:r>
                        <a:rPr lang="en-US" sz="1600" kern="50" dirty="0" err="1">
                          <a:effectLst/>
                        </a:rPr>
                        <a:t>MaaS</a:t>
                      </a:r>
                      <a:r>
                        <a:rPr lang="en-US" sz="1600" kern="50" dirty="0">
                          <a:effectLst/>
                        </a:rPr>
                        <a:t> availability</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Delays for MaaS vehicles</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Service time windows and fares</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Detour factor for shared ride</a:t>
                      </a:r>
                      <a:endParaRPr lang="zh-CN" sz="1600">
                        <a:effectLst/>
                      </a:endParaRPr>
                    </a:p>
                    <a:p>
                      <a:pPr marL="342900" lvl="0" indent="-342900" algn="just">
                        <a:lnSpc>
                          <a:spcPct val="107000"/>
                        </a:lnSpc>
                        <a:spcAft>
                          <a:spcPts val="800"/>
                        </a:spcAft>
                        <a:buSzPts val="650"/>
                        <a:buFont typeface="Wingdings" panose="05000000000000000000" pitchFamily="2" charset="2"/>
                        <a:buChar char=""/>
                      </a:pPr>
                      <a:r>
                        <a:rPr lang="en-US" sz="1600" kern="50">
                          <a:effectLst/>
                        </a:rPr>
                        <a:t>Punctuality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1437535700"/>
                  </a:ext>
                </a:extLst>
              </a:tr>
              <a:tr h="738680">
                <a:tc>
                  <a:txBody>
                    <a:bodyPr/>
                    <a:lstStyle/>
                    <a:p>
                      <a:pPr algn="just">
                        <a:lnSpc>
                          <a:spcPct val="107000"/>
                        </a:lnSpc>
                        <a:spcAft>
                          <a:spcPts val="800"/>
                        </a:spcAft>
                      </a:pPr>
                      <a:r>
                        <a:rPr lang="en-US" sz="1600" kern="50">
                          <a:effectLst/>
                        </a:rPr>
                        <a:t>Public transportation and multimodal transit</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rPr>
                        <a:t>System efficiency</a:t>
                      </a:r>
                      <a:endParaRPr lang="zh-CN" sz="1600" dirty="0">
                        <a:effectLst/>
                      </a:endParaRPr>
                    </a:p>
                    <a:p>
                      <a:pPr marL="342900" lvl="0" indent="-342900" algn="just">
                        <a:lnSpc>
                          <a:spcPct val="107000"/>
                        </a:lnSpc>
                        <a:buSzPts val="650"/>
                        <a:buFont typeface="Wingdings" panose="05000000000000000000" pitchFamily="2" charset="2"/>
                        <a:buChar char=""/>
                      </a:pPr>
                      <a:r>
                        <a:rPr lang="en-US" sz="1600" kern="50" dirty="0">
                          <a:effectLst/>
                          <a:highlight>
                            <a:srgbClr val="FFFF00"/>
                          </a:highlight>
                        </a:rPr>
                        <a:t>Public equity</a:t>
                      </a:r>
                      <a:endParaRPr lang="zh-CN" sz="1600" dirty="0">
                        <a:effectLst/>
                        <a:highlight>
                          <a:srgbClr val="FFFF00"/>
                        </a:highlight>
                      </a:endParaRPr>
                    </a:p>
                    <a:p>
                      <a:pPr marL="342900" lvl="0" indent="-342900" algn="just">
                        <a:lnSpc>
                          <a:spcPct val="107000"/>
                        </a:lnSpc>
                        <a:buSzPts val="650"/>
                        <a:buFont typeface="Wingdings" panose="05000000000000000000" pitchFamily="2" charset="2"/>
                        <a:buChar char=""/>
                      </a:pPr>
                      <a:r>
                        <a:rPr lang="en-US" sz="1600" kern="50" dirty="0">
                          <a:effectLst/>
                        </a:rPr>
                        <a:t>Sustainability</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Total driving time</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Congestion</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Delays at bottlenecks</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Mean travel time</a:t>
                      </a:r>
                      <a:endParaRPr lang="zh-CN" sz="1600">
                        <a:effectLst/>
                      </a:endParaRPr>
                    </a:p>
                    <a:p>
                      <a:pPr marL="342900" lvl="0" indent="-342900" algn="just">
                        <a:lnSpc>
                          <a:spcPct val="107000"/>
                        </a:lnSpc>
                        <a:spcAft>
                          <a:spcPts val="800"/>
                        </a:spcAft>
                        <a:buSzPts val="650"/>
                        <a:buFont typeface="Wingdings" panose="05000000000000000000" pitchFamily="2" charset="2"/>
                        <a:buChar char=""/>
                      </a:pPr>
                      <a:r>
                        <a:rPr lang="en-US" sz="1600" kern="50">
                          <a:effectLst/>
                        </a:rPr>
                        <a:t>Travel time reliability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3481108590"/>
                  </a:ext>
                </a:extLst>
              </a:tr>
              <a:tr h="488928">
                <a:tc>
                  <a:txBody>
                    <a:bodyPr/>
                    <a:lstStyle/>
                    <a:p>
                      <a:pPr algn="just">
                        <a:lnSpc>
                          <a:spcPct val="107000"/>
                        </a:lnSpc>
                        <a:spcAft>
                          <a:spcPts val="800"/>
                        </a:spcAft>
                      </a:pPr>
                      <a:r>
                        <a:rPr lang="en-US" sz="1600" kern="50">
                          <a:effectLst/>
                        </a:rPr>
                        <a:t>Energy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highlight>
                            <a:srgbClr val="FFFF00"/>
                          </a:highlight>
                        </a:rPr>
                        <a:t>Energy cost</a:t>
                      </a:r>
                      <a:endParaRPr lang="zh-CN" sz="1600" dirty="0">
                        <a:effectLst/>
                        <a:highlight>
                          <a:srgbClr val="FFFF00"/>
                        </a:highlight>
                      </a:endParaRPr>
                    </a:p>
                    <a:p>
                      <a:pPr marL="342900" lvl="0" indent="-342900" algn="just">
                        <a:lnSpc>
                          <a:spcPct val="107000"/>
                        </a:lnSpc>
                        <a:buSzPts val="650"/>
                        <a:buFont typeface="Wingdings" panose="05000000000000000000" pitchFamily="2" charset="2"/>
                        <a:buChar char=""/>
                      </a:pPr>
                      <a:r>
                        <a:rPr lang="en-US" sz="1600" kern="50" dirty="0">
                          <a:effectLst/>
                        </a:rPr>
                        <a:t>Travel demand</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Fuel consumption</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Mode choice</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Price for energy</a:t>
                      </a:r>
                      <a:endParaRPr lang="zh-CN" sz="1600">
                        <a:effectLst/>
                      </a:endParaRPr>
                    </a:p>
                    <a:p>
                      <a:pPr marL="342900" lvl="0" indent="-342900" algn="just">
                        <a:lnSpc>
                          <a:spcPct val="107000"/>
                        </a:lnSpc>
                        <a:spcAft>
                          <a:spcPts val="800"/>
                        </a:spcAft>
                        <a:buSzPts val="650"/>
                        <a:buFont typeface="Wingdings" panose="05000000000000000000" pitchFamily="2" charset="2"/>
                        <a:buChar char=""/>
                      </a:pPr>
                      <a:r>
                        <a:rPr lang="en-US" sz="1600" kern="50">
                          <a:effectLst/>
                        </a:rPr>
                        <a:t>Vehicle hours of delay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1641958992"/>
                  </a:ext>
                </a:extLst>
              </a:tr>
              <a:tr h="738680">
                <a:tc>
                  <a:txBody>
                    <a:bodyPr/>
                    <a:lstStyle/>
                    <a:p>
                      <a:pPr algn="just">
                        <a:lnSpc>
                          <a:spcPct val="107000"/>
                        </a:lnSpc>
                        <a:spcAft>
                          <a:spcPts val="800"/>
                        </a:spcAft>
                      </a:pPr>
                      <a:r>
                        <a:rPr lang="en-US" sz="1600" kern="50">
                          <a:effectLst/>
                        </a:rPr>
                        <a:t>Emissions and health</a:t>
                      </a:r>
                      <a:endParaRPr lang="zh-CN" sz="1600">
                        <a:effectLst/>
                      </a:endParaRPr>
                    </a:p>
                    <a:p>
                      <a:pPr algn="just">
                        <a:lnSpc>
                          <a:spcPct val="107000"/>
                        </a:lnSpc>
                        <a:spcAft>
                          <a:spcPts val="800"/>
                        </a:spcAft>
                      </a:pPr>
                      <a:r>
                        <a:rPr lang="en-US" sz="1600" kern="50">
                          <a:effectLst/>
                        </a:rPr>
                        <a:t> </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rPr>
                        <a:t>Market share</a:t>
                      </a:r>
                      <a:endParaRPr lang="zh-CN" sz="1600" dirty="0">
                        <a:effectLst/>
                      </a:endParaRPr>
                    </a:p>
                    <a:p>
                      <a:pPr marL="342900" lvl="0" indent="-342900" algn="just">
                        <a:lnSpc>
                          <a:spcPct val="107000"/>
                        </a:lnSpc>
                        <a:buSzPts val="650"/>
                        <a:buFont typeface="Wingdings" panose="05000000000000000000" pitchFamily="2" charset="2"/>
                        <a:buChar char=""/>
                      </a:pPr>
                      <a:r>
                        <a:rPr lang="en-US" sz="1600" kern="50" dirty="0">
                          <a:effectLst/>
                          <a:highlight>
                            <a:srgbClr val="FFFF00"/>
                          </a:highlight>
                        </a:rPr>
                        <a:t>Pollution</a:t>
                      </a:r>
                      <a:endParaRPr lang="zh-CN" sz="16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High vehicular emissions</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Traffic congestion</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rPr>
                        <a:t>Vehicle miles traveled or vehicle hours traveled</a:t>
                      </a:r>
                      <a:endParaRPr lang="zh-CN" sz="1600" dirty="0">
                        <a:effectLst/>
                      </a:endParaRPr>
                    </a:p>
                    <a:p>
                      <a:pPr marL="342900" lvl="0" indent="-342900" algn="just">
                        <a:lnSpc>
                          <a:spcPct val="107000"/>
                        </a:lnSpc>
                        <a:spcAft>
                          <a:spcPts val="800"/>
                        </a:spcAft>
                        <a:buSzPts val="650"/>
                        <a:buFont typeface="Wingdings" panose="05000000000000000000" pitchFamily="2" charset="2"/>
                        <a:buChar char=""/>
                      </a:pPr>
                      <a:r>
                        <a:rPr lang="en-US" sz="1600" kern="50" dirty="0">
                          <a:effectLst/>
                          <a:highlight>
                            <a:srgbClr val="FFFF00"/>
                          </a:highlight>
                        </a:rPr>
                        <a:t>Drivers’ anxiety</a:t>
                      </a:r>
                      <a:endParaRPr lang="zh-CN" sz="16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1641785164"/>
                  </a:ext>
                </a:extLst>
              </a:tr>
            </a:tbl>
          </a:graphicData>
        </a:graphic>
      </p:graphicFrame>
      <p:sp>
        <p:nvSpPr>
          <p:cNvPr id="11" name="Title 1">
            <a:extLst>
              <a:ext uri="{FF2B5EF4-FFF2-40B4-BE49-F238E27FC236}">
                <a16:creationId xmlns:a16="http://schemas.microsoft.com/office/drawing/2014/main" id="{0704FB38-5927-F63B-8554-16B91E238712}"/>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An overarching view of the different stakeholders and their measures related to VDFs in the development of new transportation systems.</a:t>
            </a:r>
          </a:p>
        </p:txBody>
      </p:sp>
    </p:spTree>
    <p:extLst>
      <p:ext uri="{BB962C8B-B14F-4D97-AF65-F5344CB8AC3E}">
        <p14:creationId xmlns:p14="http://schemas.microsoft.com/office/powerpoint/2010/main" val="1169207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BA42157B-B542-DC1C-348A-5A3026E7BBC3}"/>
              </a:ext>
            </a:extLst>
          </p:cNvPr>
          <p:cNvGraphicFramePr>
            <a:graphicFrameLocks noGrp="1"/>
          </p:cNvGraphicFramePr>
          <p:nvPr>
            <p:extLst>
              <p:ext uri="{D42A27DB-BD31-4B8C-83A1-F6EECF244321}">
                <p14:modId xmlns:p14="http://schemas.microsoft.com/office/powerpoint/2010/main" val="2982044129"/>
              </p:ext>
            </p:extLst>
          </p:nvPr>
        </p:nvGraphicFramePr>
        <p:xfrm>
          <a:off x="543214" y="1717100"/>
          <a:ext cx="11105571" cy="4775773"/>
        </p:xfrm>
        <a:graphic>
          <a:graphicData uri="http://schemas.openxmlformats.org/drawingml/2006/table">
            <a:tbl>
              <a:tblPr firstRow="1" firstCol="1" bandRow="1">
                <a:tableStyleId>{5C22544A-7EE6-4342-B048-85BDC9FD1C3A}</a:tableStyleId>
              </a:tblPr>
              <a:tblGrid>
                <a:gridCol w="1993242">
                  <a:extLst>
                    <a:ext uri="{9D8B030D-6E8A-4147-A177-3AD203B41FA5}">
                      <a16:colId xmlns:a16="http://schemas.microsoft.com/office/drawing/2014/main" val="3766696944"/>
                    </a:ext>
                  </a:extLst>
                </a:gridCol>
                <a:gridCol w="2625718">
                  <a:extLst>
                    <a:ext uri="{9D8B030D-6E8A-4147-A177-3AD203B41FA5}">
                      <a16:colId xmlns:a16="http://schemas.microsoft.com/office/drawing/2014/main" val="2443209377"/>
                    </a:ext>
                  </a:extLst>
                </a:gridCol>
                <a:gridCol w="3291105">
                  <a:extLst>
                    <a:ext uri="{9D8B030D-6E8A-4147-A177-3AD203B41FA5}">
                      <a16:colId xmlns:a16="http://schemas.microsoft.com/office/drawing/2014/main" val="3905583893"/>
                    </a:ext>
                  </a:extLst>
                </a:gridCol>
                <a:gridCol w="3195506">
                  <a:extLst>
                    <a:ext uri="{9D8B030D-6E8A-4147-A177-3AD203B41FA5}">
                      <a16:colId xmlns:a16="http://schemas.microsoft.com/office/drawing/2014/main" val="674141050"/>
                    </a:ext>
                  </a:extLst>
                </a:gridCol>
              </a:tblGrid>
              <a:tr h="208030">
                <a:tc>
                  <a:txBody>
                    <a:bodyPr/>
                    <a:lstStyle/>
                    <a:p>
                      <a:pPr algn="l">
                        <a:lnSpc>
                          <a:spcPct val="107000"/>
                        </a:lnSpc>
                        <a:spcAft>
                          <a:spcPts val="800"/>
                        </a:spcAft>
                      </a:pPr>
                      <a:r>
                        <a:rPr lang="en-US" sz="1600" kern="50">
                          <a:effectLst/>
                        </a:rPr>
                        <a:t>Stakeholders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algn="l">
                        <a:lnSpc>
                          <a:spcPct val="107000"/>
                        </a:lnSpc>
                        <a:spcAft>
                          <a:spcPts val="800"/>
                        </a:spcAft>
                      </a:pPr>
                      <a:r>
                        <a:rPr lang="en-US" sz="1600" kern="50" dirty="0">
                          <a:effectLst/>
                        </a:rPr>
                        <a:t>Micro</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algn="l">
                        <a:lnSpc>
                          <a:spcPct val="107000"/>
                        </a:lnSpc>
                        <a:spcAft>
                          <a:spcPts val="800"/>
                        </a:spcAft>
                      </a:pPr>
                      <a:r>
                        <a:rPr lang="en-US" sz="1600" kern="50">
                          <a:effectLst/>
                        </a:rPr>
                        <a:t>Meso</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algn="l">
                        <a:lnSpc>
                          <a:spcPct val="107000"/>
                        </a:lnSpc>
                        <a:spcAft>
                          <a:spcPts val="800"/>
                        </a:spcAft>
                      </a:pPr>
                      <a:r>
                        <a:rPr lang="en-US" sz="1600" kern="50">
                          <a:effectLst/>
                        </a:rPr>
                        <a:t>Macro</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312394614"/>
                  </a:ext>
                </a:extLst>
              </a:tr>
              <a:tr h="1246115">
                <a:tc>
                  <a:txBody>
                    <a:bodyPr/>
                    <a:lstStyle/>
                    <a:p>
                      <a:pPr algn="l">
                        <a:lnSpc>
                          <a:spcPct val="107000"/>
                        </a:lnSpc>
                        <a:spcAft>
                          <a:spcPts val="800"/>
                        </a:spcAft>
                      </a:pPr>
                      <a:r>
                        <a:rPr lang="en-US" sz="1600" kern="50">
                          <a:effectLst/>
                        </a:rPr>
                        <a:t>Autonomous vehicles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highlight>
                            <a:srgbClr val="FFFF00"/>
                          </a:highlight>
                        </a:rPr>
                        <a:t>link kinematic waves to capacity</a:t>
                      </a:r>
                      <a:endParaRPr lang="zh-CN" sz="1600" dirty="0">
                        <a:effectLst/>
                        <a:highlight>
                          <a:srgbClr val="FFFF00"/>
                        </a:highligh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link car following to reaction time</a:t>
                      </a:r>
                      <a:endParaRPr lang="zh-CN" sz="1600" dirty="0">
                        <a:effectLs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traffic control</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rPr>
                        <a:t>control inflow rate</a:t>
                      </a:r>
                      <a:endParaRPr lang="zh-CN" sz="1600" dirty="0">
                        <a:effectLs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link capacity to discharge rate</a:t>
                      </a:r>
                      <a:endParaRPr lang="zh-CN" sz="1600" dirty="0">
                        <a:effectLs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queue evolution</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a:effectLst/>
                        </a:rPr>
                        <a:t>departure time choice</a:t>
                      </a:r>
                      <a:endParaRPr lang="zh-CN" sz="1600">
                        <a:effectLst/>
                      </a:endParaRPr>
                    </a:p>
                    <a:p>
                      <a:pPr marL="342900" lvl="0" indent="-342900" algn="l">
                        <a:lnSpc>
                          <a:spcPct val="107000"/>
                        </a:lnSpc>
                        <a:spcAft>
                          <a:spcPts val="800"/>
                        </a:spcAft>
                        <a:buSzPts val="900"/>
                        <a:buFont typeface="Wingdings" panose="05000000000000000000" pitchFamily="2" charset="2"/>
                        <a:buChar char=""/>
                      </a:pPr>
                      <a:r>
                        <a:rPr lang="en-US" sz="1600" kern="50">
                          <a:effectLst/>
                        </a:rPr>
                        <a:t>incoming flow rate shape and pattern</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2309879530"/>
                  </a:ext>
                </a:extLst>
              </a:tr>
              <a:tr h="509844">
                <a:tc>
                  <a:txBody>
                    <a:bodyPr/>
                    <a:lstStyle/>
                    <a:p>
                      <a:pPr algn="l">
                        <a:lnSpc>
                          <a:spcPct val="107000"/>
                        </a:lnSpc>
                        <a:spcAft>
                          <a:spcPts val="800"/>
                        </a:spcAft>
                      </a:pPr>
                      <a:r>
                        <a:rPr lang="en-US" sz="1600" kern="50" dirty="0">
                          <a:effectLst/>
                        </a:rPr>
                        <a:t>Mobility as a service</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rPr>
                        <a:t>choice pick up service time</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highlight>
                            <a:srgbClr val="FFFF00"/>
                          </a:highlight>
                        </a:rPr>
                        <a:t>point to point travel time</a:t>
                      </a:r>
                      <a:endParaRPr lang="zh-CN" sz="1600" dirty="0">
                        <a:effectLst/>
                        <a:highlight>
                          <a:srgbClr val="FFFF00"/>
                        </a:highligh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time-dependent discharge rate</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a:effectLst/>
                        </a:rPr>
                        <a:t>control inflow rate curves</a:t>
                      </a:r>
                      <a:endParaRPr lang="zh-CN" sz="1600">
                        <a:effectLst/>
                      </a:endParaRPr>
                    </a:p>
                    <a:p>
                      <a:pPr marL="342900" lvl="0" indent="-342900" algn="l">
                        <a:lnSpc>
                          <a:spcPct val="107000"/>
                        </a:lnSpc>
                        <a:spcAft>
                          <a:spcPts val="800"/>
                        </a:spcAft>
                        <a:buSzPts val="900"/>
                        <a:buFont typeface="Wingdings" panose="05000000000000000000" pitchFamily="2" charset="2"/>
                        <a:buChar char=""/>
                      </a:pPr>
                      <a:r>
                        <a:rPr lang="en-US" sz="1600" kern="50">
                          <a:effectLst/>
                        </a:rPr>
                        <a:t>control departure rates curves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4286009536"/>
                  </a:ext>
                </a:extLst>
              </a:tr>
              <a:tr h="642486">
                <a:tc>
                  <a:txBody>
                    <a:bodyPr/>
                    <a:lstStyle/>
                    <a:p>
                      <a:pPr algn="l">
                        <a:lnSpc>
                          <a:spcPct val="107000"/>
                        </a:lnSpc>
                        <a:spcAft>
                          <a:spcPts val="800"/>
                        </a:spcAft>
                      </a:pPr>
                      <a:r>
                        <a:rPr lang="en-US" sz="1600" kern="50">
                          <a:effectLst/>
                        </a:rPr>
                        <a:t>Public transportation and multimodal transit</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rPr>
                        <a:t>departure time choices</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highlight>
                            <a:srgbClr val="FFFF00"/>
                          </a:highlight>
                        </a:rPr>
                        <a:t>generate time-varying travel time</a:t>
                      </a:r>
                      <a:endParaRPr lang="zh-CN" sz="1600" dirty="0">
                        <a:effectLst/>
                        <a:highlight>
                          <a:srgbClr val="FFFF00"/>
                        </a:highligh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travel distribution</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a:effectLst/>
                        </a:rPr>
                        <a:t>trip pattern</a:t>
                      </a:r>
                      <a:endParaRPr lang="zh-CN" sz="1600">
                        <a:effectLst/>
                      </a:endParaRPr>
                    </a:p>
                    <a:p>
                      <a:pPr marL="342900" lvl="0" indent="-342900" algn="l">
                        <a:lnSpc>
                          <a:spcPct val="107000"/>
                        </a:lnSpc>
                        <a:spcAft>
                          <a:spcPts val="800"/>
                        </a:spcAft>
                        <a:buSzPts val="900"/>
                        <a:buFont typeface="Wingdings" panose="05000000000000000000" pitchFamily="2" charset="2"/>
                        <a:buChar char=""/>
                      </a:pPr>
                      <a:r>
                        <a:rPr lang="en-US" sz="1600" kern="50">
                          <a:effectLst/>
                        </a:rPr>
                        <a:t>rush hour</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1529012076"/>
                  </a:ext>
                </a:extLst>
              </a:tr>
              <a:tr h="425258">
                <a:tc>
                  <a:txBody>
                    <a:bodyPr/>
                    <a:lstStyle/>
                    <a:p>
                      <a:pPr algn="l">
                        <a:lnSpc>
                          <a:spcPct val="107000"/>
                        </a:lnSpc>
                        <a:spcAft>
                          <a:spcPts val="800"/>
                        </a:spcAft>
                      </a:pPr>
                      <a:r>
                        <a:rPr lang="en-US" sz="1600" kern="50">
                          <a:effectLst/>
                        </a:rPr>
                        <a:t>Energy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highlight>
                            <a:srgbClr val="FFFF00"/>
                          </a:highlight>
                        </a:rPr>
                        <a:t>vehicle specific power (VSP)</a:t>
                      </a:r>
                      <a:endParaRPr lang="zh-CN" sz="16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a:effectLst/>
                        </a:rPr>
                        <a:t>time-dependent speed profile</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rPr>
                        <a:t>link average speed from BPR to fluid approximation queue</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512603521"/>
                  </a:ext>
                </a:extLst>
              </a:tr>
              <a:tr h="944301">
                <a:tc>
                  <a:txBody>
                    <a:bodyPr/>
                    <a:lstStyle/>
                    <a:p>
                      <a:pPr algn="l">
                        <a:lnSpc>
                          <a:spcPct val="107000"/>
                        </a:lnSpc>
                        <a:spcAft>
                          <a:spcPts val="800"/>
                        </a:spcAft>
                      </a:pPr>
                      <a:r>
                        <a:rPr lang="en-US" sz="1600" kern="50">
                          <a:effectLst/>
                        </a:rPr>
                        <a:t>Emissions and health</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a:effectLst/>
                        </a:rPr>
                        <a:t>control freeway ramp metering</a:t>
                      </a:r>
                      <a:endParaRPr lang="zh-CN" sz="1600">
                        <a:effectLst/>
                      </a:endParaRPr>
                    </a:p>
                    <a:p>
                      <a:pPr marL="342900" lvl="0" indent="-342900" algn="l">
                        <a:lnSpc>
                          <a:spcPct val="107000"/>
                        </a:lnSpc>
                        <a:spcAft>
                          <a:spcPts val="800"/>
                        </a:spcAft>
                        <a:buSzPts val="900"/>
                        <a:buFont typeface="Wingdings" panose="05000000000000000000" pitchFamily="2" charset="2"/>
                        <a:buChar char=""/>
                      </a:pPr>
                      <a:r>
                        <a:rPr lang="en-US" sz="1600" kern="50">
                          <a:effectLst/>
                        </a:rPr>
                        <a:t>arterial traffic signal coordination</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dirty="0">
                          <a:effectLst/>
                        </a:rPr>
                        <a:t>dynamic route shifts</a:t>
                      </a:r>
                      <a:endParaRPr lang="zh-CN" sz="1600" dirty="0">
                        <a:effectLst/>
                      </a:endParaRPr>
                    </a:p>
                    <a:p>
                      <a:pPr marL="342900" lvl="0" indent="-342900" algn="l">
                        <a:lnSpc>
                          <a:spcPct val="107000"/>
                        </a:lnSpc>
                        <a:spcAft>
                          <a:spcPts val="800"/>
                        </a:spcAft>
                        <a:buSzPts val="900"/>
                        <a:buFont typeface="Wingdings" panose="05000000000000000000" pitchFamily="2" charset="2"/>
                        <a:buChar char=""/>
                      </a:pPr>
                      <a:r>
                        <a:rPr lang="en-US" sz="1600" dirty="0">
                          <a:effectLst/>
                        </a:rPr>
                        <a:t>traffic dynamics scheduling</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rPr>
                        <a:t>estimating the spatial distribution of travelers and mode shifts</a:t>
                      </a:r>
                      <a:endParaRPr lang="zh-CN" sz="1600" dirty="0">
                        <a:effectLs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trip patterns</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2198419633"/>
                  </a:ext>
                </a:extLst>
              </a:tr>
            </a:tbl>
          </a:graphicData>
        </a:graphic>
      </p:graphicFrame>
      <p:sp>
        <p:nvSpPr>
          <p:cNvPr id="6" name="Title 1">
            <a:extLst>
              <a:ext uri="{FF2B5EF4-FFF2-40B4-BE49-F238E27FC236}">
                <a16:creationId xmlns:a16="http://schemas.microsoft.com/office/drawing/2014/main" id="{D577CF07-EDEB-879C-E137-65CCA9567961}"/>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Summary of the VDF-related multiresolution modeling for emerging technologies.</a:t>
            </a:r>
          </a:p>
        </p:txBody>
      </p:sp>
    </p:spTree>
    <p:extLst>
      <p:ext uri="{BB962C8B-B14F-4D97-AF65-F5344CB8AC3E}">
        <p14:creationId xmlns:p14="http://schemas.microsoft.com/office/powerpoint/2010/main" val="2498017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963DDCE9-8ACE-B844-DBF8-72497458DBFE}"/>
              </a:ext>
            </a:extLst>
          </p:cNvPr>
          <p:cNvSpPr txBox="1"/>
          <p:nvPr/>
        </p:nvSpPr>
        <p:spPr>
          <a:xfrm>
            <a:off x="409407" y="1414013"/>
            <a:ext cx="10182226"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Mapping traffic observations to assignment periods, congestion periods and peak flow rates</a:t>
            </a:r>
            <a:endParaRPr lang="zh-CN" altLang="en-US"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文本框 7">
            <a:extLst>
              <a:ext uri="{FF2B5EF4-FFF2-40B4-BE49-F238E27FC236}">
                <a16:creationId xmlns:a16="http://schemas.microsoft.com/office/drawing/2014/main" id="{C859EDBE-CB26-1A4E-2917-2634D3792DF0}"/>
              </a:ext>
            </a:extLst>
          </p:cNvPr>
          <p:cNvSpPr txBox="1"/>
          <p:nvPr/>
        </p:nvSpPr>
        <p:spPr>
          <a:xfrm>
            <a:off x="409406" y="1949150"/>
            <a:ext cx="11279011" cy="1785104"/>
          </a:xfrm>
          <a:prstGeom prst="rect">
            <a:avLst/>
          </a:prstGeom>
          <a:noFill/>
        </p:spPr>
        <p:txBody>
          <a:bodyPr wrap="square">
            <a:spAutoFit/>
          </a:bodyPr>
          <a:lstStyle/>
          <a:p>
            <a:pPr marL="285750" indent="-285750" algn="just">
              <a:spcBef>
                <a:spcPts val="1800"/>
              </a:spcBef>
              <a:buFont typeface="Arial" panose="020B0604020202020204" pitchFamily="34" charset="0"/>
              <a:buChar char="•"/>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Typically, </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 peak hour factor (PHF)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is used to convert the peak hour traffic volume into the flow rate representing </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the busiest 15 minutes of the rush hour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in the assignment period (e.g., AM or PM). </a:t>
            </a:r>
          </a:p>
          <a:p>
            <a:pPr marL="285750" indent="-285750" algn="just">
              <a:spcBef>
                <a:spcPts val="1800"/>
              </a:spcBef>
              <a:buFont typeface="Arial" panose="020B0604020202020204" pitchFamily="34" charset="0"/>
              <a:buChar char="•"/>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Based on </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speed data</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one can determine which hours of traffic surpass capacity, and this hour is typically defined as the </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peak hour. </a:t>
            </a:r>
          </a:p>
          <a:p>
            <a:pPr marL="285750" indent="-285750" algn="just">
              <a:spcBef>
                <a:spcPts val="1800"/>
              </a:spcBef>
              <a:buFont typeface="Arial" panose="020B0604020202020204" pitchFamily="34" charset="0"/>
              <a:buChar char="•"/>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There are essential differences between congestion duration and heaviest volume hour: all the hours in which </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inflow demand volumes exceed capacity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have been identified in congestion duration.</a:t>
            </a:r>
            <a:endParaRPr lang="zh-CN" altLang="en-US" sz="16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5">
            <a:extLst>
              <a:ext uri="{FF2B5EF4-FFF2-40B4-BE49-F238E27FC236}">
                <a16:creationId xmlns:a16="http://schemas.microsoft.com/office/drawing/2014/main" id="{5D4F6805-5F54-556D-924D-6F75453A61CA}"/>
              </a:ext>
            </a:extLst>
          </p:cNvPr>
          <p:cNvPicPr>
            <a:picLocks noChangeAspect="1"/>
          </p:cNvPicPr>
          <p:nvPr/>
        </p:nvPicPr>
        <p:blipFill>
          <a:blip r:embed="rId2"/>
          <a:stretch>
            <a:fillRect/>
          </a:stretch>
        </p:blipFill>
        <p:spPr>
          <a:xfrm>
            <a:off x="3634814" y="4050997"/>
            <a:ext cx="4709071" cy="2302095"/>
          </a:xfrm>
          <a:prstGeom prst="rect">
            <a:avLst/>
          </a:prstGeom>
        </p:spPr>
      </p:pic>
      <p:sp>
        <p:nvSpPr>
          <p:cNvPr id="10" name="文本框 11">
            <a:extLst>
              <a:ext uri="{FF2B5EF4-FFF2-40B4-BE49-F238E27FC236}">
                <a16:creationId xmlns:a16="http://schemas.microsoft.com/office/drawing/2014/main" id="{D51B5E52-5D56-6F90-2D3B-86BBD1569B14}"/>
              </a:ext>
            </a:extLst>
          </p:cNvPr>
          <p:cNvSpPr txBox="1"/>
          <p:nvPr/>
        </p:nvSpPr>
        <p:spPr>
          <a:xfrm>
            <a:off x="409406" y="4639417"/>
            <a:ext cx="2894381" cy="830997"/>
          </a:xfrm>
          <a:prstGeom prst="rect">
            <a:avLst/>
          </a:prstGeom>
          <a:noFill/>
        </p:spPr>
        <p:txBody>
          <a:bodyPr wrap="square">
            <a:spAutoFit/>
          </a:bodyPr>
          <a:lstStyle/>
          <a:p>
            <a:r>
              <a:rPr lang="en-US" altLang="zh-CN" sz="1600"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The relationship between peak flow rate, congestion duration, and assignment period</a:t>
            </a:r>
            <a:endParaRPr lang="zh-CN" altLang="en-US" sz="1600"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文本框 14">
            <a:extLst>
              <a:ext uri="{FF2B5EF4-FFF2-40B4-BE49-F238E27FC236}">
                <a16:creationId xmlns:a16="http://schemas.microsoft.com/office/drawing/2014/main" id="{0E2AA846-32DD-32EC-6504-00EC2D4E44CA}"/>
              </a:ext>
            </a:extLst>
          </p:cNvPr>
          <p:cNvSpPr txBox="1"/>
          <p:nvPr/>
        </p:nvSpPr>
        <p:spPr>
          <a:xfrm>
            <a:off x="8669781" y="4908850"/>
            <a:ext cx="2648259" cy="584775"/>
          </a:xfrm>
          <a:prstGeom prst="rect">
            <a:avLst/>
          </a:prstGeom>
          <a:noFill/>
        </p:spPr>
        <p:txBody>
          <a:bodyPr wrap="square">
            <a:spAutoFit/>
          </a:bodyPr>
          <a:lstStyle/>
          <a:p>
            <a:r>
              <a:rPr lang="en-US" altLang="zh-CN" sz="1600"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Point D: Breakdown </a:t>
            </a:r>
          </a:p>
          <a:p>
            <a:r>
              <a:rPr lang="en-US" altLang="zh-CN" sz="1600"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Point F: Recovery flow</a:t>
            </a:r>
            <a:endParaRPr lang="zh-CN" altLang="en-US" sz="1600"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Title 1">
            <a:extLst>
              <a:ext uri="{FF2B5EF4-FFF2-40B4-BE49-F238E27FC236}">
                <a16:creationId xmlns:a16="http://schemas.microsoft.com/office/drawing/2014/main" id="{B7A20C6D-19AD-7415-5E44-36854B2F2E8C}"/>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Connections between the link performance function and macroscopic traffic flow fundamental diagram</a:t>
            </a:r>
          </a:p>
        </p:txBody>
      </p:sp>
    </p:spTree>
    <p:extLst>
      <p:ext uri="{BB962C8B-B14F-4D97-AF65-F5344CB8AC3E}">
        <p14:creationId xmlns:p14="http://schemas.microsoft.com/office/powerpoint/2010/main" val="4250213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17F449-D25D-7158-DFB8-942FA0BBB79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a:solidFill>
                  <a:srgbClr val="FFFFFF"/>
                </a:solidFill>
                <a:latin typeface="+mj-lt"/>
                <a:ea typeface="+mj-ea"/>
                <a:cs typeface="+mj-cs"/>
              </a:rPr>
              <a:t>III. Revitalizing old models with new tricks</a:t>
            </a:r>
          </a:p>
        </p:txBody>
      </p:sp>
    </p:spTree>
    <p:extLst>
      <p:ext uri="{BB962C8B-B14F-4D97-AF65-F5344CB8AC3E}">
        <p14:creationId xmlns:p14="http://schemas.microsoft.com/office/powerpoint/2010/main" val="2057211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D15E245D-9E66-A833-F42F-6A04FA839C48}"/>
              </a:ext>
            </a:extLst>
          </p:cNvPr>
          <p:cNvSpPr txBox="1"/>
          <p:nvPr/>
        </p:nvSpPr>
        <p:spPr>
          <a:xfrm>
            <a:off x="547028" y="1184745"/>
            <a:ext cx="109632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Connections between macroscopic VDFs and the fluid approximation queue model</a:t>
            </a:r>
            <a:endParaRPr lang="zh-CN" altLang="en-US"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 name="表格 3">
                <a:extLst>
                  <a:ext uri="{FF2B5EF4-FFF2-40B4-BE49-F238E27FC236}">
                    <a16:creationId xmlns:a16="http://schemas.microsoft.com/office/drawing/2014/main" id="{8C4F1E04-03AF-7F95-B293-38B59BB79E90}"/>
                  </a:ext>
                </a:extLst>
              </p:cNvPr>
              <p:cNvGraphicFramePr>
                <a:graphicFrameLocks noGrp="1"/>
              </p:cNvGraphicFramePr>
              <p:nvPr/>
            </p:nvGraphicFramePr>
            <p:xfrm>
              <a:off x="946701" y="4174105"/>
              <a:ext cx="10298598" cy="2259903"/>
            </p:xfrm>
            <a:graphic>
              <a:graphicData uri="http://schemas.openxmlformats.org/drawingml/2006/table">
                <a:tbl>
                  <a:tblPr firstRow="1" firstCol="1" bandRow="1">
                    <a:tableStyleId>{5C22544A-7EE6-4342-B048-85BDC9FD1C3A}</a:tableStyleId>
                  </a:tblPr>
                  <a:tblGrid>
                    <a:gridCol w="4176439">
                      <a:extLst>
                        <a:ext uri="{9D8B030D-6E8A-4147-A177-3AD203B41FA5}">
                          <a16:colId xmlns:a16="http://schemas.microsoft.com/office/drawing/2014/main" val="4198343180"/>
                        </a:ext>
                      </a:extLst>
                    </a:gridCol>
                    <a:gridCol w="6122159">
                      <a:extLst>
                        <a:ext uri="{9D8B030D-6E8A-4147-A177-3AD203B41FA5}">
                          <a16:colId xmlns:a16="http://schemas.microsoft.com/office/drawing/2014/main" val="1339922048"/>
                        </a:ext>
                      </a:extLst>
                    </a:gridCol>
                  </a:tblGrid>
                  <a:tr h="224289">
                    <a:tc>
                      <a:txBody>
                        <a:bodyPr/>
                        <a:lstStyle/>
                        <a:p>
                          <a:pPr algn="just">
                            <a:lnSpc>
                              <a:spcPct val="107000"/>
                            </a:lnSpc>
                            <a:spcAft>
                              <a:spcPts val="800"/>
                            </a:spcAft>
                          </a:pPr>
                          <a:r>
                            <a:rPr lang="en-US" sz="1600" kern="100" dirty="0">
                              <a:effectLst/>
                            </a:rPr>
                            <a:t>Modeling elements in macroscopic VDFs</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kern="100" dirty="0">
                              <a:effectLst/>
                            </a:rPr>
                            <a:t>Modeling elements in fluid approximation queue model</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3396776"/>
                      </a:ext>
                    </a:extLst>
                  </a:tr>
                  <a:tr h="324116">
                    <a:tc>
                      <a:txBody>
                        <a:bodyPr/>
                        <a:lstStyle/>
                        <a:p>
                          <a:pPr algn="just">
                            <a:lnSpc>
                              <a:spcPct val="107000"/>
                            </a:lnSpc>
                            <a:spcAft>
                              <a:spcPts val="800"/>
                            </a:spcAft>
                          </a:pPr>
                          <a:r>
                            <a:rPr lang="en-US" sz="1600" kern="100" dirty="0">
                              <a:effectLst/>
                            </a:rPr>
                            <a:t>Congestion duration</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pitchFamily="18" charset="0"/>
                                  </a:rPr>
                                  <m:t>𝑃</m:t>
                                </m:r>
                                <m:r>
                                  <a:rPr lang="en-US" sz="1600" kern="100">
                                    <a:effectLst/>
                                    <a:latin typeface="Cambria Math" panose="02040503050406030204" pitchFamily="18" charset="0"/>
                                  </a:rPr>
                                  <m:t>=</m:t>
                                </m:r>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𝑡</m:t>
                                    </m:r>
                                  </m:e>
                                  <m:sub>
                                    <m:r>
                                      <a:rPr lang="en-US" sz="1600" kern="100">
                                        <a:effectLst/>
                                        <a:latin typeface="Cambria Math" panose="02040503050406030204" pitchFamily="18" charset="0"/>
                                      </a:rPr>
                                      <m:t>3</m:t>
                                    </m:r>
                                  </m:sub>
                                </m:sSub>
                                <m:r>
                                  <a:rPr lang="en-US" sz="1600" kern="100">
                                    <a:effectLst/>
                                    <a:latin typeface="Cambria Math" panose="02040503050406030204" pitchFamily="18" charset="0"/>
                                  </a:rPr>
                                  <m:t>−</m:t>
                                </m:r>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𝑡</m:t>
                                    </m:r>
                                  </m:e>
                                  <m:sub>
                                    <m:r>
                                      <a:rPr lang="en-US" sz="1600" kern="100">
                                        <a:effectLst/>
                                        <a:latin typeface="Cambria Math" panose="02040503050406030204" pitchFamily="18" charset="0"/>
                                      </a:rPr>
                                      <m:t>0</m:t>
                                    </m:r>
                                  </m:sub>
                                </m:sSub>
                              </m:oMath>
                            </m:oMathPara>
                          </a14:m>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5734468"/>
                      </a:ext>
                    </a:extLst>
                  </a:tr>
                  <a:tr h="797827">
                    <a:tc>
                      <a:txBody>
                        <a:bodyPr/>
                        <a:lstStyle/>
                        <a:p>
                          <a:pPr algn="just">
                            <a:lnSpc>
                              <a:spcPct val="107000"/>
                            </a:lnSpc>
                            <a:spcAft>
                              <a:spcPts val="800"/>
                            </a:spcAft>
                          </a:pPr>
                          <a:r>
                            <a:rPr lang="en-US" sz="1600" kern="100">
                              <a:effectLst/>
                            </a:rPr>
                            <a:t>Average travel time as </a:t>
                          </a:r>
                          <a14:m>
                            <m:oMath xmlns:m="http://schemas.openxmlformats.org/officeDocument/2006/math">
                              <m:acc>
                                <m:accPr>
                                  <m:chr m:val="̅"/>
                                  <m:ctrlPr>
                                    <a:rPr lang="zh-CN" sz="1600" i="1" kern="100">
                                      <a:effectLst/>
                                      <a:latin typeface="Cambria Math" panose="02040503050406030204" pitchFamily="18" charset="0"/>
                                    </a:rPr>
                                  </m:ctrlPr>
                                </m:accPr>
                                <m:e>
                                  <m:r>
                                    <a:rPr lang="en-US" sz="1600" kern="100">
                                      <a:effectLst/>
                                      <a:latin typeface="Cambria Math" panose="02040503050406030204" pitchFamily="18" charset="0"/>
                                    </a:rPr>
                                    <m:t>𝑤</m:t>
                                  </m:r>
                                </m:e>
                              </m:acc>
                            </m:oMath>
                          </a14:m>
                          <a:r>
                            <a:rPr lang="en-US" sz="1600" kern="100">
                              <a:effectLst/>
                            </a:rPr>
                            <a:t>,</a:t>
                          </a:r>
                          <a14:m>
                            <m:oMath xmlns:m="http://schemas.openxmlformats.org/officeDocument/2006/math">
                              <m:r>
                                <a:rPr lang="en-US" sz="1600" kern="100">
                                  <a:effectLst/>
                                  <a:latin typeface="Cambria Math" panose="02040503050406030204" pitchFamily="18" charset="0"/>
                                </a:rPr>
                                <m:t> </m:t>
                              </m:r>
                              <m:r>
                                <a:rPr lang="en-US" sz="1600" kern="100">
                                  <a:effectLst/>
                                  <a:latin typeface="Cambria Math" panose="02040503050406030204" pitchFamily="18" charset="0"/>
                                </a:rPr>
                                <m:t>𝑡𝑡</m:t>
                              </m:r>
                              <m:r>
                                <a:rPr lang="en-US" sz="1600" kern="100">
                                  <a:effectLst/>
                                  <a:latin typeface="Cambria Math" panose="02040503050406030204" pitchFamily="18" charset="0"/>
                                </a:rPr>
                                <m:t>=</m:t>
                              </m:r>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𝑡</m:t>
                                  </m:r>
                                </m:e>
                                <m:sub>
                                  <m:r>
                                    <a:rPr lang="en-US" sz="1600">
                                      <a:effectLst/>
                                      <a:latin typeface="Cambria Math" panose="02040503050406030204" pitchFamily="18" charset="0"/>
                                    </a:rPr>
                                    <m:t>𝑓</m:t>
                                  </m:r>
                                </m:sub>
                              </m:sSub>
                              <m:r>
                                <a:rPr lang="en-US" sz="1600" kern="100">
                                  <a:effectLst/>
                                  <a:latin typeface="Cambria Math" panose="02040503050406030204" pitchFamily="18" charset="0"/>
                                </a:rPr>
                                <m:t>+</m:t>
                              </m:r>
                              <m:acc>
                                <m:accPr>
                                  <m:chr m:val="̅"/>
                                  <m:ctrlPr>
                                    <a:rPr lang="zh-CN" sz="1600" i="1" kern="100">
                                      <a:effectLst/>
                                      <a:latin typeface="Cambria Math" panose="02040503050406030204" pitchFamily="18" charset="0"/>
                                    </a:rPr>
                                  </m:ctrlPr>
                                </m:accPr>
                                <m:e>
                                  <m:r>
                                    <a:rPr lang="en-US" sz="1600" kern="100">
                                      <a:effectLst/>
                                      <a:latin typeface="Cambria Math" panose="02040503050406030204" pitchFamily="18" charset="0"/>
                                    </a:rPr>
                                    <m:t>𝑤</m:t>
                                  </m:r>
                                </m:e>
                              </m:acc>
                            </m:oMath>
                          </a14:m>
                          <a:endParaRPr lang="zh-CN" sz="16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pitchFamily="18" charset="0"/>
                                  </a:rPr>
                                  <m:t>𝑡𝑡</m:t>
                                </m:r>
                                <m:r>
                                  <a:rPr lang="en-US" sz="1600" kern="100">
                                    <a:effectLst/>
                                    <a:latin typeface="Cambria Math" panose="02040503050406030204" pitchFamily="18" charset="0"/>
                                  </a:rPr>
                                  <m:t>=</m:t>
                                </m:r>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𝑡</m:t>
                                    </m:r>
                                  </m:e>
                                  <m:sub>
                                    <m:r>
                                      <a:rPr lang="en-US" sz="1600">
                                        <a:effectLst/>
                                        <a:latin typeface="Cambria Math" panose="02040503050406030204" pitchFamily="18" charset="0"/>
                                      </a:rPr>
                                      <m:t>𝑓</m:t>
                                    </m:r>
                                  </m:sub>
                                </m:sSub>
                                <m:r>
                                  <a:rPr lang="en-US" sz="1600" kern="100">
                                    <a:effectLst/>
                                    <a:latin typeface="Cambria Math" panose="02040503050406030204" pitchFamily="18" charset="0"/>
                                  </a:rPr>
                                  <m:t>+</m:t>
                                </m:r>
                                <m:r>
                                  <a:rPr lang="en-US" sz="1600" kern="100">
                                    <a:effectLst/>
                                    <a:latin typeface="Cambria Math" panose="02040503050406030204" pitchFamily="18" charset="0"/>
                                  </a:rPr>
                                  <m:t>𝑤</m:t>
                                </m:r>
                                <m:r>
                                  <a:rPr lang="en-US" sz="1600" kern="100">
                                    <a:effectLst/>
                                    <a:latin typeface="Cambria Math" panose="02040503050406030204" pitchFamily="18" charset="0"/>
                                  </a:rPr>
                                  <m:t>(</m:t>
                                </m:r>
                                <m:r>
                                  <a:rPr lang="en-US" sz="1600" kern="100">
                                    <a:effectLst/>
                                    <a:latin typeface="Cambria Math" panose="02040503050406030204" pitchFamily="18" charset="0"/>
                                  </a:rPr>
                                  <m:t>𝑡</m:t>
                                </m:r>
                                <m:r>
                                  <a:rPr lang="en-US" sz="1600" kern="100">
                                    <a:effectLst/>
                                    <a:latin typeface="Cambria Math" panose="02040503050406030204" pitchFamily="18" charset="0"/>
                                  </a:rPr>
                                  <m:t>)</m:t>
                                </m:r>
                              </m:oMath>
                            </m:oMathPara>
                          </a14:m>
                          <a:endParaRPr lang="zh-CN" sz="1600" dirty="0">
                            <a:effectLst/>
                          </a:endParaRPr>
                        </a:p>
                        <a:p>
                          <a:pPr algn="just">
                            <a:lnSpc>
                              <a:spcPct val="107000"/>
                            </a:lnSpc>
                            <a:spcAft>
                              <a:spcPts val="800"/>
                            </a:spcAft>
                          </a:pPr>
                          <a:r>
                            <a:rPr lang="en-US" sz="1600" kern="100" dirty="0">
                              <a:effectLst/>
                            </a:rPr>
                            <a:t>Time-dependent waiting time due to bottleneck-level dynamics with a constant discharge rate</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1468244"/>
                      </a:ext>
                    </a:extLst>
                  </a:tr>
                  <a:tr h="455033">
                    <a:tc>
                      <a:txBody>
                        <a:bodyPr/>
                        <a:lstStyle/>
                        <a:p>
                          <a:pPr algn="just">
                            <a:lnSpc>
                              <a:spcPct val="107000"/>
                            </a:lnSpc>
                            <a:spcAft>
                              <a:spcPts val="800"/>
                            </a:spcAft>
                          </a:pPr>
                          <a:r>
                            <a:rPr lang="en-US" sz="1600" kern="100">
                              <a:effectLst/>
                            </a:rPr>
                            <a:t>Loading ratio </a:t>
                          </a:r>
                          <a14:m>
                            <m:oMath xmlns:m="http://schemas.openxmlformats.org/officeDocument/2006/math">
                              <m:r>
                                <a:rPr lang="en-US" sz="1600" kern="100">
                                  <a:effectLst/>
                                  <a:latin typeface="Cambria Math" panose="02040503050406030204" pitchFamily="18" charset="0"/>
                                </a:rPr>
                                <m:t>𝑉</m:t>
                              </m:r>
                              <m:r>
                                <a:rPr lang="en-US" sz="1600" kern="100">
                                  <a:effectLst/>
                                  <a:latin typeface="Cambria Math" panose="02040503050406030204" pitchFamily="18" charset="0"/>
                                </a:rPr>
                                <m:t>/</m:t>
                              </m:r>
                              <m:r>
                                <a:rPr lang="en-US" sz="1600" kern="100">
                                  <a:effectLst/>
                                  <a:latin typeface="Cambria Math" panose="02040503050406030204" pitchFamily="18" charset="0"/>
                                </a:rPr>
                                <m:t>𝐶</m:t>
                              </m:r>
                            </m:oMath>
                          </a14:m>
                          <a:r>
                            <a:rPr lang="en-US" sz="1600" kern="100">
                              <a:effectLst/>
                            </a:rPr>
                            <a:t>, interpreted as traffic intensity for interrupted</a:t>
                          </a:r>
                          <a:endParaRPr lang="zh-CN" sz="16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kern="100" dirty="0">
                              <a:effectLst/>
                            </a:rPr>
                            <a:t>Loading ratio </a:t>
                          </a:r>
                          <a14:m>
                            <m:oMath xmlns:m="http://schemas.openxmlformats.org/officeDocument/2006/math">
                              <m:r>
                                <a:rPr lang="en-US" sz="1600" kern="100">
                                  <a:effectLst/>
                                  <a:latin typeface="Cambria Math" panose="02040503050406030204" pitchFamily="18" charset="0"/>
                                </a:rPr>
                                <m:t>𝐷</m:t>
                              </m:r>
                              <m:r>
                                <a:rPr lang="en-US" sz="1600" kern="100">
                                  <a:effectLst/>
                                  <a:latin typeface="Cambria Math" panose="02040503050406030204" pitchFamily="18" charset="0"/>
                                </a:rPr>
                                <m:t>/</m:t>
                              </m:r>
                              <m:r>
                                <a:rPr lang="en-US" sz="1600" kern="100">
                                  <a:effectLst/>
                                  <a:latin typeface="Cambria Math" panose="02040503050406030204" pitchFamily="18" charset="0"/>
                                </a:rPr>
                                <m:t>𝜇</m:t>
                              </m:r>
                              <m:r>
                                <a:rPr lang="en-US" sz="1600" kern="100">
                                  <a:effectLst/>
                                  <a:latin typeface="Cambria Math" panose="02040503050406030204" pitchFamily="18" charset="0"/>
                                </a:rPr>
                                <m:t>,</m:t>
                              </m:r>
                            </m:oMath>
                          </a14:m>
                          <a:r>
                            <a:rPr lang="en-US" sz="1600" kern="100" dirty="0">
                              <a:effectLst/>
                            </a:rPr>
                            <a:t> where </a:t>
                          </a:r>
                          <a14:m>
                            <m:oMath xmlns:m="http://schemas.openxmlformats.org/officeDocument/2006/math">
                              <m:r>
                                <a:rPr lang="en-US" sz="1600" kern="100">
                                  <a:effectLst/>
                                  <a:latin typeface="Cambria Math" panose="02040503050406030204" pitchFamily="18" charset="0"/>
                                </a:rPr>
                                <m:t>𝐷</m:t>
                              </m:r>
                            </m:oMath>
                          </a14:m>
                          <a:r>
                            <a:rPr lang="en-US" sz="1600" kern="100" dirty="0">
                              <a:effectLst/>
                            </a:rPr>
                            <a:t> is the sum of inflow during congestion duration, </a:t>
                          </a:r>
                          <a14:m>
                            <m:oMath xmlns:m="http://schemas.openxmlformats.org/officeDocument/2006/math">
                              <m:r>
                                <a:rPr lang="en-US" sz="1600" kern="100">
                                  <a:effectLst/>
                                  <a:latin typeface="Cambria Math" panose="02040503050406030204" pitchFamily="18" charset="0"/>
                                </a:rPr>
                                <m:t>𝜇</m:t>
                              </m:r>
                            </m:oMath>
                          </a14:m>
                          <a:r>
                            <a:rPr lang="en-US" sz="1600" kern="100" dirty="0">
                              <a:effectLst/>
                            </a:rPr>
                            <a:t> is the average discharge rate</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896716"/>
                      </a:ext>
                    </a:extLst>
                  </a:tr>
                  <a:tr h="221754">
                    <a:tc>
                      <a:txBody>
                        <a:bodyPr/>
                        <a:lstStyle/>
                        <a:p>
                          <a:pPr algn="just">
                            <a:lnSpc>
                              <a:spcPct val="107000"/>
                            </a:lnSpc>
                            <a:spcAft>
                              <a:spcPts val="800"/>
                            </a:spcAft>
                          </a:pPr>
                          <a:r>
                            <a:rPr lang="en-US" sz="1600" kern="100" dirty="0">
                              <a:effectLst/>
                            </a:rPr>
                            <a:t>Ultimate capacity</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kern="100" dirty="0">
                              <a:effectLst/>
                            </a:rPr>
                            <a:t>Discharge rate </a:t>
                          </a:r>
                          <a14:m>
                            <m:oMath xmlns:m="http://schemas.openxmlformats.org/officeDocument/2006/math">
                              <m:r>
                                <a:rPr lang="en-US" sz="1600" kern="100">
                                  <a:effectLst/>
                                  <a:latin typeface="Cambria Math" panose="02040503050406030204" pitchFamily="18" charset="0"/>
                                </a:rPr>
                                <m:t>𝜇</m:t>
                              </m:r>
                            </m:oMath>
                          </a14:m>
                          <a:r>
                            <a:rPr lang="en-US" sz="1600" kern="100" dirty="0">
                              <a:effectLst/>
                            </a:rPr>
                            <a:t> that might be lower than capacity</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4975191"/>
                      </a:ext>
                    </a:extLst>
                  </a:tr>
                </a:tbl>
              </a:graphicData>
            </a:graphic>
          </p:graphicFrame>
        </mc:Choice>
        <mc:Fallback xmlns="">
          <p:graphicFrame>
            <p:nvGraphicFramePr>
              <p:cNvPr id="9" name="表格 3">
                <a:extLst>
                  <a:ext uri="{FF2B5EF4-FFF2-40B4-BE49-F238E27FC236}">
                    <a16:creationId xmlns:a16="http://schemas.microsoft.com/office/drawing/2014/main" id="{8C4F1E04-03AF-7F95-B293-38B59BB79E90}"/>
                  </a:ext>
                </a:extLst>
              </p:cNvPr>
              <p:cNvGraphicFramePr>
                <a:graphicFrameLocks noGrp="1"/>
              </p:cNvGraphicFramePr>
              <p:nvPr>
                <p:extLst>
                  <p:ext uri="{D42A27DB-BD31-4B8C-83A1-F6EECF244321}">
                    <p14:modId xmlns:p14="http://schemas.microsoft.com/office/powerpoint/2010/main" val="1322063863"/>
                  </p:ext>
                </p:extLst>
              </p:nvPr>
            </p:nvGraphicFramePr>
            <p:xfrm>
              <a:off x="946701" y="4174105"/>
              <a:ext cx="10298598" cy="2259903"/>
            </p:xfrm>
            <a:graphic>
              <a:graphicData uri="http://schemas.openxmlformats.org/drawingml/2006/table">
                <a:tbl>
                  <a:tblPr firstRow="1" firstCol="1" bandRow="1">
                    <a:tableStyleId>{5C22544A-7EE6-4342-B048-85BDC9FD1C3A}</a:tableStyleId>
                  </a:tblPr>
                  <a:tblGrid>
                    <a:gridCol w="4176439">
                      <a:extLst>
                        <a:ext uri="{9D8B030D-6E8A-4147-A177-3AD203B41FA5}">
                          <a16:colId xmlns:a16="http://schemas.microsoft.com/office/drawing/2014/main" val="4198343180"/>
                        </a:ext>
                      </a:extLst>
                    </a:gridCol>
                    <a:gridCol w="6122159">
                      <a:extLst>
                        <a:ext uri="{9D8B030D-6E8A-4147-A177-3AD203B41FA5}">
                          <a16:colId xmlns:a16="http://schemas.microsoft.com/office/drawing/2014/main" val="1339922048"/>
                        </a:ext>
                      </a:extLst>
                    </a:gridCol>
                  </a:tblGrid>
                  <a:tr h="248031">
                    <a:tc>
                      <a:txBody>
                        <a:bodyPr/>
                        <a:lstStyle/>
                        <a:p>
                          <a:pPr algn="just">
                            <a:lnSpc>
                              <a:spcPct val="107000"/>
                            </a:lnSpc>
                            <a:spcAft>
                              <a:spcPts val="800"/>
                            </a:spcAft>
                          </a:pPr>
                          <a:r>
                            <a:rPr lang="en-US" sz="1600" kern="100" dirty="0">
                              <a:effectLst/>
                            </a:rPr>
                            <a:t>Modeling elements in macroscopic VDFs</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kern="100" dirty="0">
                              <a:effectLst/>
                            </a:rPr>
                            <a:t>Modeling elements in fluid approximation queue model</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3396776"/>
                      </a:ext>
                    </a:extLst>
                  </a:tr>
                  <a:tr h="362522">
                    <a:tc>
                      <a:txBody>
                        <a:bodyPr/>
                        <a:lstStyle/>
                        <a:p>
                          <a:pPr algn="just">
                            <a:lnSpc>
                              <a:spcPct val="107000"/>
                            </a:lnSpc>
                            <a:spcAft>
                              <a:spcPts val="800"/>
                            </a:spcAft>
                          </a:pPr>
                          <a:r>
                            <a:rPr lang="en-US" sz="1600" kern="100" dirty="0">
                              <a:effectLst/>
                            </a:rPr>
                            <a:t>Congestion duration</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68259" t="-83333" r="-398" b="-485000"/>
                          </a:stretch>
                        </a:blipFill>
                      </a:tcPr>
                    </a:tc>
                    <a:extLst>
                      <a:ext uri="{0D108BD9-81ED-4DB2-BD59-A6C34878D82A}">
                        <a16:rowId xmlns:a16="http://schemas.microsoft.com/office/drawing/2014/main" val="2655734468"/>
                      </a:ext>
                    </a:extLst>
                  </a:tr>
                  <a:tr h="892366">
                    <a:tc>
                      <a:txBody>
                        <a:bodyPr/>
                        <a:lstStyle/>
                        <a:p>
                          <a:endParaRPr lang="en-US"/>
                        </a:p>
                      </a:txBody>
                      <a:tcPr marL="68580" marR="68580" marT="0" marB="0">
                        <a:blipFill>
                          <a:blip r:embed="rId2"/>
                          <a:stretch>
                            <a:fillRect l="-146" t="-75342" r="-147299" b="-99315"/>
                          </a:stretch>
                        </a:blipFill>
                      </a:tcPr>
                    </a:tc>
                    <a:tc>
                      <a:txBody>
                        <a:bodyPr/>
                        <a:lstStyle/>
                        <a:p>
                          <a:endParaRPr lang="en-US"/>
                        </a:p>
                      </a:txBody>
                      <a:tcPr marL="68580" marR="68580" marT="0" marB="0">
                        <a:blipFill>
                          <a:blip r:embed="rId2"/>
                          <a:stretch>
                            <a:fillRect l="-68259" t="-75342" r="-398" b="-99315"/>
                          </a:stretch>
                        </a:blipFill>
                      </a:tcPr>
                    </a:tc>
                    <a:extLst>
                      <a:ext uri="{0D108BD9-81ED-4DB2-BD59-A6C34878D82A}">
                        <a16:rowId xmlns:a16="http://schemas.microsoft.com/office/drawing/2014/main" val="3411468244"/>
                      </a:ext>
                    </a:extLst>
                  </a:tr>
                  <a:tr h="508953">
                    <a:tc>
                      <a:txBody>
                        <a:bodyPr/>
                        <a:lstStyle/>
                        <a:p>
                          <a:endParaRPr lang="en-US"/>
                        </a:p>
                      </a:txBody>
                      <a:tcPr marL="68580" marR="68580" marT="0" marB="0">
                        <a:blipFill>
                          <a:blip r:embed="rId2"/>
                          <a:stretch>
                            <a:fillRect l="-146" t="-304762" r="-147299" b="-72619"/>
                          </a:stretch>
                        </a:blipFill>
                      </a:tcPr>
                    </a:tc>
                    <a:tc>
                      <a:txBody>
                        <a:bodyPr/>
                        <a:lstStyle/>
                        <a:p>
                          <a:endParaRPr lang="en-US"/>
                        </a:p>
                      </a:txBody>
                      <a:tcPr marL="68580" marR="68580" marT="0" marB="0">
                        <a:blipFill>
                          <a:blip r:embed="rId2"/>
                          <a:stretch>
                            <a:fillRect l="-68259" t="-304762" r="-398" b="-72619"/>
                          </a:stretch>
                        </a:blipFill>
                      </a:tcPr>
                    </a:tc>
                    <a:extLst>
                      <a:ext uri="{0D108BD9-81ED-4DB2-BD59-A6C34878D82A}">
                        <a16:rowId xmlns:a16="http://schemas.microsoft.com/office/drawing/2014/main" val="419896716"/>
                      </a:ext>
                    </a:extLst>
                  </a:tr>
                  <a:tr h="248031">
                    <a:tc>
                      <a:txBody>
                        <a:bodyPr/>
                        <a:lstStyle/>
                        <a:p>
                          <a:pPr algn="just">
                            <a:lnSpc>
                              <a:spcPct val="107000"/>
                            </a:lnSpc>
                            <a:spcAft>
                              <a:spcPts val="800"/>
                            </a:spcAft>
                          </a:pPr>
                          <a:r>
                            <a:rPr lang="en-US" sz="1600" kern="100" dirty="0">
                              <a:effectLst/>
                            </a:rPr>
                            <a:t>Ultimate capacity</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68259" t="-829268" r="-398" b="-48780"/>
                          </a:stretch>
                        </a:blipFill>
                      </a:tcPr>
                    </a:tc>
                    <a:extLst>
                      <a:ext uri="{0D108BD9-81ED-4DB2-BD59-A6C34878D82A}">
                        <a16:rowId xmlns:a16="http://schemas.microsoft.com/office/drawing/2014/main" val="2554975191"/>
                      </a:ext>
                    </a:extLst>
                  </a:tr>
                </a:tbl>
              </a:graphicData>
            </a:graphic>
          </p:graphicFrame>
        </mc:Fallback>
      </mc:AlternateContent>
      <p:pic>
        <p:nvPicPr>
          <p:cNvPr id="10" name="图片 7">
            <a:extLst>
              <a:ext uri="{FF2B5EF4-FFF2-40B4-BE49-F238E27FC236}">
                <a16:creationId xmlns:a16="http://schemas.microsoft.com/office/drawing/2014/main" id="{8E668529-6876-CF9F-1F17-692633805969}"/>
              </a:ext>
            </a:extLst>
          </p:cNvPr>
          <p:cNvPicPr>
            <a:picLocks noChangeAspect="1"/>
          </p:cNvPicPr>
          <p:nvPr/>
        </p:nvPicPr>
        <p:blipFill>
          <a:blip r:embed="rId3"/>
          <a:stretch>
            <a:fillRect/>
          </a:stretch>
        </p:blipFill>
        <p:spPr>
          <a:xfrm>
            <a:off x="1997986" y="1861947"/>
            <a:ext cx="3035190" cy="1933914"/>
          </a:xfrm>
          <a:prstGeom prst="rect">
            <a:avLst/>
          </a:prstGeom>
        </p:spPr>
      </p:pic>
      <p:pic>
        <p:nvPicPr>
          <p:cNvPr id="11" name="图片 9">
            <a:extLst>
              <a:ext uri="{FF2B5EF4-FFF2-40B4-BE49-F238E27FC236}">
                <a16:creationId xmlns:a16="http://schemas.microsoft.com/office/drawing/2014/main" id="{B20B362D-6C40-466A-DB6C-5A91C8A4EDD8}"/>
              </a:ext>
            </a:extLst>
          </p:cNvPr>
          <p:cNvPicPr>
            <a:picLocks noChangeAspect="1"/>
          </p:cNvPicPr>
          <p:nvPr/>
        </p:nvPicPr>
        <p:blipFill>
          <a:blip r:embed="rId4"/>
          <a:stretch>
            <a:fillRect/>
          </a:stretch>
        </p:blipFill>
        <p:spPr>
          <a:xfrm>
            <a:off x="6096000" y="1897134"/>
            <a:ext cx="3035190" cy="1876789"/>
          </a:xfrm>
          <a:prstGeom prst="rect">
            <a:avLst/>
          </a:prstGeom>
        </p:spPr>
      </p:pic>
      <p:sp>
        <p:nvSpPr>
          <p:cNvPr id="14" name="Title 1">
            <a:extLst>
              <a:ext uri="{FF2B5EF4-FFF2-40B4-BE49-F238E27FC236}">
                <a16:creationId xmlns:a16="http://schemas.microsoft.com/office/drawing/2014/main" id="{C214D905-2EC7-27E9-0384-95BA2C6BB27A}"/>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Connections between the link performance function and queueing models</a:t>
            </a:r>
          </a:p>
        </p:txBody>
      </p:sp>
    </p:spTree>
    <p:extLst>
      <p:ext uri="{BB962C8B-B14F-4D97-AF65-F5344CB8AC3E}">
        <p14:creationId xmlns:p14="http://schemas.microsoft.com/office/powerpoint/2010/main" val="250767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3041-4829-B78C-FA2F-75A1B3BE1805}"/>
              </a:ext>
            </a:extLst>
          </p:cNvPr>
          <p:cNvSpPr>
            <a:spLocks noGrp="1"/>
          </p:cNvSpPr>
          <p:nvPr>
            <p:ph type="title"/>
          </p:nvPr>
        </p:nvSpPr>
        <p:spPr>
          <a:xfrm>
            <a:off x="838200" y="556995"/>
            <a:ext cx="10515600" cy="1133693"/>
          </a:xfrm>
        </p:spPr>
        <p:txBody>
          <a:bodyPr>
            <a:normAutofit/>
          </a:bodyPr>
          <a:lstStyle/>
          <a:p>
            <a:r>
              <a:rPr lang="en-US" sz="5200"/>
              <a:t>Outline</a:t>
            </a:r>
          </a:p>
        </p:txBody>
      </p:sp>
      <p:graphicFrame>
        <p:nvGraphicFramePr>
          <p:cNvPr id="7" name="Content Placeholder 2">
            <a:extLst>
              <a:ext uri="{FF2B5EF4-FFF2-40B4-BE49-F238E27FC236}">
                <a16:creationId xmlns:a16="http://schemas.microsoft.com/office/drawing/2014/main" id="{F2746F9E-99C4-D3CB-8FAB-F1C11632678B}"/>
              </a:ext>
            </a:extLst>
          </p:cNvPr>
          <p:cNvGraphicFramePr>
            <a:graphicFrameLocks noGrp="1"/>
          </p:cNvGraphicFramePr>
          <p:nvPr>
            <p:ph idx="1"/>
            <p:extLst>
              <p:ext uri="{D42A27DB-BD31-4B8C-83A1-F6EECF244321}">
                <p14:modId xmlns:p14="http://schemas.microsoft.com/office/powerpoint/2010/main" val="572977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093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Newell’s fluid polynomial queueing model with quadratic arrival rates</a:t>
            </a:r>
          </a:p>
        </p:txBody>
      </p:sp>
      <p:graphicFrame>
        <p:nvGraphicFramePr>
          <p:cNvPr id="2" name="Object 1">
            <a:extLst>
              <a:ext uri="{FF2B5EF4-FFF2-40B4-BE49-F238E27FC236}">
                <a16:creationId xmlns:a16="http://schemas.microsoft.com/office/drawing/2014/main" id="{1CABFBB6-E634-8321-7C02-21A887E78FAD}"/>
              </a:ext>
            </a:extLst>
          </p:cNvPr>
          <p:cNvGraphicFramePr>
            <a:graphicFrameLocks noChangeAspect="1"/>
          </p:cNvGraphicFramePr>
          <p:nvPr/>
        </p:nvGraphicFramePr>
        <p:xfrm>
          <a:off x="4837957" y="2179748"/>
          <a:ext cx="7060068" cy="3492098"/>
        </p:xfrm>
        <a:graphic>
          <a:graphicData uri="http://schemas.openxmlformats.org/presentationml/2006/ole">
            <mc:AlternateContent xmlns:mc="http://schemas.openxmlformats.org/markup-compatibility/2006">
              <mc:Choice xmlns:v="urn:schemas-microsoft-com:vml" Requires="v">
                <p:oleObj r:id="rId2" imgW="6568369" imgH="3184813" progId="Visio.Drawing.15">
                  <p:embed/>
                </p:oleObj>
              </mc:Choice>
              <mc:Fallback>
                <p:oleObj r:id="rId2" imgW="6568369" imgH="3184813" progId="Visio.Drawing.15">
                  <p:embed/>
                  <p:pic>
                    <p:nvPicPr>
                      <p:cNvPr id="2" name="Object 1">
                        <a:extLst>
                          <a:ext uri="{FF2B5EF4-FFF2-40B4-BE49-F238E27FC236}">
                            <a16:creationId xmlns:a16="http://schemas.microsoft.com/office/drawing/2014/main" id="{1CABFBB6-E634-8321-7C02-21A887E78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957" y="2179748"/>
                        <a:ext cx="7060068" cy="349209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9263A89-D030-2D3F-48C5-98471ACB492A}"/>
                  </a:ext>
                </a:extLst>
              </p:cNvPr>
              <p:cNvSpPr txBox="1"/>
              <p:nvPr/>
            </p:nvSpPr>
            <p:spPr>
              <a:xfrm>
                <a:off x="4726951" y="1499644"/>
                <a:ext cx="6096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altLang="zh-CN" sz="2000" i="1">
                          <a:solidFill>
                            <a:srgbClr val="002060"/>
                          </a:solidFill>
                          <a:latin typeface="Cambria Math" panose="02040503050406030204" pitchFamily="18" charset="0"/>
                        </a:rPr>
                        <m:t>𝜆</m:t>
                      </m:r>
                      <m:d>
                        <m:dPr>
                          <m:ctrlPr>
                            <a:rPr lang="en-US" altLang="zh-CN" sz="2000" i="1">
                              <a:solidFill>
                                <a:srgbClr val="002060"/>
                              </a:solidFill>
                              <a:latin typeface="Cambria Math" panose="02040503050406030204" pitchFamily="18" charset="0"/>
                            </a:rPr>
                          </m:ctrlPr>
                        </m:dPr>
                        <m:e>
                          <m:r>
                            <a:rPr lang="en-US" altLang="zh-CN" sz="2000" i="1">
                              <a:solidFill>
                                <a:srgbClr val="002060"/>
                              </a:solidFill>
                              <a:latin typeface="Cambria Math" panose="02040503050406030204" pitchFamily="18" charset="0"/>
                            </a:rPr>
                            <m:t>𝑡</m:t>
                          </m:r>
                        </m:e>
                      </m:d>
                      <m:r>
                        <a:rPr lang="en-US" altLang="zh-CN" sz="2000" i="1">
                          <a:solidFill>
                            <a:srgbClr val="002060"/>
                          </a:solidFill>
                          <a:latin typeface="Cambria Math" panose="02040503050406030204" pitchFamily="18" charset="0"/>
                        </a:rPr>
                        <m:t>=</m:t>
                      </m:r>
                      <m:r>
                        <a:rPr lang="el-GR" altLang="zh-CN" sz="2000" i="1">
                          <a:solidFill>
                            <a:srgbClr val="002060"/>
                          </a:solidFill>
                          <a:latin typeface="Cambria Math" panose="02040503050406030204" pitchFamily="18" charset="0"/>
                        </a:rPr>
                        <m:t>𝜆</m:t>
                      </m:r>
                      <m:d>
                        <m:dPr>
                          <m:ctrlPr>
                            <a:rPr lang="en-US" altLang="zh-CN" sz="2000" i="1">
                              <a:solidFill>
                                <a:srgbClr val="002060"/>
                              </a:solidFill>
                              <a:latin typeface="Cambria Math" panose="02040503050406030204" pitchFamily="18" charset="0"/>
                            </a:rPr>
                          </m:ctrlPr>
                        </m:dPr>
                        <m:e>
                          <m:sSub>
                            <m:sSubPr>
                              <m:ctrlPr>
                                <a:rPr lang="en-US" altLang="zh-CN" sz="2000" i="1">
                                  <a:solidFill>
                                    <a:srgbClr val="002060"/>
                                  </a:solidFill>
                                  <a:latin typeface="Cambria Math" panose="02040503050406030204" pitchFamily="18" charset="0"/>
                                </a:rPr>
                              </m:ctrlPr>
                            </m:sSubPr>
                            <m:e>
                              <m:r>
                                <a:rPr lang="en-US" altLang="zh-CN" sz="2000" i="1">
                                  <a:solidFill>
                                    <a:srgbClr val="002060"/>
                                  </a:solidFill>
                                  <a:latin typeface="Cambria Math" panose="02040503050406030204" pitchFamily="18" charset="0"/>
                                </a:rPr>
                                <m:t>𝑡</m:t>
                              </m:r>
                            </m:e>
                            <m:sub>
                              <m:r>
                                <a:rPr lang="en-US" altLang="zh-CN" sz="2000" i="1">
                                  <a:solidFill>
                                    <a:srgbClr val="002060"/>
                                  </a:solidFill>
                                  <a:latin typeface="Cambria Math" panose="02040503050406030204" pitchFamily="18" charset="0"/>
                                </a:rPr>
                                <m:t>1</m:t>
                              </m:r>
                            </m:sub>
                          </m:sSub>
                        </m:e>
                      </m:d>
                      <m:r>
                        <a:rPr lang="en-US" altLang="zh-CN" sz="2000" i="1">
                          <a:solidFill>
                            <a:srgbClr val="002060"/>
                          </a:solidFill>
                          <a:latin typeface="Cambria Math" panose="02040503050406030204" pitchFamily="18" charset="0"/>
                        </a:rPr>
                        <m:t>−</m:t>
                      </m:r>
                      <m:r>
                        <a:rPr lang="el-GR" altLang="zh-CN" sz="2000" i="1">
                          <a:solidFill>
                            <a:srgbClr val="002060"/>
                          </a:solidFill>
                          <a:latin typeface="Cambria Math" panose="02040503050406030204" pitchFamily="18" charset="0"/>
                        </a:rPr>
                        <m:t>𝜌</m:t>
                      </m:r>
                      <m:sSup>
                        <m:sSupPr>
                          <m:ctrlPr>
                            <a:rPr lang="en-US" altLang="zh-CN" sz="2000" i="1">
                              <a:solidFill>
                                <a:srgbClr val="002060"/>
                              </a:solidFill>
                              <a:latin typeface="Cambria Math" panose="02040503050406030204" pitchFamily="18" charset="0"/>
                            </a:rPr>
                          </m:ctrlPr>
                        </m:sSupPr>
                        <m:e>
                          <m:r>
                            <a:rPr lang="en-US" altLang="zh-CN" sz="2000" i="1">
                              <a:solidFill>
                                <a:srgbClr val="002060"/>
                              </a:solidFill>
                              <a:latin typeface="Cambria Math" panose="02040503050406030204" pitchFamily="18" charset="0"/>
                            </a:rPr>
                            <m:t>(</m:t>
                          </m:r>
                          <m:r>
                            <a:rPr lang="en-US" altLang="zh-CN" sz="2000" i="1">
                              <a:solidFill>
                                <a:srgbClr val="002060"/>
                              </a:solidFill>
                              <a:latin typeface="Cambria Math" panose="02040503050406030204" pitchFamily="18" charset="0"/>
                            </a:rPr>
                            <m:t>𝑡</m:t>
                          </m:r>
                          <m:r>
                            <a:rPr lang="en-US" altLang="zh-CN" sz="2000" i="1">
                              <a:solidFill>
                                <a:srgbClr val="002060"/>
                              </a:solidFill>
                              <a:latin typeface="Cambria Math" panose="02040503050406030204" pitchFamily="18" charset="0"/>
                            </a:rPr>
                            <m:t>−</m:t>
                          </m:r>
                          <m:sSub>
                            <m:sSubPr>
                              <m:ctrlPr>
                                <a:rPr lang="en-US" altLang="zh-CN" sz="2000" i="1">
                                  <a:solidFill>
                                    <a:srgbClr val="002060"/>
                                  </a:solidFill>
                                  <a:latin typeface="Cambria Math" panose="02040503050406030204" pitchFamily="18" charset="0"/>
                                </a:rPr>
                              </m:ctrlPr>
                            </m:sSubPr>
                            <m:e>
                              <m:r>
                                <a:rPr lang="en-US" altLang="zh-CN" sz="2000" i="1">
                                  <a:solidFill>
                                    <a:srgbClr val="002060"/>
                                  </a:solidFill>
                                  <a:latin typeface="Cambria Math" panose="02040503050406030204" pitchFamily="18" charset="0"/>
                                </a:rPr>
                                <m:t>𝑡</m:t>
                              </m:r>
                            </m:e>
                            <m:sub>
                              <m:r>
                                <a:rPr lang="en-US" altLang="zh-CN" sz="2000" i="1">
                                  <a:solidFill>
                                    <a:srgbClr val="002060"/>
                                  </a:solidFill>
                                  <a:latin typeface="Cambria Math" panose="02040503050406030204" pitchFamily="18" charset="0"/>
                                </a:rPr>
                                <m:t>1</m:t>
                              </m:r>
                            </m:sub>
                          </m:sSub>
                          <m:r>
                            <a:rPr lang="en-US" altLang="zh-CN" sz="2000" i="1">
                              <a:solidFill>
                                <a:srgbClr val="002060"/>
                              </a:solidFill>
                              <a:latin typeface="Cambria Math" panose="02040503050406030204" pitchFamily="18" charset="0"/>
                            </a:rPr>
                            <m:t>)</m:t>
                          </m:r>
                        </m:e>
                        <m:sup>
                          <m:r>
                            <a:rPr lang="en-US" altLang="zh-CN" sz="2000" i="1">
                              <a:solidFill>
                                <a:srgbClr val="002060"/>
                              </a:solidFill>
                              <a:latin typeface="Cambria Math" panose="02040503050406030204" pitchFamily="18" charset="0"/>
                            </a:rPr>
                            <m:t>2</m:t>
                          </m:r>
                        </m:sup>
                      </m:sSup>
                    </m:oMath>
                  </m:oMathPara>
                </a14:m>
                <a:endParaRPr lang="en-US" sz="2000" i="1" dirty="0">
                  <a:solidFill>
                    <a:srgbClr val="002060"/>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59263A89-D030-2D3F-48C5-98471ACB492A}"/>
                  </a:ext>
                </a:extLst>
              </p:cNvPr>
              <p:cNvSpPr txBox="1">
                <a:spLocks noRot="1" noChangeAspect="1" noMove="1" noResize="1" noEditPoints="1" noAdjustHandles="1" noChangeArrowheads="1" noChangeShapeType="1" noTextEdit="1"/>
              </p:cNvSpPr>
              <p:nvPr/>
            </p:nvSpPr>
            <p:spPr>
              <a:xfrm>
                <a:off x="4726951" y="1499644"/>
                <a:ext cx="6096000" cy="400110"/>
              </a:xfrm>
              <a:prstGeom prst="rect">
                <a:avLst/>
              </a:prstGeom>
              <a:blipFill>
                <a:blip r:embed="rId4"/>
                <a:stretch>
                  <a:fillRect b="-18182"/>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id="{ED47F37D-A976-D0AA-4233-FE9F58B30E3F}"/>
              </a:ext>
            </a:extLst>
          </p:cNvPr>
          <p:cNvPicPr>
            <a:picLocks noChangeAspect="1"/>
          </p:cNvPicPr>
          <p:nvPr/>
        </p:nvPicPr>
        <p:blipFill>
          <a:blip r:embed="rId5"/>
          <a:stretch>
            <a:fillRect/>
          </a:stretch>
        </p:blipFill>
        <p:spPr>
          <a:xfrm>
            <a:off x="293975" y="3035449"/>
            <a:ext cx="4167450" cy="1780695"/>
          </a:xfrm>
          <a:prstGeom prst="rect">
            <a:avLst/>
          </a:prstGeom>
        </p:spPr>
      </p:pic>
      <p:sp>
        <p:nvSpPr>
          <p:cNvPr id="5" name="文本框 6">
            <a:extLst>
              <a:ext uri="{FF2B5EF4-FFF2-40B4-BE49-F238E27FC236}">
                <a16:creationId xmlns:a16="http://schemas.microsoft.com/office/drawing/2014/main" id="{4A4E3A9E-950F-6AAF-C8E0-65DDD52CFD5A}"/>
              </a:ext>
            </a:extLst>
          </p:cNvPr>
          <p:cNvSpPr txBox="1"/>
          <p:nvPr/>
        </p:nvSpPr>
        <p:spPr>
          <a:xfrm>
            <a:off x="293975" y="1778084"/>
            <a:ext cx="5523719"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Closed-form solution of delays</a:t>
            </a:r>
          </a:p>
          <a:p>
            <a:r>
              <a:rPr lang="en-US" altLang="zh-CN" dirty="0">
                <a:cs typeface="Arial" panose="020B0604020202020204" pitchFamily="34" charset="0"/>
              </a:rPr>
              <a:t>Key Parameters: </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4808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Newell’s fluid polynomial queueing model with quadratic arrival rates</a:t>
            </a:r>
          </a:p>
        </p:txBody>
      </p:sp>
      <p:graphicFrame>
        <p:nvGraphicFramePr>
          <p:cNvPr id="19" name="Object 18">
            <a:extLst>
              <a:ext uri="{FF2B5EF4-FFF2-40B4-BE49-F238E27FC236}">
                <a16:creationId xmlns:a16="http://schemas.microsoft.com/office/drawing/2014/main" id="{12E1D7AE-CD3D-8300-5EBB-0603F38B5EC3}"/>
              </a:ext>
            </a:extLst>
          </p:cNvPr>
          <p:cNvGraphicFramePr>
            <a:graphicFrameLocks noChangeAspect="1"/>
          </p:cNvGraphicFramePr>
          <p:nvPr/>
        </p:nvGraphicFramePr>
        <p:xfrm>
          <a:off x="6194322" y="1701797"/>
          <a:ext cx="5761038" cy="2849563"/>
        </p:xfrm>
        <a:graphic>
          <a:graphicData uri="http://schemas.openxmlformats.org/presentationml/2006/ole">
            <mc:AlternateContent xmlns:mc="http://schemas.openxmlformats.org/markup-compatibility/2006">
              <mc:Choice xmlns:v="urn:schemas-microsoft-com:vml" Requires="v">
                <p:oleObj r:id="rId2" imgW="6568369" imgH="3184813" progId="Visio.Drawing.15">
                  <p:embed/>
                </p:oleObj>
              </mc:Choice>
              <mc:Fallback>
                <p:oleObj r:id="rId2" imgW="6568369" imgH="3184813" progId="Visio.Drawing.15">
                  <p:embed/>
                  <p:pic>
                    <p:nvPicPr>
                      <p:cNvPr id="18" name="Object 17">
                        <a:extLst>
                          <a:ext uri="{FF2B5EF4-FFF2-40B4-BE49-F238E27FC236}">
                            <a16:creationId xmlns:a16="http://schemas.microsoft.com/office/drawing/2014/main" id="{1958DE9C-D82E-45A3-B0A1-7A2501CB6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322" y="1701797"/>
                        <a:ext cx="5761038" cy="284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77AD863-0131-5F20-1C07-A5D3F4E70564}"/>
                  </a:ext>
                </a:extLst>
              </p:cNvPr>
              <p:cNvSpPr txBox="1"/>
              <p:nvPr/>
            </p:nvSpPr>
            <p:spPr>
              <a:xfrm>
                <a:off x="4750805" y="1206183"/>
                <a:ext cx="6096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altLang="zh-CN" sz="2000" i="1">
                          <a:solidFill>
                            <a:srgbClr val="002060"/>
                          </a:solidFill>
                          <a:latin typeface="Cambria Math" panose="02040503050406030204" pitchFamily="18" charset="0"/>
                        </a:rPr>
                        <m:t>𝜆</m:t>
                      </m:r>
                      <m:d>
                        <m:dPr>
                          <m:ctrlPr>
                            <a:rPr lang="en-US" altLang="zh-CN" sz="2000" i="1">
                              <a:solidFill>
                                <a:srgbClr val="002060"/>
                              </a:solidFill>
                              <a:latin typeface="Cambria Math" panose="02040503050406030204" pitchFamily="18" charset="0"/>
                            </a:rPr>
                          </m:ctrlPr>
                        </m:dPr>
                        <m:e>
                          <m:r>
                            <a:rPr lang="en-US" altLang="zh-CN" sz="2000" i="1">
                              <a:solidFill>
                                <a:srgbClr val="002060"/>
                              </a:solidFill>
                              <a:latin typeface="Cambria Math" panose="02040503050406030204" pitchFamily="18" charset="0"/>
                            </a:rPr>
                            <m:t>𝑡</m:t>
                          </m:r>
                        </m:e>
                      </m:d>
                      <m:r>
                        <a:rPr lang="en-US" altLang="zh-CN" sz="2000" i="1">
                          <a:solidFill>
                            <a:srgbClr val="002060"/>
                          </a:solidFill>
                          <a:latin typeface="Cambria Math" panose="02040503050406030204" pitchFamily="18" charset="0"/>
                        </a:rPr>
                        <m:t>=</m:t>
                      </m:r>
                      <m:r>
                        <a:rPr lang="el-GR" altLang="zh-CN" sz="2000" i="1">
                          <a:solidFill>
                            <a:srgbClr val="002060"/>
                          </a:solidFill>
                          <a:latin typeface="Cambria Math" panose="02040503050406030204" pitchFamily="18" charset="0"/>
                        </a:rPr>
                        <m:t>𝜆</m:t>
                      </m:r>
                      <m:d>
                        <m:dPr>
                          <m:ctrlPr>
                            <a:rPr lang="en-US" altLang="zh-CN" sz="2000" i="1">
                              <a:solidFill>
                                <a:srgbClr val="002060"/>
                              </a:solidFill>
                              <a:latin typeface="Cambria Math" panose="02040503050406030204" pitchFamily="18" charset="0"/>
                            </a:rPr>
                          </m:ctrlPr>
                        </m:dPr>
                        <m:e>
                          <m:sSub>
                            <m:sSubPr>
                              <m:ctrlPr>
                                <a:rPr lang="en-US" altLang="zh-CN" sz="2000" i="1">
                                  <a:solidFill>
                                    <a:srgbClr val="002060"/>
                                  </a:solidFill>
                                  <a:latin typeface="Cambria Math" panose="02040503050406030204" pitchFamily="18" charset="0"/>
                                </a:rPr>
                              </m:ctrlPr>
                            </m:sSubPr>
                            <m:e>
                              <m:r>
                                <a:rPr lang="en-US" altLang="zh-CN" sz="2000" i="1">
                                  <a:solidFill>
                                    <a:srgbClr val="002060"/>
                                  </a:solidFill>
                                  <a:latin typeface="Cambria Math" panose="02040503050406030204" pitchFamily="18" charset="0"/>
                                </a:rPr>
                                <m:t>𝑡</m:t>
                              </m:r>
                            </m:e>
                            <m:sub>
                              <m:r>
                                <a:rPr lang="en-US" altLang="zh-CN" sz="2000" i="1">
                                  <a:solidFill>
                                    <a:srgbClr val="002060"/>
                                  </a:solidFill>
                                  <a:latin typeface="Cambria Math" panose="02040503050406030204" pitchFamily="18" charset="0"/>
                                </a:rPr>
                                <m:t>1</m:t>
                              </m:r>
                            </m:sub>
                          </m:sSub>
                        </m:e>
                      </m:d>
                      <m:r>
                        <a:rPr lang="en-US" altLang="zh-CN" sz="2000" i="1">
                          <a:solidFill>
                            <a:srgbClr val="002060"/>
                          </a:solidFill>
                          <a:latin typeface="Cambria Math" panose="02040503050406030204" pitchFamily="18" charset="0"/>
                        </a:rPr>
                        <m:t>−</m:t>
                      </m:r>
                      <m:r>
                        <a:rPr lang="el-GR" altLang="zh-CN" sz="2000" i="1">
                          <a:solidFill>
                            <a:srgbClr val="002060"/>
                          </a:solidFill>
                          <a:latin typeface="Cambria Math" panose="02040503050406030204" pitchFamily="18" charset="0"/>
                        </a:rPr>
                        <m:t>𝜌</m:t>
                      </m:r>
                      <m:sSup>
                        <m:sSupPr>
                          <m:ctrlPr>
                            <a:rPr lang="en-US" altLang="zh-CN" sz="2000" i="1">
                              <a:solidFill>
                                <a:srgbClr val="002060"/>
                              </a:solidFill>
                              <a:latin typeface="Cambria Math" panose="02040503050406030204" pitchFamily="18" charset="0"/>
                            </a:rPr>
                          </m:ctrlPr>
                        </m:sSupPr>
                        <m:e>
                          <m:r>
                            <a:rPr lang="en-US" altLang="zh-CN" sz="2000" i="1">
                              <a:solidFill>
                                <a:srgbClr val="002060"/>
                              </a:solidFill>
                              <a:latin typeface="Cambria Math" panose="02040503050406030204" pitchFamily="18" charset="0"/>
                            </a:rPr>
                            <m:t>(</m:t>
                          </m:r>
                          <m:r>
                            <a:rPr lang="en-US" altLang="zh-CN" sz="2000" i="1">
                              <a:solidFill>
                                <a:srgbClr val="002060"/>
                              </a:solidFill>
                              <a:latin typeface="Cambria Math" panose="02040503050406030204" pitchFamily="18" charset="0"/>
                            </a:rPr>
                            <m:t>𝑡</m:t>
                          </m:r>
                          <m:r>
                            <a:rPr lang="en-US" altLang="zh-CN" sz="2000" i="1">
                              <a:solidFill>
                                <a:srgbClr val="002060"/>
                              </a:solidFill>
                              <a:latin typeface="Cambria Math" panose="02040503050406030204" pitchFamily="18" charset="0"/>
                            </a:rPr>
                            <m:t>−</m:t>
                          </m:r>
                          <m:sSub>
                            <m:sSubPr>
                              <m:ctrlPr>
                                <a:rPr lang="en-US" altLang="zh-CN" sz="2000" i="1">
                                  <a:solidFill>
                                    <a:srgbClr val="002060"/>
                                  </a:solidFill>
                                  <a:latin typeface="Cambria Math" panose="02040503050406030204" pitchFamily="18" charset="0"/>
                                </a:rPr>
                              </m:ctrlPr>
                            </m:sSubPr>
                            <m:e>
                              <m:r>
                                <a:rPr lang="en-US" altLang="zh-CN" sz="2000" i="1">
                                  <a:solidFill>
                                    <a:srgbClr val="002060"/>
                                  </a:solidFill>
                                  <a:latin typeface="Cambria Math" panose="02040503050406030204" pitchFamily="18" charset="0"/>
                                </a:rPr>
                                <m:t>𝑡</m:t>
                              </m:r>
                            </m:e>
                            <m:sub>
                              <m:r>
                                <a:rPr lang="en-US" altLang="zh-CN" sz="2000" i="1">
                                  <a:solidFill>
                                    <a:srgbClr val="002060"/>
                                  </a:solidFill>
                                  <a:latin typeface="Cambria Math" panose="02040503050406030204" pitchFamily="18" charset="0"/>
                                </a:rPr>
                                <m:t>1</m:t>
                              </m:r>
                            </m:sub>
                          </m:sSub>
                          <m:r>
                            <a:rPr lang="en-US" altLang="zh-CN" sz="2000" i="1">
                              <a:solidFill>
                                <a:srgbClr val="002060"/>
                              </a:solidFill>
                              <a:latin typeface="Cambria Math" panose="02040503050406030204" pitchFamily="18" charset="0"/>
                            </a:rPr>
                            <m:t>)</m:t>
                          </m:r>
                        </m:e>
                        <m:sup>
                          <m:r>
                            <a:rPr lang="en-US" altLang="zh-CN" sz="2000" i="1">
                              <a:solidFill>
                                <a:srgbClr val="002060"/>
                              </a:solidFill>
                              <a:latin typeface="Cambria Math" panose="02040503050406030204" pitchFamily="18" charset="0"/>
                            </a:rPr>
                            <m:t>2</m:t>
                          </m:r>
                        </m:sup>
                      </m:sSup>
                    </m:oMath>
                  </m:oMathPara>
                </a14:m>
                <a:endParaRPr lang="en-US" sz="2000" i="1" dirty="0">
                  <a:solidFill>
                    <a:srgbClr val="002060"/>
                  </a:solidFill>
                  <a:latin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577AD863-0131-5F20-1C07-A5D3F4E70564}"/>
                  </a:ext>
                </a:extLst>
              </p:cNvPr>
              <p:cNvSpPr txBox="1">
                <a:spLocks noRot="1" noChangeAspect="1" noMove="1" noResize="1" noEditPoints="1" noAdjustHandles="1" noChangeArrowheads="1" noChangeShapeType="1" noTextEdit="1"/>
              </p:cNvSpPr>
              <p:nvPr/>
            </p:nvSpPr>
            <p:spPr>
              <a:xfrm>
                <a:off x="4750805" y="1206183"/>
                <a:ext cx="6096000" cy="400110"/>
              </a:xfrm>
              <a:prstGeom prst="rect">
                <a:avLst/>
              </a:prstGeom>
              <a:blipFill>
                <a:blip r:embed="rId4"/>
                <a:stretch>
                  <a:fillRect b="-18462"/>
                </a:stretch>
              </a:blipFill>
            </p:spPr>
            <p:txBody>
              <a:bodyPr/>
              <a:lstStyle/>
              <a:p>
                <a:r>
                  <a:rPr lang="en-US">
                    <a:noFill/>
                  </a:rPr>
                  <a:t> </a:t>
                </a:r>
              </a:p>
            </p:txBody>
          </p:sp>
        </mc:Fallback>
      </mc:AlternateContent>
      <p:sp>
        <p:nvSpPr>
          <p:cNvPr id="21" name="内容占位符 14">
            <a:extLst>
              <a:ext uri="{FF2B5EF4-FFF2-40B4-BE49-F238E27FC236}">
                <a16:creationId xmlns:a16="http://schemas.microsoft.com/office/drawing/2014/main" id="{58131574-4FE3-17BD-4461-6B56FC90BD3B}"/>
              </a:ext>
            </a:extLst>
          </p:cNvPr>
          <p:cNvSpPr txBox="1">
            <a:spLocks/>
          </p:cNvSpPr>
          <p:nvPr/>
        </p:nvSpPr>
        <p:spPr>
          <a:xfrm>
            <a:off x="757813" y="1436177"/>
            <a:ext cx="8569829" cy="34972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buFont typeface="Wingdings" panose="05000000000000000000" pitchFamily="2" charset="2"/>
              <a:buChar char="Ø"/>
            </a:pPr>
            <a:r>
              <a:rPr lang="en-US" altLang="zh-CN" sz="2400" dirty="0">
                <a:solidFill>
                  <a:srgbClr val="002060"/>
                </a:solidFill>
                <a:latin typeface="+mn-ea"/>
                <a:cs typeface="Arial" panose="020B0604020202020204" pitchFamily="34" charset="0"/>
              </a:rPr>
              <a:t>Queue length:</a:t>
            </a:r>
            <a:endParaRPr lang="en-US" altLang="zh-CN" dirty="0">
              <a:solidFill>
                <a:srgbClr val="002060"/>
              </a:solidFill>
              <a:latin typeface="+mn-ea"/>
              <a:cs typeface="Arial" panose="020B0604020202020204" pitchFamily="34" charset="0"/>
            </a:endParaRPr>
          </a:p>
          <a:p>
            <a:pPr lvl="1"/>
            <a:endParaRPr lang="en-US" altLang="zh-CN" dirty="0">
              <a:solidFill>
                <a:srgbClr val="002060"/>
              </a:solidFill>
              <a:latin typeface="+mn-ea"/>
              <a:cs typeface="Arial" panose="020B0604020202020204" pitchFamily="34" charset="0"/>
            </a:endParaRPr>
          </a:p>
          <a:p>
            <a:pPr lvl="1"/>
            <a:endParaRPr lang="en-US" altLang="zh-CN" dirty="0">
              <a:solidFill>
                <a:srgbClr val="002060"/>
              </a:solidFill>
              <a:latin typeface="+mn-ea"/>
              <a:cs typeface="Arial" panose="020B0604020202020204" pitchFamily="34" charset="0"/>
            </a:endParaRPr>
          </a:p>
          <a:p>
            <a:pPr marL="150876" lvl="1" indent="0">
              <a:buFont typeface="Arial" panose="020B0604020202020204" pitchFamily="34" charset="0"/>
              <a:buNone/>
            </a:pPr>
            <a:r>
              <a:rPr lang="en-US" altLang="zh-CN" dirty="0">
                <a:solidFill>
                  <a:srgbClr val="002060"/>
                </a:solidFill>
                <a:latin typeface="+mn-ea"/>
                <a:cs typeface="Arial" panose="020B0604020202020204" pitchFamily="34" charset="0"/>
              </a:rPr>
              <a:t>                     </a:t>
            </a:r>
            <a:endParaRPr lang="zh-CN" altLang="en-US" dirty="0">
              <a:solidFill>
                <a:srgbClr val="002060"/>
              </a:solidFill>
              <a:latin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22" name="矩形 2">
                <a:extLst>
                  <a:ext uri="{FF2B5EF4-FFF2-40B4-BE49-F238E27FC236}">
                    <a16:creationId xmlns:a16="http://schemas.microsoft.com/office/drawing/2014/main" id="{CD6608B9-C462-BC1F-B4FB-167473574167}"/>
                  </a:ext>
                </a:extLst>
              </p:cNvPr>
              <p:cNvSpPr/>
              <p:nvPr/>
            </p:nvSpPr>
            <p:spPr>
              <a:xfrm>
                <a:off x="1191972" y="1776306"/>
                <a:ext cx="4241448" cy="1201226"/>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2000" i="1" smtClean="0">
                              <a:solidFill>
                                <a:srgbClr val="002060"/>
                              </a:solidFill>
                              <a:latin typeface="Cambria Math" panose="02040503050406030204" pitchFamily="18" charset="0"/>
                            </a:rPr>
                          </m:ctrlPr>
                        </m:mPr>
                        <m:mr>
                          <m:e>
                            <m:r>
                              <a:rPr lang="zh-CN" altLang="en-US" sz="2000" i="1">
                                <a:solidFill>
                                  <a:srgbClr val="002060"/>
                                </a:solidFill>
                                <a:latin typeface="Cambria Math" panose="02040503050406030204" pitchFamily="18" charset="0"/>
                              </a:rPr>
                              <m:t>𝑄</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𝑡</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𝐴</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𝑡</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𝐷</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𝑡</m:t>
                            </m:r>
                            <m:r>
                              <a:rPr lang="zh-CN" altLang="en-US" sz="2000" i="0">
                                <a:solidFill>
                                  <a:srgbClr val="002060"/>
                                </a:solidFill>
                                <a:latin typeface="Cambria Math" panose="02040503050406030204" pitchFamily="18" charset="0"/>
                              </a:rPr>
                              <m:t>)=</m:t>
                            </m:r>
                            <m:nary>
                              <m:naryPr>
                                <m:limLoc m:val="subSup"/>
                                <m:grow m:val="on"/>
                                <m:ctrlPr>
                                  <a:rPr lang="zh-CN" altLang="en-US" sz="2000" i="1">
                                    <a:solidFill>
                                      <a:srgbClr val="002060"/>
                                    </a:solidFill>
                                    <a:latin typeface="Cambria Math" panose="02040503050406030204" pitchFamily="18" charset="0"/>
                                  </a:rPr>
                                </m:ctrlPr>
                              </m:naryPr>
                              <m:sub>
                                <m:sSub>
                                  <m:sSubPr>
                                    <m:ctrlPr>
                                      <a:rPr lang="zh-CN" altLang="en-US" sz="2000" i="1">
                                        <a:solidFill>
                                          <a:srgbClr val="002060"/>
                                        </a:solidFill>
                                        <a:latin typeface="Cambria Math" panose="02040503050406030204" pitchFamily="18" charset="0"/>
                                      </a:rPr>
                                    </m:ctrlPr>
                                  </m:sSubPr>
                                  <m:e>
                                    <m:r>
                                      <a:rPr lang="zh-CN" altLang="en-US" sz="2000" i="1">
                                        <a:solidFill>
                                          <a:srgbClr val="002060"/>
                                        </a:solidFill>
                                        <a:latin typeface="Cambria Math" panose="02040503050406030204" pitchFamily="18" charset="0"/>
                                      </a:rPr>
                                      <m:t>𝑡</m:t>
                                    </m:r>
                                  </m:e>
                                  <m:sub>
                                    <m:r>
                                      <a:rPr lang="zh-CN" altLang="en-US" sz="2000" i="0">
                                        <a:solidFill>
                                          <a:srgbClr val="002060"/>
                                        </a:solidFill>
                                        <a:latin typeface="Cambria Math" panose="02040503050406030204" pitchFamily="18" charset="0"/>
                                      </a:rPr>
                                      <m:t>0</m:t>
                                    </m:r>
                                  </m:sub>
                                </m:sSub>
                              </m:sub>
                              <m:sup>
                                <m:r>
                                  <a:rPr lang="zh-CN" altLang="en-US" sz="2000" i="1">
                                    <a:solidFill>
                                      <a:srgbClr val="002060"/>
                                    </a:solidFill>
                                    <a:latin typeface="Cambria Math" panose="02040503050406030204" pitchFamily="18" charset="0"/>
                                  </a:rPr>
                                  <m:t>𝑡</m:t>
                                </m:r>
                              </m:sup>
                              <m:e>
                                <m:d>
                                  <m:dPr>
                                    <m:begChr m:val="["/>
                                    <m:endChr m:val="]"/>
                                    <m:ctrlPr>
                                      <a:rPr lang="zh-CN" altLang="en-US" sz="2000" i="1">
                                        <a:solidFill>
                                          <a:srgbClr val="002060"/>
                                        </a:solidFill>
                                        <a:latin typeface="Cambria Math" panose="02040503050406030204" pitchFamily="18" charset="0"/>
                                      </a:rPr>
                                    </m:ctrlPr>
                                  </m:dPr>
                                  <m:e>
                                    <m:r>
                                      <a:rPr lang="zh-CN" altLang="en-US" sz="2000" i="1">
                                        <a:solidFill>
                                          <a:srgbClr val="002060"/>
                                        </a:solidFill>
                                        <a:latin typeface="Cambria Math" panose="02040503050406030204" pitchFamily="18" charset="0"/>
                                      </a:rPr>
                                      <m:t>𝜆</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𝜏</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𝜇</m:t>
                                    </m:r>
                                  </m:e>
                                </m:d>
                              </m:e>
                            </m:nary>
                            <m:r>
                              <a:rPr lang="zh-CN" altLang="en-US" sz="2000" i="1">
                                <a:solidFill>
                                  <a:srgbClr val="002060"/>
                                </a:solidFill>
                                <a:latin typeface="Cambria Math" panose="02040503050406030204" pitchFamily="18" charset="0"/>
                              </a:rPr>
                              <m:t>𝑑</m:t>
                            </m:r>
                            <m:r>
                              <a:rPr lang="zh-CN" altLang="en-US" sz="2000" i="1">
                                <a:solidFill>
                                  <a:srgbClr val="002060"/>
                                </a:solidFill>
                                <a:latin typeface="Cambria Math" panose="02040503050406030204" pitchFamily="18" charset="0"/>
                              </a:rPr>
                              <m:t>𝜏</m:t>
                            </m:r>
                          </m:e>
                        </m:mr>
                        <m:mr>
                          <m:e/>
                        </m:mr>
                        <m:mr>
                          <m:e>
                            <m:r>
                              <m:rPr>
                                <m:nor/>
                              </m:rPr>
                              <a:rPr lang="zh-CN" altLang="en-US" sz="2000" i="1">
                                <a:solidFill>
                                  <a:srgbClr val="002060"/>
                                </a:solidFill>
                                <a:latin typeface="+mn-ea"/>
                                <a:cs typeface="Arial" panose="020B0604020202020204" pitchFamily="34" charset="0"/>
                              </a:rPr>
                              <m:t>        </m:t>
                            </m:r>
                          </m:e>
                        </m:mr>
                      </m:m>
                    </m:oMath>
                  </m:oMathPara>
                </a14:m>
                <a:endParaRPr lang="zh-CN" altLang="en-US" sz="2000" dirty="0">
                  <a:solidFill>
                    <a:srgbClr val="002060"/>
                  </a:solidFill>
                  <a:latin typeface="+mn-ea"/>
                  <a:cs typeface="Arial" panose="020B0604020202020204" pitchFamily="34" charset="0"/>
                </a:endParaRPr>
              </a:p>
            </p:txBody>
          </p:sp>
        </mc:Choice>
        <mc:Fallback xmlns="">
          <p:sp>
            <p:nvSpPr>
              <p:cNvPr id="22" name="矩形 2">
                <a:extLst>
                  <a:ext uri="{FF2B5EF4-FFF2-40B4-BE49-F238E27FC236}">
                    <a16:creationId xmlns:a16="http://schemas.microsoft.com/office/drawing/2014/main" id="{CD6608B9-C462-BC1F-B4FB-167473574167}"/>
                  </a:ext>
                </a:extLst>
              </p:cNvPr>
              <p:cNvSpPr>
                <a:spLocks noRot="1" noChangeAspect="1" noMove="1" noResize="1" noEditPoints="1" noAdjustHandles="1" noChangeArrowheads="1" noChangeShapeType="1" noTextEdit="1"/>
              </p:cNvSpPr>
              <p:nvPr/>
            </p:nvSpPr>
            <p:spPr>
              <a:xfrm>
                <a:off x="1191972" y="1776306"/>
                <a:ext cx="4241448" cy="120122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矩形 29">
                <a:extLst>
                  <a:ext uri="{FF2B5EF4-FFF2-40B4-BE49-F238E27FC236}">
                    <a16:creationId xmlns:a16="http://schemas.microsoft.com/office/drawing/2014/main" id="{E837DFB7-3B0D-CBDB-B35A-9512331B3BD0}"/>
                  </a:ext>
                </a:extLst>
              </p:cNvPr>
              <p:cNvSpPr/>
              <p:nvPr/>
            </p:nvSpPr>
            <p:spPr>
              <a:xfrm>
                <a:off x="1184720" y="2670937"/>
                <a:ext cx="3086101" cy="619337"/>
              </a:xfrm>
              <a:prstGeom prst="rect">
                <a:avLst/>
              </a:prstGeom>
              <a:ln w="38100">
                <a:solidFill>
                  <a:srgbClr val="FF0000"/>
                </a:solidFill>
              </a:ln>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2000" i="1" smtClean="0">
                          <a:solidFill>
                            <a:srgbClr val="002060"/>
                          </a:solidFill>
                          <a:latin typeface="Cambria Math" panose="02040503050406030204" pitchFamily="18" charset="0"/>
                        </a:rPr>
                        <m:t>𝑄</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𝑡</m:t>
                      </m:r>
                      <m:r>
                        <a:rPr lang="zh-CN" altLang="en-US" sz="2000" i="0">
                          <a:solidFill>
                            <a:srgbClr val="002060"/>
                          </a:solidFill>
                          <a:latin typeface="Cambria Math" panose="02040503050406030204" pitchFamily="18" charset="0"/>
                        </a:rPr>
                        <m:t>)=</m:t>
                      </m:r>
                      <m:f>
                        <m:fPr>
                          <m:ctrlPr>
                            <a:rPr lang="zh-CN" altLang="en-US" sz="2000" i="1">
                              <a:solidFill>
                                <a:srgbClr val="002060"/>
                              </a:solidFill>
                              <a:latin typeface="Cambria Math" panose="02040503050406030204" pitchFamily="18" charset="0"/>
                            </a:rPr>
                          </m:ctrlPr>
                        </m:fPr>
                        <m:num>
                          <m:r>
                            <a:rPr lang="zh-CN" altLang="en-US" sz="2000" i="1">
                              <a:solidFill>
                                <a:srgbClr val="002060"/>
                              </a:solidFill>
                              <a:latin typeface="Cambria Math" panose="02040503050406030204" pitchFamily="18" charset="0"/>
                            </a:rPr>
                            <m:t>𝜌</m:t>
                          </m:r>
                        </m:num>
                        <m:den>
                          <m:r>
                            <a:rPr lang="zh-CN" altLang="en-US" sz="2000" i="0">
                              <a:solidFill>
                                <a:srgbClr val="002060"/>
                              </a:solidFill>
                              <a:latin typeface="Cambria Math" panose="02040503050406030204" pitchFamily="18" charset="0"/>
                            </a:rPr>
                            <m:t>3</m:t>
                          </m:r>
                        </m:den>
                      </m:f>
                      <m:sSup>
                        <m:sSupPr>
                          <m:ctrlPr>
                            <a:rPr lang="zh-CN" altLang="en-US" sz="2000" i="1">
                              <a:solidFill>
                                <a:srgbClr val="002060"/>
                              </a:solidFill>
                              <a:latin typeface="Cambria Math" panose="02040503050406030204" pitchFamily="18" charset="0"/>
                            </a:rPr>
                          </m:ctrlPr>
                        </m:sSupPr>
                        <m:e>
                          <m:d>
                            <m:dPr>
                              <m:ctrlPr>
                                <a:rPr lang="zh-CN" altLang="en-US" sz="2000" i="1">
                                  <a:solidFill>
                                    <a:srgbClr val="002060"/>
                                  </a:solidFill>
                                  <a:latin typeface="Cambria Math" panose="02040503050406030204" pitchFamily="18" charset="0"/>
                                </a:rPr>
                              </m:ctrlPr>
                            </m:dPr>
                            <m:e>
                              <m:r>
                                <a:rPr lang="zh-CN" altLang="en-US" sz="2000" i="1">
                                  <a:solidFill>
                                    <a:srgbClr val="002060"/>
                                  </a:solidFill>
                                  <a:latin typeface="Cambria Math" panose="02040503050406030204" pitchFamily="18" charset="0"/>
                                </a:rPr>
                                <m:t>𝑡</m:t>
                              </m:r>
                              <m:r>
                                <a:rPr lang="zh-CN" altLang="en-US" sz="2000" i="0">
                                  <a:solidFill>
                                    <a:srgbClr val="002060"/>
                                  </a:solidFill>
                                  <a:latin typeface="Cambria Math" panose="02040503050406030204" pitchFamily="18" charset="0"/>
                                </a:rPr>
                                <m:t>−</m:t>
                              </m:r>
                              <m:sSub>
                                <m:sSubPr>
                                  <m:ctrlPr>
                                    <a:rPr lang="zh-CN" altLang="en-US" sz="2000" i="1">
                                      <a:solidFill>
                                        <a:srgbClr val="002060"/>
                                      </a:solidFill>
                                      <a:latin typeface="Cambria Math" panose="02040503050406030204" pitchFamily="18" charset="0"/>
                                    </a:rPr>
                                  </m:ctrlPr>
                                </m:sSubPr>
                                <m:e>
                                  <m:r>
                                    <a:rPr lang="zh-CN" altLang="en-US" sz="2000" i="1">
                                      <a:solidFill>
                                        <a:srgbClr val="002060"/>
                                      </a:solidFill>
                                      <a:latin typeface="Cambria Math" panose="02040503050406030204" pitchFamily="18" charset="0"/>
                                    </a:rPr>
                                    <m:t>𝑡</m:t>
                                  </m:r>
                                </m:e>
                                <m:sub>
                                  <m:r>
                                    <a:rPr lang="zh-CN" altLang="en-US" sz="2000" i="0">
                                      <a:solidFill>
                                        <a:srgbClr val="002060"/>
                                      </a:solidFill>
                                      <a:latin typeface="Cambria Math" panose="02040503050406030204" pitchFamily="18" charset="0"/>
                                    </a:rPr>
                                    <m:t>0</m:t>
                                  </m:r>
                                </m:sub>
                              </m:sSub>
                            </m:e>
                          </m:d>
                        </m:e>
                        <m:sup>
                          <m:r>
                            <a:rPr lang="zh-CN" altLang="en-US" sz="2000" i="0">
                              <a:solidFill>
                                <a:srgbClr val="002060"/>
                              </a:solidFill>
                              <a:latin typeface="Cambria Math" panose="02040503050406030204" pitchFamily="18" charset="0"/>
                            </a:rPr>
                            <m:t>2</m:t>
                          </m:r>
                        </m:sup>
                      </m:sSup>
                      <m:d>
                        <m:dPr>
                          <m:ctrlPr>
                            <a:rPr lang="zh-CN" altLang="en-US" sz="2000" i="1">
                              <a:solidFill>
                                <a:srgbClr val="002060"/>
                              </a:solidFill>
                              <a:latin typeface="Cambria Math" panose="02040503050406030204" pitchFamily="18" charset="0"/>
                            </a:rPr>
                          </m:ctrlPr>
                        </m:dPr>
                        <m:e>
                          <m:sSub>
                            <m:sSubPr>
                              <m:ctrlPr>
                                <a:rPr lang="zh-CN" altLang="en-US" sz="2000" i="1">
                                  <a:solidFill>
                                    <a:srgbClr val="002060"/>
                                  </a:solidFill>
                                  <a:latin typeface="Cambria Math" panose="02040503050406030204" pitchFamily="18" charset="0"/>
                                </a:rPr>
                              </m:ctrlPr>
                            </m:sSubPr>
                            <m:e>
                              <m:r>
                                <a:rPr lang="zh-CN" altLang="en-US" sz="2000" i="1">
                                  <a:solidFill>
                                    <a:srgbClr val="002060"/>
                                  </a:solidFill>
                                  <a:latin typeface="Cambria Math" panose="02040503050406030204" pitchFamily="18" charset="0"/>
                                </a:rPr>
                                <m:t>𝑡</m:t>
                              </m:r>
                            </m:e>
                            <m:sub>
                              <m:r>
                                <a:rPr lang="zh-CN" altLang="en-US" sz="2000" i="0">
                                  <a:solidFill>
                                    <a:srgbClr val="002060"/>
                                  </a:solidFill>
                                  <a:latin typeface="Cambria Math" panose="02040503050406030204" pitchFamily="18" charset="0"/>
                                </a:rPr>
                                <m:t>3</m:t>
                              </m:r>
                            </m:sub>
                          </m:sSub>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𝑡</m:t>
                          </m:r>
                        </m:e>
                      </m:d>
                    </m:oMath>
                  </m:oMathPara>
                </a14:m>
                <a:endParaRPr lang="zh-CN" altLang="en-US" sz="2000" dirty="0">
                  <a:solidFill>
                    <a:srgbClr val="002060"/>
                  </a:solidFill>
                  <a:cs typeface="Arial" panose="020B0604020202020204" pitchFamily="34" charset="0"/>
                </a:endParaRPr>
              </a:p>
            </p:txBody>
          </p:sp>
        </mc:Choice>
        <mc:Fallback xmlns="">
          <p:sp>
            <p:nvSpPr>
              <p:cNvPr id="23" name="矩形 29">
                <a:extLst>
                  <a:ext uri="{FF2B5EF4-FFF2-40B4-BE49-F238E27FC236}">
                    <a16:creationId xmlns:a16="http://schemas.microsoft.com/office/drawing/2014/main" id="{E837DFB7-3B0D-CBDB-B35A-9512331B3BD0}"/>
                  </a:ext>
                </a:extLst>
              </p:cNvPr>
              <p:cNvSpPr>
                <a:spLocks noRot="1" noChangeAspect="1" noMove="1" noResize="1" noEditPoints="1" noAdjustHandles="1" noChangeArrowheads="1" noChangeShapeType="1" noTextEdit="1"/>
              </p:cNvSpPr>
              <p:nvPr/>
            </p:nvSpPr>
            <p:spPr>
              <a:xfrm>
                <a:off x="1184720" y="2670937"/>
                <a:ext cx="3086101" cy="619337"/>
              </a:xfrm>
              <a:prstGeom prst="rect">
                <a:avLst/>
              </a:prstGeom>
              <a:blipFill>
                <a:blip r:embed="rId6"/>
                <a:stretch>
                  <a:fillRect/>
                </a:stretch>
              </a:blipFill>
              <a:ln w="38100">
                <a:solidFill>
                  <a:srgbClr val="FF0000"/>
                </a:solidFill>
              </a:ln>
            </p:spPr>
            <p:txBody>
              <a:bodyPr/>
              <a:lstStyle/>
              <a:p>
                <a:r>
                  <a:rPr lang="en-US">
                    <a:noFill/>
                  </a:rPr>
                  <a:t> </a:t>
                </a:r>
              </a:p>
            </p:txBody>
          </p:sp>
        </mc:Fallback>
      </mc:AlternateContent>
      <p:grpSp>
        <p:nvGrpSpPr>
          <p:cNvPr id="24" name="组合 16">
            <a:extLst>
              <a:ext uri="{FF2B5EF4-FFF2-40B4-BE49-F238E27FC236}">
                <a16:creationId xmlns:a16="http://schemas.microsoft.com/office/drawing/2014/main" id="{79F0B596-DE28-72AA-39CC-4B28093150F1}"/>
              </a:ext>
            </a:extLst>
          </p:cNvPr>
          <p:cNvGrpSpPr/>
          <p:nvPr/>
        </p:nvGrpSpPr>
        <p:grpSpPr>
          <a:xfrm>
            <a:off x="757813" y="5089004"/>
            <a:ext cx="7543311" cy="1446550"/>
            <a:chOff x="670412" y="3546798"/>
            <a:chExt cx="10057747" cy="1928734"/>
          </a:xfrm>
        </p:grpSpPr>
        <p:sp>
          <p:nvSpPr>
            <p:cNvPr id="25" name="文本框 20">
              <a:extLst>
                <a:ext uri="{FF2B5EF4-FFF2-40B4-BE49-F238E27FC236}">
                  <a16:creationId xmlns:a16="http://schemas.microsoft.com/office/drawing/2014/main" id="{14ED342D-3431-5243-1ADB-45FFC7E760D5}"/>
                </a:ext>
              </a:extLst>
            </p:cNvPr>
            <p:cNvSpPr txBox="1"/>
            <p:nvPr/>
          </p:nvSpPr>
          <p:spPr>
            <a:xfrm>
              <a:off x="670412" y="3546798"/>
              <a:ext cx="6948114" cy="1928734"/>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257175" indent="-257175">
                <a:buFont typeface="Wingdings" panose="05000000000000000000" pitchFamily="2" charset="2"/>
                <a:buChar char="Ø"/>
              </a:pPr>
              <a:r>
                <a:rPr lang="en-US" altLang="zh-CN" sz="2200" dirty="0">
                  <a:solidFill>
                    <a:srgbClr val="002060"/>
                  </a:solidFill>
                  <a:latin typeface="+mn-ea"/>
                  <a:cs typeface="Arial" panose="020B0604020202020204" pitchFamily="34" charset="0"/>
                </a:rPr>
                <a:t>Average delay:</a:t>
              </a:r>
            </a:p>
            <a:p>
              <a:r>
                <a:rPr lang="en-US" altLang="zh-CN" sz="2200" dirty="0">
                  <a:solidFill>
                    <a:srgbClr val="002060"/>
                  </a:solidFill>
                  <a:latin typeface="+mn-ea"/>
                  <a:cs typeface="Arial" panose="020B0604020202020204" pitchFamily="34" charset="0"/>
                </a:rPr>
                <a:t>       </a:t>
              </a:r>
            </a:p>
            <a:p>
              <a:endParaRPr lang="en-US" altLang="zh-CN" sz="2200" dirty="0">
                <a:solidFill>
                  <a:srgbClr val="002060"/>
                </a:solidFill>
                <a:latin typeface="+mn-ea"/>
                <a:cs typeface="Arial" panose="020B0604020202020204" pitchFamily="34" charset="0"/>
              </a:endParaRPr>
            </a:p>
            <a:p>
              <a:endParaRPr lang="en-US" altLang="zh-CN" sz="2200" dirty="0">
                <a:solidFill>
                  <a:srgbClr val="002060"/>
                </a:solidFill>
                <a:latin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26" name="矩形 13">
                  <a:extLst>
                    <a:ext uri="{FF2B5EF4-FFF2-40B4-BE49-F238E27FC236}">
                      <a16:creationId xmlns:a16="http://schemas.microsoft.com/office/drawing/2014/main" id="{AFC2D07F-BD1F-E5BD-DADF-B58C8CB4CD5D}"/>
                    </a:ext>
                  </a:extLst>
                </p:cNvPr>
                <p:cNvSpPr/>
                <p:nvPr/>
              </p:nvSpPr>
              <p:spPr>
                <a:xfrm>
                  <a:off x="908957" y="3948800"/>
                  <a:ext cx="6142878" cy="1238118"/>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2200" i="1" smtClean="0">
                            <a:solidFill>
                              <a:srgbClr val="002060"/>
                            </a:solidFill>
                            <a:latin typeface="Cambria Math" panose="02040503050406030204" pitchFamily="18" charset="0"/>
                          </a:rPr>
                          <m:t>𝑤</m:t>
                        </m:r>
                        <m:r>
                          <a:rPr lang="zh-CN" altLang="en-US" sz="2200" i="0">
                            <a:solidFill>
                              <a:srgbClr val="002060"/>
                            </a:solidFill>
                            <a:latin typeface="Cambria Math" panose="02040503050406030204" pitchFamily="18" charset="0"/>
                          </a:rPr>
                          <m:t>=</m:t>
                        </m:r>
                        <m:f>
                          <m:fPr>
                            <m:ctrlPr>
                              <a:rPr lang="en-US" altLang="zh-CN" sz="2200" i="1" smtClean="0">
                                <a:solidFill>
                                  <a:srgbClr val="002060"/>
                                </a:solidFill>
                                <a:latin typeface="Cambria Math" panose="02040503050406030204" pitchFamily="18" charset="0"/>
                              </a:rPr>
                            </m:ctrlPr>
                          </m:fPr>
                          <m:num>
                            <m:r>
                              <a:rPr lang="en-US" altLang="zh-CN" sz="2200" b="0" i="1" smtClean="0">
                                <a:solidFill>
                                  <a:srgbClr val="002060"/>
                                </a:solidFill>
                                <a:latin typeface="Cambria Math" panose="02040503050406030204" pitchFamily="18" charset="0"/>
                              </a:rPr>
                              <m:t>𝑊</m:t>
                            </m:r>
                          </m:num>
                          <m:den>
                            <m:r>
                              <a:rPr lang="en-US" altLang="zh-CN" sz="2200" b="0" i="1" smtClean="0">
                                <a:solidFill>
                                  <a:srgbClr val="002060"/>
                                </a:solidFill>
                                <a:latin typeface="Cambria Math" panose="02040503050406030204" pitchFamily="18" charset="0"/>
                              </a:rPr>
                              <m:t>𝑑</m:t>
                            </m:r>
                            <m:r>
                              <a:rPr lang="en-US" altLang="zh-CN" sz="2200" b="0" i="1" baseline="-25000" smtClean="0">
                                <a:solidFill>
                                  <a:srgbClr val="002060"/>
                                </a:solidFill>
                                <a:latin typeface="Cambria Math" panose="02040503050406030204" pitchFamily="18" charset="0"/>
                              </a:rPr>
                              <m:t>3</m:t>
                            </m:r>
                            <m:r>
                              <a:rPr lang="en-US" altLang="zh-CN" sz="2200" b="0" i="1" smtClean="0">
                                <a:solidFill>
                                  <a:srgbClr val="002060"/>
                                </a:solidFill>
                                <a:latin typeface="Cambria Math" panose="02040503050406030204" pitchFamily="18" charset="0"/>
                              </a:rPr>
                              <m:t>−</m:t>
                            </m:r>
                            <m:r>
                              <a:rPr lang="en-US" altLang="zh-CN" sz="2200" b="0" i="1" smtClean="0">
                                <a:solidFill>
                                  <a:srgbClr val="002060"/>
                                </a:solidFill>
                                <a:latin typeface="Cambria Math" panose="02040503050406030204" pitchFamily="18" charset="0"/>
                              </a:rPr>
                              <m:t>𝑑</m:t>
                            </m:r>
                            <m:r>
                              <a:rPr lang="en-US" altLang="zh-CN" sz="2200" b="0" i="1" baseline="-25000" smtClean="0">
                                <a:solidFill>
                                  <a:srgbClr val="002060"/>
                                </a:solidFill>
                                <a:latin typeface="Cambria Math" panose="02040503050406030204" pitchFamily="18" charset="0"/>
                              </a:rPr>
                              <m:t>0</m:t>
                            </m:r>
                          </m:den>
                        </m:f>
                        <m:r>
                          <a:rPr lang="en-US" altLang="zh-CN" sz="2200" b="0" i="1" smtClean="0">
                            <a:solidFill>
                              <a:srgbClr val="002060"/>
                            </a:solidFill>
                            <a:latin typeface="Cambria Math" panose="02040503050406030204" pitchFamily="18" charset="0"/>
                          </a:rPr>
                          <m:t>=</m:t>
                        </m:r>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𝜌</m:t>
                            </m:r>
                          </m:num>
                          <m:den>
                            <m:r>
                              <a:rPr lang="zh-CN" altLang="en-US" sz="2200" i="0">
                                <a:solidFill>
                                  <a:srgbClr val="002060"/>
                                </a:solidFill>
                                <a:latin typeface="Cambria Math" panose="02040503050406030204" pitchFamily="18" charset="0"/>
                              </a:rPr>
                              <m:t>36</m:t>
                            </m:r>
                          </m:den>
                        </m:f>
                        <m:r>
                          <a:rPr lang="zh-CN" altLang="en-US" sz="2200" i="0">
                            <a:solidFill>
                              <a:srgbClr val="002060"/>
                            </a:solidFill>
                            <a:latin typeface="Cambria Math" panose="02040503050406030204" pitchFamily="18" charset="0"/>
                          </a:rPr>
                          <m:t>⋅</m:t>
                        </m:r>
                        <m:f>
                          <m:fPr>
                            <m:ctrlPr>
                              <a:rPr lang="zh-CN" altLang="en-US" sz="2200" i="1">
                                <a:solidFill>
                                  <a:srgbClr val="002060"/>
                                </a:solidFill>
                                <a:latin typeface="Cambria Math" panose="02040503050406030204" pitchFamily="18" charset="0"/>
                              </a:rPr>
                            </m:ctrlPr>
                          </m:fPr>
                          <m:num>
                            <m:sSup>
                              <m:sSupPr>
                                <m:ctrlPr>
                                  <a:rPr lang="zh-CN" altLang="en-US" sz="2200" i="1">
                                    <a:solidFill>
                                      <a:srgbClr val="002060"/>
                                    </a:solidFill>
                                    <a:latin typeface="Cambria Math" panose="02040503050406030204" pitchFamily="18" charset="0"/>
                                  </a:rPr>
                                </m:ctrlPr>
                              </m:sSupPr>
                              <m:e>
                                <m:r>
                                  <a:rPr lang="zh-CN" altLang="en-US" sz="2200" i="1">
                                    <a:solidFill>
                                      <a:srgbClr val="002060"/>
                                    </a:solidFill>
                                    <a:latin typeface="Cambria Math" panose="02040503050406030204" pitchFamily="18" charset="0"/>
                                  </a:rPr>
                                  <m:t>𝑃</m:t>
                                </m:r>
                              </m:e>
                              <m:sup>
                                <m:r>
                                  <a:rPr lang="zh-CN" altLang="en-US" sz="2200" i="0">
                                    <a:solidFill>
                                      <a:srgbClr val="002060"/>
                                    </a:solidFill>
                                    <a:latin typeface="Cambria Math" panose="02040503050406030204" pitchFamily="18" charset="0"/>
                                  </a:rPr>
                                  <m:t>4</m:t>
                                </m:r>
                              </m:sup>
                            </m:sSup>
                          </m:num>
                          <m:den>
                            <m:r>
                              <a:rPr lang="zh-CN" altLang="en-US" sz="2200" i="1">
                                <a:solidFill>
                                  <a:srgbClr val="002060"/>
                                </a:solidFill>
                                <a:latin typeface="Cambria Math" panose="02040503050406030204" pitchFamily="18" charset="0"/>
                              </a:rPr>
                              <m:t>𝐷</m:t>
                            </m:r>
                          </m:den>
                        </m:f>
                        <m:r>
                          <a:rPr lang="zh-CN" altLang="en-US" sz="2200" i="0">
                            <a:solidFill>
                              <a:srgbClr val="002060"/>
                            </a:solidFill>
                            <a:latin typeface="Cambria Math" panose="02040503050406030204" pitchFamily="18" charset="0"/>
                          </a:rPr>
                          <m:t>=</m:t>
                        </m:r>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𝜌</m:t>
                            </m:r>
                          </m:num>
                          <m:den>
                            <m:r>
                              <a:rPr lang="zh-CN" altLang="en-US" sz="2200" i="0">
                                <a:solidFill>
                                  <a:srgbClr val="002060"/>
                                </a:solidFill>
                                <a:latin typeface="Cambria Math" panose="02040503050406030204" pitchFamily="18" charset="0"/>
                              </a:rPr>
                              <m:t>36</m:t>
                            </m:r>
                            <m:r>
                              <a:rPr lang="zh-CN" altLang="en-US" sz="2200" i="1">
                                <a:solidFill>
                                  <a:srgbClr val="002060"/>
                                </a:solidFill>
                                <a:latin typeface="Cambria Math" panose="02040503050406030204" pitchFamily="18" charset="0"/>
                              </a:rPr>
                              <m:t>𝜇</m:t>
                            </m:r>
                          </m:den>
                        </m:f>
                        <m:r>
                          <a:rPr lang="zh-CN" altLang="en-US" sz="2200" i="0">
                            <a:solidFill>
                              <a:srgbClr val="002060"/>
                            </a:solidFill>
                            <a:latin typeface="Cambria Math" panose="02040503050406030204" pitchFamily="18" charset="0"/>
                          </a:rPr>
                          <m:t>⋅</m:t>
                        </m:r>
                        <m:sSup>
                          <m:sSupPr>
                            <m:ctrlPr>
                              <a:rPr lang="zh-CN" altLang="en-US" sz="2200" i="1">
                                <a:solidFill>
                                  <a:srgbClr val="002060"/>
                                </a:solidFill>
                                <a:latin typeface="Cambria Math" panose="02040503050406030204" pitchFamily="18" charset="0"/>
                              </a:rPr>
                            </m:ctrlPr>
                          </m:sSupPr>
                          <m:e>
                            <m:d>
                              <m:dPr>
                                <m:ctrlPr>
                                  <a:rPr lang="zh-CN" altLang="en-US" sz="2200" i="1">
                                    <a:solidFill>
                                      <a:srgbClr val="002060"/>
                                    </a:solidFill>
                                    <a:latin typeface="Cambria Math" panose="02040503050406030204" pitchFamily="18" charset="0"/>
                                  </a:rPr>
                                </m:ctrlPr>
                              </m:dPr>
                              <m:e>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𝐷</m:t>
                                    </m:r>
                                  </m:num>
                                  <m:den>
                                    <m:r>
                                      <a:rPr lang="zh-CN" altLang="en-US" sz="2200" i="1">
                                        <a:solidFill>
                                          <a:srgbClr val="002060"/>
                                        </a:solidFill>
                                        <a:latin typeface="Cambria Math" panose="02040503050406030204" pitchFamily="18" charset="0"/>
                                      </a:rPr>
                                      <m:t>𝜇</m:t>
                                    </m:r>
                                  </m:den>
                                </m:f>
                              </m:e>
                            </m:d>
                          </m:e>
                          <m:sup>
                            <m:r>
                              <a:rPr lang="zh-CN" altLang="en-US" sz="2200" i="0">
                                <a:solidFill>
                                  <a:srgbClr val="002060"/>
                                </a:solidFill>
                                <a:latin typeface="Cambria Math" panose="02040503050406030204" pitchFamily="18" charset="0"/>
                              </a:rPr>
                              <m:t>3</m:t>
                            </m:r>
                          </m:sup>
                        </m:sSup>
                      </m:oMath>
                    </m:oMathPara>
                  </a14:m>
                  <a:endParaRPr lang="zh-CN" altLang="en-US" sz="2200" dirty="0">
                    <a:solidFill>
                      <a:srgbClr val="002060"/>
                    </a:solidFill>
                    <a:latin typeface="+mn-ea"/>
                    <a:cs typeface="Arial" panose="020B0604020202020204" pitchFamily="34" charset="0"/>
                  </a:endParaRPr>
                </a:p>
              </p:txBody>
            </p:sp>
          </mc:Choice>
          <mc:Fallback xmlns="">
            <p:sp>
              <p:nvSpPr>
                <p:cNvPr id="15" name="矩形 13">
                  <a:extLst>
                    <a:ext uri="{FF2B5EF4-FFF2-40B4-BE49-F238E27FC236}">
                      <a16:creationId xmlns:a16="http://schemas.microsoft.com/office/drawing/2014/main" id="{B6A29063-B52E-45B9-9CA8-B235F58830CF}"/>
                    </a:ext>
                  </a:extLst>
                </p:cNvPr>
                <p:cNvSpPr>
                  <a:spLocks noRot="1" noChangeAspect="1" noMove="1" noResize="1" noEditPoints="1" noAdjustHandles="1" noChangeArrowheads="1" noChangeShapeType="1" noTextEdit="1"/>
                </p:cNvSpPr>
                <p:nvPr/>
              </p:nvSpPr>
              <p:spPr>
                <a:xfrm>
                  <a:off x="908957" y="3948800"/>
                  <a:ext cx="6142878" cy="123811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15">
                  <a:extLst>
                    <a:ext uri="{FF2B5EF4-FFF2-40B4-BE49-F238E27FC236}">
                      <a16:creationId xmlns:a16="http://schemas.microsoft.com/office/drawing/2014/main" id="{D4BCF543-E697-FDAF-4B8B-277C61F1DD1D}"/>
                    </a:ext>
                  </a:extLst>
                </p:cNvPr>
                <p:cNvSpPr/>
                <p:nvPr/>
              </p:nvSpPr>
              <p:spPr>
                <a:xfrm>
                  <a:off x="7844122" y="4038181"/>
                  <a:ext cx="2884037" cy="1062771"/>
                </a:xfrm>
                <a:prstGeom prst="rect">
                  <a:avLst/>
                </a:prstGeom>
                <a:ln w="38100">
                  <a:solidFill>
                    <a:srgbClr val="FF0000"/>
                  </a:solidFill>
                </a:ln>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2200" i="1" smtClean="0">
                            <a:solidFill>
                              <a:srgbClr val="002060"/>
                            </a:solidFill>
                            <a:latin typeface="Cambria Math" panose="02040503050406030204" pitchFamily="18" charset="0"/>
                          </a:rPr>
                          <m:t>𝜇</m:t>
                        </m:r>
                        <m:r>
                          <a:rPr lang="zh-CN" altLang="en-US" sz="2200" i="0">
                            <a:solidFill>
                              <a:srgbClr val="002060"/>
                            </a:solidFill>
                            <a:latin typeface="Cambria Math" panose="02040503050406030204" pitchFamily="18" charset="0"/>
                          </a:rPr>
                          <m:t>=</m:t>
                        </m:r>
                        <m:f>
                          <m:fPr>
                            <m:ctrlPr>
                              <a:rPr lang="zh-CN" altLang="en-US" sz="2200" i="1">
                                <a:solidFill>
                                  <a:srgbClr val="002060"/>
                                </a:solidFill>
                                <a:latin typeface="Cambria Math" panose="02040503050406030204" pitchFamily="18" charset="0"/>
                              </a:rPr>
                            </m:ctrlPr>
                          </m:fPr>
                          <m:num>
                            <m:r>
                              <m:rPr>
                                <m:nor/>
                              </m:rPr>
                              <a:rPr lang="en-US" altLang="zh-CN" sz="2200" b="0" i="1" smtClean="0">
                                <a:solidFill>
                                  <a:srgbClr val="002060"/>
                                </a:solidFill>
                                <a:latin typeface="+mn-ea"/>
                                <a:cs typeface="Arial" panose="020B0604020202020204" pitchFamily="34" charset="0"/>
                              </a:rPr>
                              <m:t>d</m:t>
                            </m:r>
                            <m:r>
                              <m:rPr>
                                <m:nor/>
                              </m:rPr>
                              <a:rPr lang="en-US" altLang="zh-CN" sz="2200" b="0" baseline="-25000" smtClean="0">
                                <a:solidFill>
                                  <a:srgbClr val="002060"/>
                                </a:solidFill>
                                <a:latin typeface="+mn-ea"/>
                                <a:cs typeface="Arial" panose="020B0604020202020204" pitchFamily="34" charset="0"/>
                              </a:rPr>
                              <m:t>3</m:t>
                            </m:r>
                            <m:r>
                              <m:rPr>
                                <m:nor/>
                              </m:rPr>
                              <a:rPr lang="zh-CN" altLang="en-US" sz="2200" i="1">
                                <a:solidFill>
                                  <a:srgbClr val="002060"/>
                                </a:solidFill>
                                <a:latin typeface="+mn-ea"/>
                                <a:cs typeface="Arial" panose="020B0604020202020204" pitchFamily="34" charset="0"/>
                              </a:rPr>
                              <m:t>−</m:t>
                            </m:r>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𝑑</m:t>
                                </m:r>
                              </m:e>
                              <m:sub>
                                <m:r>
                                  <a:rPr lang="zh-CN" altLang="en-US" sz="2200" i="0">
                                    <a:solidFill>
                                      <a:srgbClr val="002060"/>
                                    </a:solidFill>
                                    <a:latin typeface="Cambria Math" panose="02040503050406030204" pitchFamily="18" charset="0"/>
                                  </a:rPr>
                                  <m:t>0</m:t>
                                </m:r>
                              </m:sub>
                            </m:sSub>
                          </m:num>
                          <m:den>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𝑡</m:t>
                                </m:r>
                              </m:e>
                              <m:sub>
                                <m:r>
                                  <a:rPr lang="zh-CN" altLang="en-US" sz="2200" i="0">
                                    <a:solidFill>
                                      <a:srgbClr val="002060"/>
                                    </a:solidFill>
                                    <a:latin typeface="Cambria Math" panose="02040503050406030204" pitchFamily="18" charset="0"/>
                                  </a:rPr>
                                  <m:t>3</m:t>
                                </m:r>
                              </m:sub>
                            </m:sSub>
                            <m:r>
                              <a:rPr lang="zh-CN" altLang="en-US" sz="2200" i="0">
                                <a:solidFill>
                                  <a:srgbClr val="002060"/>
                                </a:solidFill>
                                <a:latin typeface="Cambria Math" panose="02040503050406030204" pitchFamily="18" charset="0"/>
                              </a:rPr>
                              <m:t>−</m:t>
                            </m:r>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𝑡</m:t>
                                </m:r>
                              </m:e>
                              <m:sub>
                                <m:r>
                                  <a:rPr lang="zh-CN" altLang="en-US" sz="2200" i="0">
                                    <a:solidFill>
                                      <a:srgbClr val="002060"/>
                                    </a:solidFill>
                                    <a:latin typeface="Cambria Math" panose="02040503050406030204" pitchFamily="18" charset="0"/>
                                  </a:rPr>
                                  <m:t>0</m:t>
                                </m:r>
                              </m:sub>
                            </m:sSub>
                          </m:den>
                        </m:f>
                        <m:r>
                          <a:rPr lang="zh-CN" altLang="en-US" sz="2200" i="0">
                            <a:solidFill>
                              <a:srgbClr val="002060"/>
                            </a:solidFill>
                            <a:latin typeface="Cambria Math" panose="02040503050406030204" pitchFamily="18" charset="0"/>
                          </a:rPr>
                          <m:t>=</m:t>
                        </m:r>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𝐷</m:t>
                            </m:r>
                          </m:num>
                          <m:den>
                            <m:r>
                              <a:rPr lang="zh-CN" altLang="en-US" sz="2200" i="1">
                                <a:solidFill>
                                  <a:srgbClr val="002060"/>
                                </a:solidFill>
                                <a:latin typeface="Cambria Math" panose="02040503050406030204" pitchFamily="18" charset="0"/>
                              </a:rPr>
                              <m:t>𝑃</m:t>
                            </m:r>
                          </m:den>
                        </m:f>
                      </m:oMath>
                    </m:oMathPara>
                  </a14:m>
                  <a:endParaRPr lang="zh-CN" altLang="en-US" sz="2200" dirty="0">
                    <a:solidFill>
                      <a:srgbClr val="002060"/>
                    </a:solidFill>
                    <a:latin typeface="+mn-ea"/>
                    <a:cs typeface="Arial" panose="020B0604020202020204" pitchFamily="34" charset="0"/>
                  </a:endParaRPr>
                </a:p>
              </p:txBody>
            </p:sp>
          </mc:Choice>
          <mc:Fallback xmlns="">
            <p:sp>
              <p:nvSpPr>
                <p:cNvPr id="16" name="矩形 15">
                  <a:extLst>
                    <a:ext uri="{FF2B5EF4-FFF2-40B4-BE49-F238E27FC236}">
                      <a16:creationId xmlns:a16="http://schemas.microsoft.com/office/drawing/2014/main" id="{A28FDEB0-8271-46DE-B4BF-0F20B0347713}"/>
                    </a:ext>
                  </a:extLst>
                </p:cNvPr>
                <p:cNvSpPr>
                  <a:spLocks noRot="1" noChangeAspect="1" noMove="1" noResize="1" noEditPoints="1" noAdjustHandles="1" noChangeArrowheads="1" noChangeShapeType="1" noTextEdit="1"/>
                </p:cNvSpPr>
                <p:nvPr/>
              </p:nvSpPr>
              <p:spPr>
                <a:xfrm>
                  <a:off x="7844122" y="4038181"/>
                  <a:ext cx="2884037" cy="1062771"/>
                </a:xfrm>
                <a:prstGeom prst="rect">
                  <a:avLst/>
                </a:prstGeom>
                <a:blipFill>
                  <a:blip r:embed="rId10"/>
                  <a:stretch>
                    <a:fillRect/>
                  </a:stretch>
                </a:blipFill>
                <a:ln w="38100">
                  <a:solidFill>
                    <a:srgbClr val="FF0000"/>
                  </a:solidFill>
                </a:ln>
              </p:spPr>
              <p:txBody>
                <a:bodyPr/>
                <a:lstStyle/>
                <a:p>
                  <a:r>
                    <a:rPr lang="en-US">
                      <a:noFill/>
                    </a:rPr>
                    <a:t> </a:t>
                  </a:r>
                </a:p>
              </p:txBody>
            </p:sp>
          </mc:Fallback>
        </mc:AlternateContent>
      </p:grpSp>
      <p:grpSp>
        <p:nvGrpSpPr>
          <p:cNvPr id="28" name="组合 18">
            <a:extLst>
              <a:ext uri="{FF2B5EF4-FFF2-40B4-BE49-F238E27FC236}">
                <a16:creationId xmlns:a16="http://schemas.microsoft.com/office/drawing/2014/main" id="{3EAC60B2-D793-9F7A-E732-F1B476847104}"/>
              </a:ext>
            </a:extLst>
          </p:cNvPr>
          <p:cNvGrpSpPr/>
          <p:nvPr/>
        </p:nvGrpSpPr>
        <p:grpSpPr>
          <a:xfrm>
            <a:off x="757813" y="3534600"/>
            <a:ext cx="8294134" cy="1522693"/>
            <a:chOff x="670411" y="4889038"/>
            <a:chExt cx="11058845" cy="2099553"/>
          </a:xfrm>
        </p:grpSpPr>
        <p:sp>
          <p:nvSpPr>
            <p:cNvPr id="29" name="文本框 25">
              <a:extLst>
                <a:ext uri="{FF2B5EF4-FFF2-40B4-BE49-F238E27FC236}">
                  <a16:creationId xmlns:a16="http://schemas.microsoft.com/office/drawing/2014/main" id="{6E8A7E17-788F-75F2-357D-542440A1B3E4}"/>
                </a:ext>
              </a:extLst>
            </p:cNvPr>
            <p:cNvSpPr txBox="1"/>
            <p:nvPr/>
          </p:nvSpPr>
          <p:spPr>
            <a:xfrm>
              <a:off x="670411" y="4889038"/>
              <a:ext cx="11058845" cy="192873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257175" indent="-257175">
                <a:buFont typeface="Wingdings" panose="05000000000000000000" pitchFamily="2" charset="2"/>
                <a:buChar char="Ø"/>
              </a:pPr>
              <a:r>
                <a:rPr lang="en-US" altLang="zh-CN" sz="2200" dirty="0">
                  <a:solidFill>
                    <a:srgbClr val="002060"/>
                  </a:solidFill>
                  <a:latin typeface="+mn-ea"/>
                  <a:cs typeface="Arial" panose="020B0604020202020204" pitchFamily="34" charset="0"/>
                </a:rPr>
                <a:t>Average travel time function:</a:t>
              </a:r>
            </a:p>
            <a:p>
              <a:r>
                <a:rPr lang="en-US" altLang="zh-CN" sz="2200" dirty="0">
                  <a:solidFill>
                    <a:srgbClr val="002060"/>
                  </a:solidFill>
                  <a:latin typeface="+mn-ea"/>
                  <a:cs typeface="Arial" panose="020B0604020202020204" pitchFamily="34" charset="0"/>
                </a:rPr>
                <a:t>       </a:t>
              </a:r>
            </a:p>
            <a:p>
              <a:endParaRPr lang="en-US" altLang="zh-CN" sz="2200" dirty="0">
                <a:solidFill>
                  <a:srgbClr val="002060"/>
                </a:solidFill>
                <a:latin typeface="+mn-ea"/>
                <a:cs typeface="Arial" panose="020B0604020202020204" pitchFamily="34" charset="0"/>
              </a:endParaRPr>
            </a:p>
            <a:p>
              <a:endParaRPr lang="en-US" altLang="zh-CN" sz="2200" dirty="0">
                <a:solidFill>
                  <a:srgbClr val="002060"/>
                </a:solidFill>
                <a:latin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30" name="矩形 17">
                  <a:extLst>
                    <a:ext uri="{FF2B5EF4-FFF2-40B4-BE49-F238E27FC236}">
                      <a16:creationId xmlns:a16="http://schemas.microsoft.com/office/drawing/2014/main" id="{DD5DB33F-330F-E0CB-3A60-BE916E5A91C9}"/>
                    </a:ext>
                  </a:extLst>
                </p:cNvPr>
                <p:cNvSpPr/>
                <p:nvPr/>
              </p:nvSpPr>
              <p:spPr>
                <a:xfrm>
                  <a:off x="855822" y="5430729"/>
                  <a:ext cx="6249146" cy="1557862"/>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2200" i="1" smtClean="0">
                            <a:solidFill>
                              <a:srgbClr val="002060"/>
                            </a:solidFill>
                            <a:latin typeface="Cambria Math" panose="02040503050406030204" pitchFamily="18" charset="0"/>
                          </a:rPr>
                          <m:t>𝑡</m:t>
                        </m:r>
                        <m:r>
                          <a:rPr lang="zh-CN" altLang="en-US" sz="2200" i="0">
                            <a:solidFill>
                              <a:srgbClr val="002060"/>
                            </a:solidFill>
                            <a:latin typeface="Cambria Math" panose="02040503050406030204" pitchFamily="18" charset="0"/>
                          </a:rPr>
                          <m:t>=</m:t>
                        </m:r>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𝑡</m:t>
                            </m:r>
                          </m:e>
                          <m:sub>
                            <m:r>
                              <a:rPr lang="zh-CN" altLang="en-US" sz="2200" i="1">
                                <a:solidFill>
                                  <a:srgbClr val="002060"/>
                                </a:solidFill>
                                <a:latin typeface="Cambria Math" panose="02040503050406030204" pitchFamily="18" charset="0"/>
                              </a:rPr>
                              <m:t>𝑓</m:t>
                            </m:r>
                          </m:sub>
                        </m:sSub>
                        <m:r>
                          <a:rPr lang="zh-CN" altLang="en-US" sz="2200" i="0">
                            <a:solidFill>
                              <a:srgbClr val="002060"/>
                            </a:solidFill>
                            <a:latin typeface="Cambria Math" panose="02040503050406030204" pitchFamily="18" charset="0"/>
                          </a:rPr>
                          <m:t>+</m:t>
                        </m:r>
                        <m:r>
                          <a:rPr lang="zh-CN" altLang="en-US" sz="2200" i="1">
                            <a:solidFill>
                              <a:srgbClr val="002060"/>
                            </a:solidFill>
                            <a:latin typeface="Cambria Math" panose="02040503050406030204" pitchFamily="18" charset="0"/>
                          </a:rPr>
                          <m:t>𝑤</m:t>
                        </m:r>
                        <m:r>
                          <a:rPr lang="zh-CN" altLang="en-US" sz="2200" i="0">
                            <a:solidFill>
                              <a:srgbClr val="002060"/>
                            </a:solidFill>
                            <a:latin typeface="Cambria Math" panose="02040503050406030204" pitchFamily="18" charset="0"/>
                          </a:rPr>
                          <m:t>=</m:t>
                        </m:r>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𝑡</m:t>
                            </m:r>
                          </m:e>
                          <m:sub>
                            <m:r>
                              <a:rPr lang="zh-CN" altLang="en-US" sz="2200" i="1">
                                <a:solidFill>
                                  <a:srgbClr val="002060"/>
                                </a:solidFill>
                                <a:latin typeface="Cambria Math" panose="02040503050406030204" pitchFamily="18" charset="0"/>
                              </a:rPr>
                              <m:t>𝑓</m:t>
                            </m:r>
                          </m:sub>
                        </m:sSub>
                        <m:d>
                          <m:dPr>
                            <m:begChr m:val="["/>
                            <m:endChr m:val="]"/>
                            <m:ctrlPr>
                              <a:rPr lang="zh-CN" altLang="en-US" sz="2200" i="1">
                                <a:solidFill>
                                  <a:srgbClr val="002060"/>
                                </a:solidFill>
                                <a:latin typeface="Cambria Math" panose="02040503050406030204" pitchFamily="18" charset="0"/>
                              </a:rPr>
                            </m:ctrlPr>
                          </m:dPr>
                          <m:e>
                            <m:r>
                              <a:rPr lang="zh-CN" altLang="en-US" sz="2200" i="0">
                                <a:solidFill>
                                  <a:srgbClr val="002060"/>
                                </a:solidFill>
                                <a:latin typeface="Cambria Math" panose="02040503050406030204" pitchFamily="18" charset="0"/>
                              </a:rPr>
                              <m:t>1+</m:t>
                            </m:r>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𝜌</m:t>
                                </m:r>
                              </m:num>
                              <m:den>
                                <m:r>
                                  <a:rPr lang="zh-CN" altLang="en-US" sz="2200" i="0">
                                    <a:solidFill>
                                      <a:srgbClr val="002060"/>
                                    </a:solidFill>
                                    <a:latin typeface="Cambria Math" panose="02040503050406030204" pitchFamily="18" charset="0"/>
                                  </a:rPr>
                                  <m:t>36</m:t>
                                </m:r>
                                <m:r>
                                  <a:rPr lang="zh-CN" altLang="en-US" sz="2200" i="1">
                                    <a:solidFill>
                                      <a:srgbClr val="002060"/>
                                    </a:solidFill>
                                    <a:latin typeface="Cambria Math" panose="02040503050406030204" pitchFamily="18" charset="0"/>
                                  </a:rPr>
                                  <m:t>𝜇</m:t>
                                </m:r>
                                <m:r>
                                  <a:rPr lang="zh-CN" altLang="en-US" sz="2200" i="0">
                                    <a:solidFill>
                                      <a:srgbClr val="002060"/>
                                    </a:solidFill>
                                    <a:latin typeface="Cambria Math" panose="02040503050406030204" pitchFamily="18" charset="0"/>
                                  </a:rPr>
                                  <m:t>⋅</m:t>
                                </m:r>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𝑡</m:t>
                                    </m:r>
                                  </m:e>
                                  <m:sub>
                                    <m:r>
                                      <a:rPr lang="zh-CN" altLang="en-US" sz="2200" i="1">
                                        <a:solidFill>
                                          <a:srgbClr val="002060"/>
                                        </a:solidFill>
                                        <a:latin typeface="Cambria Math" panose="02040503050406030204" pitchFamily="18" charset="0"/>
                                      </a:rPr>
                                      <m:t>𝑓</m:t>
                                    </m:r>
                                  </m:sub>
                                </m:sSub>
                              </m:den>
                            </m:f>
                            <m:r>
                              <a:rPr lang="zh-CN" altLang="en-US" sz="2200" i="0">
                                <a:solidFill>
                                  <a:srgbClr val="002060"/>
                                </a:solidFill>
                                <a:latin typeface="Cambria Math" panose="02040503050406030204" pitchFamily="18" charset="0"/>
                              </a:rPr>
                              <m:t>⋅</m:t>
                            </m:r>
                            <m:sSup>
                              <m:sSupPr>
                                <m:ctrlPr>
                                  <a:rPr lang="zh-CN" altLang="en-US" sz="2200" i="1">
                                    <a:solidFill>
                                      <a:srgbClr val="002060"/>
                                    </a:solidFill>
                                    <a:latin typeface="Cambria Math" panose="02040503050406030204" pitchFamily="18" charset="0"/>
                                  </a:rPr>
                                </m:ctrlPr>
                              </m:sSupPr>
                              <m:e>
                                <m:d>
                                  <m:dPr>
                                    <m:ctrlPr>
                                      <a:rPr lang="zh-CN" altLang="en-US" sz="2200" i="1">
                                        <a:solidFill>
                                          <a:srgbClr val="002060"/>
                                        </a:solidFill>
                                        <a:latin typeface="Cambria Math" panose="02040503050406030204" pitchFamily="18" charset="0"/>
                                      </a:rPr>
                                    </m:ctrlPr>
                                  </m:dPr>
                                  <m:e>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𝐷</m:t>
                                        </m:r>
                                      </m:num>
                                      <m:den>
                                        <m:r>
                                          <a:rPr lang="zh-CN" altLang="en-US" sz="2200" i="1">
                                            <a:solidFill>
                                              <a:srgbClr val="002060"/>
                                            </a:solidFill>
                                            <a:latin typeface="Cambria Math" panose="02040503050406030204" pitchFamily="18" charset="0"/>
                                          </a:rPr>
                                          <m:t>𝜇</m:t>
                                        </m:r>
                                      </m:den>
                                    </m:f>
                                  </m:e>
                                </m:d>
                              </m:e>
                              <m:sup>
                                <m:r>
                                  <a:rPr lang="zh-CN" altLang="en-US" sz="2200" i="0">
                                    <a:solidFill>
                                      <a:srgbClr val="002060"/>
                                    </a:solidFill>
                                    <a:latin typeface="Cambria Math" panose="02040503050406030204" pitchFamily="18" charset="0"/>
                                  </a:rPr>
                                  <m:t>3</m:t>
                                </m:r>
                              </m:sup>
                            </m:sSup>
                          </m:e>
                        </m:d>
                      </m:oMath>
                    </m:oMathPara>
                  </a14:m>
                  <a:endParaRPr lang="zh-CN" altLang="en-US" sz="2200" dirty="0">
                    <a:solidFill>
                      <a:srgbClr val="002060"/>
                    </a:solidFill>
                    <a:latin typeface="+mn-ea"/>
                    <a:cs typeface="Arial" panose="020B0604020202020204" pitchFamily="34" charset="0"/>
                  </a:endParaRPr>
                </a:p>
              </p:txBody>
            </p:sp>
          </mc:Choice>
          <mc:Fallback xmlns="">
            <p:sp>
              <p:nvSpPr>
                <p:cNvPr id="19" name="矩形 17">
                  <a:extLst>
                    <a:ext uri="{FF2B5EF4-FFF2-40B4-BE49-F238E27FC236}">
                      <a16:creationId xmlns:a16="http://schemas.microsoft.com/office/drawing/2014/main" id="{D6E6C055-4400-4FBB-B370-75FF1775F7B0}"/>
                    </a:ext>
                  </a:extLst>
                </p:cNvPr>
                <p:cNvSpPr>
                  <a:spLocks noRot="1" noChangeAspect="1" noMove="1" noResize="1" noEditPoints="1" noAdjustHandles="1" noChangeArrowheads="1" noChangeShapeType="1" noTextEdit="1"/>
                </p:cNvSpPr>
                <p:nvPr/>
              </p:nvSpPr>
              <p:spPr>
                <a:xfrm>
                  <a:off x="855822" y="5430729"/>
                  <a:ext cx="6249146" cy="1557862"/>
                </a:xfrm>
                <a:prstGeom prst="rect">
                  <a:avLst/>
                </a:prstGeom>
                <a:blipFill>
                  <a:blip r:embed="rId1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2529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Extended fluid polynomial queueing model with cubic arrival rates</a:t>
            </a:r>
          </a:p>
        </p:txBody>
      </p:sp>
      <p:grpSp>
        <p:nvGrpSpPr>
          <p:cNvPr id="15" name="Group 14">
            <a:extLst>
              <a:ext uri="{FF2B5EF4-FFF2-40B4-BE49-F238E27FC236}">
                <a16:creationId xmlns:a16="http://schemas.microsoft.com/office/drawing/2014/main" id="{34A4B40B-2F6C-7190-BC59-F6715DA4394F}"/>
              </a:ext>
            </a:extLst>
          </p:cNvPr>
          <p:cNvGrpSpPr/>
          <p:nvPr/>
        </p:nvGrpSpPr>
        <p:grpSpPr>
          <a:xfrm>
            <a:off x="378611" y="1184745"/>
            <a:ext cx="8569829" cy="4582828"/>
            <a:chOff x="426319" y="2076308"/>
            <a:chExt cx="8569829" cy="4582828"/>
          </a:xfrm>
        </p:grpSpPr>
        <p:sp>
          <p:nvSpPr>
            <p:cNvPr id="2" name="内容占位符 14">
              <a:extLst>
                <a:ext uri="{FF2B5EF4-FFF2-40B4-BE49-F238E27FC236}">
                  <a16:creationId xmlns:a16="http://schemas.microsoft.com/office/drawing/2014/main" id="{B5778A8F-839C-6F31-531B-36FE7EF695B8}"/>
                </a:ext>
              </a:extLst>
            </p:cNvPr>
            <p:cNvSpPr txBox="1">
              <a:spLocks/>
            </p:cNvSpPr>
            <p:nvPr/>
          </p:nvSpPr>
          <p:spPr>
            <a:xfrm>
              <a:off x="426319" y="2076308"/>
              <a:ext cx="8569829" cy="34972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mn-ea"/>
                  <a:cs typeface="Arial" panose="020B0604020202020204" pitchFamily="34" charset="0"/>
                </a:rPr>
                <a:t>Cubic form: </a:t>
              </a:r>
              <a:endParaRPr lang="en-US" altLang="zh-CN" sz="1800" dirty="0">
                <a:solidFill>
                  <a:srgbClr val="002060"/>
                </a:solidFill>
                <a:latin typeface="+mn-ea"/>
                <a:cs typeface="Arial" panose="020B0604020202020204" pitchFamily="34" charset="0"/>
              </a:endParaRPr>
            </a:p>
            <a:p>
              <a:pPr marL="150876" lvl="1" indent="0">
                <a:buFont typeface="Arial" panose="020B0604020202020204" pitchFamily="34" charset="0"/>
                <a:buNone/>
              </a:pPr>
              <a:br>
                <a:rPr lang="en-US" altLang="zh-CN" sz="1800" dirty="0">
                  <a:solidFill>
                    <a:srgbClr val="002060"/>
                  </a:solidFill>
                  <a:latin typeface="+mn-ea"/>
                  <a:cs typeface="Arial" panose="020B0604020202020204" pitchFamily="34" charset="0"/>
                </a:rPr>
              </a:br>
              <a:endParaRPr lang="zh-CN" altLang="en-US" sz="1800" dirty="0">
                <a:solidFill>
                  <a:srgbClr val="002060"/>
                </a:solidFill>
                <a:latin typeface="+mn-ea"/>
                <a:cs typeface="Arial" panose="020B0604020202020204" pitchFamily="34" charset="0"/>
              </a:endParaRPr>
            </a:p>
          </p:txBody>
        </p:sp>
        <p:sp>
          <p:nvSpPr>
            <p:cNvPr id="3" name="文本框 16">
              <a:extLst>
                <a:ext uri="{FF2B5EF4-FFF2-40B4-BE49-F238E27FC236}">
                  <a16:creationId xmlns:a16="http://schemas.microsoft.com/office/drawing/2014/main" id="{F6C9A17B-BA1C-DE08-40BF-64A1B4ECD5C2}"/>
                </a:ext>
              </a:extLst>
            </p:cNvPr>
            <p:cNvSpPr txBox="1"/>
            <p:nvPr/>
          </p:nvSpPr>
          <p:spPr>
            <a:xfrm>
              <a:off x="464831" y="3164903"/>
              <a:ext cx="8058641" cy="369332"/>
            </a:xfrm>
            <a:prstGeom prst="rect">
              <a:avLst/>
            </a:prstGeom>
            <a:noFill/>
          </p:spPr>
          <p:txBody>
            <a:bodyPr wrap="square" rtlCol="0">
              <a:spAutoFit/>
            </a:bodyPr>
            <a:lstStyle/>
            <a:p>
              <a:pPr marL="257175" indent="-257175">
                <a:buFont typeface="Wingdings" panose="05000000000000000000" pitchFamily="2" charset="2"/>
                <a:buChar char="Ø"/>
              </a:pPr>
              <a:r>
                <a:rPr lang="en-US" altLang="zh-CN" dirty="0">
                  <a:solidFill>
                    <a:srgbClr val="002060"/>
                  </a:solidFill>
                  <a:latin typeface="+mn-ea"/>
                  <a:cs typeface="Arial" panose="020B0604020202020204" pitchFamily="34" charset="0"/>
                </a:rPr>
                <a:t>Total delay: </a:t>
              </a:r>
              <a:r>
                <a:rPr lang="en-US" altLang="zh-CN" i="1" dirty="0">
                  <a:solidFill>
                    <a:srgbClr val="002060"/>
                  </a:solidFill>
                  <a:latin typeface="+mn-ea"/>
                  <a:cs typeface="Arial" panose="020B0604020202020204" pitchFamily="34" charset="0"/>
                </a:rPr>
                <a:t>W</a:t>
              </a:r>
            </a:p>
          </p:txBody>
        </p:sp>
        <mc:AlternateContent xmlns:mc="http://schemas.openxmlformats.org/markup-compatibility/2006" xmlns:a14="http://schemas.microsoft.com/office/drawing/2010/main">
          <mc:Choice Requires="a14">
            <p:sp>
              <p:nvSpPr>
                <p:cNvPr id="4" name="矩形 1">
                  <a:extLst>
                    <a:ext uri="{FF2B5EF4-FFF2-40B4-BE49-F238E27FC236}">
                      <a16:creationId xmlns:a16="http://schemas.microsoft.com/office/drawing/2014/main" id="{BDFA0F3C-8A16-9E2C-E65E-D288B8835D2E}"/>
                    </a:ext>
                  </a:extLst>
                </p:cNvPr>
                <p:cNvSpPr/>
                <p:nvPr/>
              </p:nvSpPr>
              <p:spPr>
                <a:xfrm>
                  <a:off x="713393" y="3452001"/>
                  <a:ext cx="3436262" cy="7458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solidFill>
                              <a:srgbClr val="002060"/>
                            </a:solidFill>
                            <a:latin typeface="Cambria Math" panose="02040503050406030204" pitchFamily="18" charset="0"/>
                          </a:rPr>
                          <m:t>𝑊</m:t>
                        </m:r>
                        <m:r>
                          <a:rPr lang="zh-CN" altLang="en-US">
                            <a:solidFill>
                              <a:srgbClr val="002060"/>
                            </a:solidFill>
                            <a:latin typeface="Cambria Math" panose="02040503050406030204" pitchFamily="18" charset="0"/>
                          </a:rPr>
                          <m:t>=</m:t>
                        </m:r>
                        <m:nary>
                          <m:naryPr>
                            <m:limLoc m:val="subSup"/>
                            <m:grow m:val="on"/>
                            <m:ctrlPr>
                              <a:rPr lang="zh-CN" altLang="en-US" i="1">
                                <a:solidFill>
                                  <a:srgbClr val="002060"/>
                                </a:solidFill>
                                <a:latin typeface="Cambria Math" panose="02040503050406030204" pitchFamily="18" charset="0"/>
                              </a:rPr>
                            </m:ctrlPr>
                          </m:naryPr>
                          <m:sub>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0</m:t>
                                </m:r>
                              </m:sub>
                            </m:sSub>
                          </m:sub>
                          <m:sup>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3</m:t>
                                </m:r>
                              </m:sub>
                            </m:sSub>
                          </m:sup>
                          <m:e>
                            <m:d>
                              <m:dPr>
                                <m:begChr m:val=""/>
                                <m:ctrlPr>
                                  <a:rPr lang="zh-CN" altLang="en-US" i="1">
                                    <a:solidFill>
                                      <a:srgbClr val="002060"/>
                                    </a:solidFill>
                                    <a:latin typeface="Cambria Math" panose="02040503050406030204" pitchFamily="18" charset="0"/>
                                  </a:rPr>
                                </m:ctrlPr>
                              </m:dPr>
                              <m:e>
                                <m:r>
                                  <a:rPr lang="zh-CN" altLang="en-US" i="1">
                                    <a:solidFill>
                                      <a:srgbClr val="002060"/>
                                    </a:solidFill>
                                    <a:latin typeface="Cambria Math" panose="02040503050406030204" pitchFamily="18" charset="0"/>
                                  </a:rPr>
                                  <m:t>𝑄</m:t>
                                </m:r>
                                <m:r>
                                  <a:rPr lang="zh-CN" altLang="en-US">
                                    <a:solidFill>
                                      <a:srgbClr val="002060"/>
                                    </a:solidFill>
                                    <a:latin typeface="Cambria Math" panose="02040503050406030204" pitchFamily="18" charset="0"/>
                                  </a:rPr>
                                  <m:t>(</m:t>
                                </m:r>
                                <m:r>
                                  <a:rPr lang="zh-CN" altLang="en-US" i="1">
                                    <a:solidFill>
                                      <a:srgbClr val="002060"/>
                                    </a:solidFill>
                                    <a:latin typeface="Cambria Math" panose="02040503050406030204" pitchFamily="18" charset="0"/>
                                  </a:rPr>
                                  <m:t>𝜏</m:t>
                                </m:r>
                              </m:e>
                            </m:d>
                          </m:e>
                        </m:nary>
                        <m:r>
                          <a:rPr lang="zh-CN" altLang="en-US" i="1">
                            <a:solidFill>
                              <a:srgbClr val="002060"/>
                            </a:solidFill>
                            <a:latin typeface="Cambria Math" panose="02040503050406030204" pitchFamily="18" charset="0"/>
                          </a:rPr>
                          <m:t>𝑑</m:t>
                        </m:r>
                        <m:r>
                          <a:rPr lang="zh-CN" altLang="en-US" i="1">
                            <a:solidFill>
                              <a:srgbClr val="002060"/>
                            </a:solidFill>
                            <a:latin typeface="Cambria Math" panose="02040503050406030204" pitchFamily="18" charset="0"/>
                          </a:rPr>
                          <m:t>𝜏</m:t>
                        </m:r>
                        <m:r>
                          <a:rPr lang="zh-CN" altLang="en-US">
                            <a:solidFill>
                              <a:srgbClr val="002060"/>
                            </a:solidFill>
                            <a:latin typeface="Cambria Math" panose="02040503050406030204" pitchFamily="18" charset="0"/>
                          </a:rPr>
                          <m:t>=</m:t>
                        </m:r>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𝛾</m:t>
                            </m:r>
                          </m:num>
                          <m:den>
                            <m:r>
                              <a:rPr lang="zh-CN" altLang="en-US">
                                <a:solidFill>
                                  <a:srgbClr val="002060"/>
                                </a:solidFill>
                                <a:latin typeface="Cambria Math" panose="02040503050406030204" pitchFamily="18" charset="0"/>
                              </a:rPr>
                              <m:t>80</m:t>
                            </m:r>
                          </m:den>
                        </m:f>
                        <m:sSup>
                          <m:sSupPr>
                            <m:ctrlPr>
                              <a:rPr lang="zh-CN" altLang="en-US" i="1">
                                <a:solidFill>
                                  <a:srgbClr val="002060"/>
                                </a:solidFill>
                                <a:latin typeface="Cambria Math" panose="02040503050406030204" pitchFamily="18" charset="0"/>
                              </a:rPr>
                            </m:ctrlPr>
                          </m:sSupPr>
                          <m:e>
                            <m:d>
                              <m:dPr>
                                <m:ctrlPr>
                                  <a:rPr lang="zh-CN" altLang="en-US" i="1">
                                    <a:solidFill>
                                      <a:srgbClr val="002060"/>
                                    </a:solidFill>
                                    <a:latin typeface="Cambria Math" panose="02040503050406030204" pitchFamily="18" charset="0"/>
                                  </a:rPr>
                                </m:ctrlPr>
                              </m:dPr>
                              <m:e>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3</m:t>
                                    </m:r>
                                  </m:sub>
                                </m:sSub>
                                <m:r>
                                  <a:rPr lang="zh-CN" altLang="en-US">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0</m:t>
                                    </m:r>
                                  </m:sub>
                                </m:sSub>
                              </m:e>
                            </m:d>
                          </m:e>
                          <m:sup>
                            <m:r>
                              <a:rPr lang="zh-CN" altLang="en-US">
                                <a:solidFill>
                                  <a:srgbClr val="002060"/>
                                </a:solidFill>
                                <a:latin typeface="Cambria Math" panose="02040503050406030204" pitchFamily="18" charset="0"/>
                              </a:rPr>
                              <m:t>5</m:t>
                            </m:r>
                          </m:sup>
                        </m:sSup>
                      </m:oMath>
                    </m:oMathPara>
                  </a14:m>
                  <a:endParaRPr lang="zh-CN" altLang="en-US" dirty="0">
                    <a:solidFill>
                      <a:srgbClr val="002060"/>
                    </a:solidFill>
                    <a:latin typeface="+mn-ea"/>
                    <a:cs typeface="Arial" panose="020B0604020202020204" pitchFamily="34" charset="0"/>
                  </a:endParaRPr>
                </a:p>
              </p:txBody>
            </p:sp>
          </mc:Choice>
          <mc:Fallback xmlns="">
            <p:sp>
              <p:nvSpPr>
                <p:cNvPr id="4" name="矩形 1">
                  <a:extLst>
                    <a:ext uri="{FF2B5EF4-FFF2-40B4-BE49-F238E27FC236}">
                      <a16:creationId xmlns:a16="http://schemas.microsoft.com/office/drawing/2014/main" id="{BDFA0F3C-8A16-9E2C-E65E-D288B8835D2E}"/>
                    </a:ext>
                  </a:extLst>
                </p:cNvPr>
                <p:cNvSpPr>
                  <a:spLocks noRot="1" noChangeAspect="1" noMove="1" noResize="1" noEditPoints="1" noAdjustHandles="1" noChangeArrowheads="1" noChangeShapeType="1" noTextEdit="1"/>
                </p:cNvSpPr>
                <p:nvPr/>
              </p:nvSpPr>
              <p:spPr>
                <a:xfrm>
                  <a:off x="713393" y="3452001"/>
                  <a:ext cx="3436262" cy="74584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矩形 23">
                  <a:extLst>
                    <a:ext uri="{FF2B5EF4-FFF2-40B4-BE49-F238E27FC236}">
                      <a16:creationId xmlns:a16="http://schemas.microsoft.com/office/drawing/2014/main" id="{CC3BC3C4-B38B-4142-84C4-CD44C3BB00C2}"/>
                    </a:ext>
                  </a:extLst>
                </p:cNvPr>
                <p:cNvSpPr/>
                <p:nvPr/>
              </p:nvSpPr>
              <p:spPr>
                <a:xfrm>
                  <a:off x="5315697" y="4633473"/>
                  <a:ext cx="1817742" cy="669350"/>
                </a:xfrm>
                <a:prstGeom prst="rect">
                  <a:avLst/>
                </a:prstGeom>
                <a:ln w="38100">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solidFill>
                              <a:srgbClr val="002060"/>
                            </a:solidFill>
                            <a:latin typeface="Cambria Math" panose="02040503050406030204" pitchFamily="18" charset="0"/>
                          </a:rPr>
                          <m:t>𝜇</m:t>
                        </m:r>
                        <m:r>
                          <a:rPr lang="zh-CN" altLang="en-US">
                            <a:solidFill>
                              <a:srgbClr val="002060"/>
                            </a:solidFill>
                            <a:latin typeface="Cambria Math" panose="02040503050406030204" pitchFamily="18" charset="0"/>
                          </a:rPr>
                          <m:t>=</m:t>
                        </m:r>
                        <m:f>
                          <m:fPr>
                            <m:ctrlPr>
                              <a:rPr lang="zh-CN" altLang="en-US" i="1">
                                <a:solidFill>
                                  <a:srgbClr val="002060"/>
                                </a:solidFill>
                                <a:latin typeface="Cambria Math" panose="02040503050406030204" pitchFamily="18" charset="0"/>
                              </a:rPr>
                            </m:ctrlPr>
                          </m:fPr>
                          <m:num>
                            <m:r>
                              <m:rPr>
                                <m:nor/>
                              </m:rPr>
                              <a:rPr lang="en-US" altLang="zh-CN" i="1">
                                <a:solidFill>
                                  <a:srgbClr val="002060"/>
                                </a:solidFill>
                                <a:latin typeface="+mn-ea"/>
                                <a:cs typeface="Arial" panose="020B0604020202020204" pitchFamily="34" charset="0"/>
                              </a:rPr>
                              <m:t>d</m:t>
                            </m:r>
                            <m:r>
                              <m:rPr>
                                <m:nor/>
                              </m:rPr>
                              <a:rPr lang="en-US" altLang="zh-CN" baseline="-25000">
                                <a:solidFill>
                                  <a:srgbClr val="002060"/>
                                </a:solidFill>
                                <a:latin typeface="+mn-ea"/>
                                <a:cs typeface="Arial" panose="020B0604020202020204" pitchFamily="34" charset="0"/>
                              </a:rPr>
                              <m:t>3</m:t>
                            </m:r>
                            <m:r>
                              <m:rPr>
                                <m:nor/>
                              </m:rPr>
                              <a:rPr lang="zh-CN" altLang="en-US" i="1">
                                <a:solidFill>
                                  <a:srgbClr val="002060"/>
                                </a:solidFill>
                                <a:latin typeface="+mn-ea"/>
                                <a:cs typeface="Arial" panose="020B0604020202020204" pitchFamily="34"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𝑑</m:t>
                                </m:r>
                              </m:e>
                              <m:sub>
                                <m:r>
                                  <a:rPr lang="zh-CN" altLang="en-US">
                                    <a:solidFill>
                                      <a:srgbClr val="002060"/>
                                    </a:solidFill>
                                    <a:latin typeface="Cambria Math" panose="02040503050406030204" pitchFamily="18" charset="0"/>
                                  </a:rPr>
                                  <m:t>0</m:t>
                                </m:r>
                              </m:sub>
                            </m:sSub>
                          </m:num>
                          <m:den>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3</m:t>
                                </m:r>
                              </m:sub>
                            </m:sSub>
                            <m:r>
                              <a:rPr lang="zh-CN" altLang="en-US">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0</m:t>
                                </m:r>
                              </m:sub>
                            </m:sSub>
                          </m:den>
                        </m:f>
                        <m:r>
                          <a:rPr lang="zh-CN" altLang="en-US">
                            <a:solidFill>
                              <a:srgbClr val="002060"/>
                            </a:solidFill>
                            <a:latin typeface="Cambria Math" panose="02040503050406030204" pitchFamily="18" charset="0"/>
                          </a:rPr>
                          <m:t>=</m:t>
                        </m:r>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𝐷</m:t>
                            </m:r>
                          </m:num>
                          <m:den>
                            <m:r>
                              <a:rPr lang="zh-CN" altLang="en-US" i="1">
                                <a:solidFill>
                                  <a:srgbClr val="002060"/>
                                </a:solidFill>
                                <a:latin typeface="Cambria Math" panose="02040503050406030204" pitchFamily="18" charset="0"/>
                              </a:rPr>
                              <m:t>𝑃</m:t>
                            </m:r>
                          </m:den>
                        </m:f>
                      </m:oMath>
                    </m:oMathPara>
                  </a14:m>
                  <a:endParaRPr lang="zh-CN" altLang="en-US" dirty="0">
                    <a:solidFill>
                      <a:srgbClr val="002060"/>
                    </a:solidFill>
                    <a:latin typeface="+mn-ea"/>
                    <a:cs typeface="Arial" panose="020B0604020202020204" pitchFamily="34" charset="0"/>
                  </a:endParaRPr>
                </a:p>
              </p:txBody>
            </p:sp>
          </mc:Choice>
          <mc:Fallback xmlns="">
            <p:sp>
              <p:nvSpPr>
                <p:cNvPr id="5" name="矩形 23">
                  <a:extLst>
                    <a:ext uri="{FF2B5EF4-FFF2-40B4-BE49-F238E27FC236}">
                      <a16:creationId xmlns:a16="http://schemas.microsoft.com/office/drawing/2014/main" id="{CC3BC3C4-B38B-4142-84C4-CD44C3BB00C2}"/>
                    </a:ext>
                  </a:extLst>
                </p:cNvPr>
                <p:cNvSpPr>
                  <a:spLocks noRot="1" noChangeAspect="1" noMove="1" noResize="1" noEditPoints="1" noAdjustHandles="1" noChangeArrowheads="1" noChangeShapeType="1" noTextEdit="1"/>
                </p:cNvSpPr>
                <p:nvPr/>
              </p:nvSpPr>
              <p:spPr>
                <a:xfrm>
                  <a:off x="5315697" y="4633473"/>
                  <a:ext cx="1817742" cy="669350"/>
                </a:xfrm>
                <a:prstGeom prst="rect">
                  <a:avLst/>
                </a:prstGeom>
                <a:blipFill>
                  <a:blip r:embed="rId3"/>
                  <a:stretch>
                    <a:fillRect/>
                  </a:stretch>
                </a:blipFill>
                <a:ln w="38100">
                  <a:solidFill>
                    <a:srgbClr val="FF0000"/>
                  </a:solidFill>
                </a:ln>
              </p:spPr>
              <p:txBody>
                <a:bodyPr/>
                <a:lstStyle/>
                <a:p>
                  <a:r>
                    <a:rPr lang="en-US">
                      <a:noFill/>
                    </a:rPr>
                    <a:t> </a:t>
                  </a:r>
                </a:p>
              </p:txBody>
            </p:sp>
          </mc:Fallback>
        </mc:AlternateContent>
        <p:grpSp>
          <p:nvGrpSpPr>
            <p:cNvPr id="6" name="组合 27">
              <a:extLst>
                <a:ext uri="{FF2B5EF4-FFF2-40B4-BE49-F238E27FC236}">
                  <a16:creationId xmlns:a16="http://schemas.microsoft.com/office/drawing/2014/main" id="{A945AF1E-5159-0F3C-5326-9C08111F31DD}"/>
                </a:ext>
              </a:extLst>
            </p:cNvPr>
            <p:cNvGrpSpPr/>
            <p:nvPr/>
          </p:nvGrpSpPr>
          <p:grpSpPr>
            <a:xfrm>
              <a:off x="464831" y="4279959"/>
              <a:ext cx="5211087" cy="1200329"/>
              <a:chOff x="670412" y="3546799"/>
              <a:chExt cx="6948116" cy="1600438"/>
            </a:xfrm>
          </p:grpSpPr>
          <p:sp>
            <p:nvSpPr>
              <p:cNvPr id="7" name="文本框 33">
                <a:extLst>
                  <a:ext uri="{FF2B5EF4-FFF2-40B4-BE49-F238E27FC236}">
                    <a16:creationId xmlns:a16="http://schemas.microsoft.com/office/drawing/2014/main" id="{1D29964C-1E64-E76C-5C3F-0914B3EF6CAD}"/>
                  </a:ext>
                </a:extLst>
              </p:cNvPr>
              <p:cNvSpPr txBox="1"/>
              <p:nvPr/>
            </p:nvSpPr>
            <p:spPr>
              <a:xfrm>
                <a:off x="670412" y="3546799"/>
                <a:ext cx="6948116" cy="1600438"/>
              </a:xfrm>
              <a:prstGeom prst="rect">
                <a:avLst/>
              </a:prstGeom>
              <a:noFill/>
            </p:spPr>
            <p:txBody>
              <a:bodyPr wrap="square" rtlCol="0">
                <a:spAutoFit/>
              </a:bodyPr>
              <a:lstStyle/>
              <a:p>
                <a:pPr marL="257175" indent="-257175">
                  <a:buFont typeface="Wingdings" panose="05000000000000000000" pitchFamily="2" charset="2"/>
                  <a:buChar char="Ø"/>
                </a:pPr>
                <a:r>
                  <a:rPr lang="en-US" altLang="zh-CN" dirty="0">
                    <a:solidFill>
                      <a:srgbClr val="002060"/>
                    </a:solidFill>
                    <a:latin typeface="+mn-ea"/>
                    <a:cs typeface="Arial" panose="020B0604020202020204" pitchFamily="34" charset="0"/>
                  </a:rPr>
                  <a:t>Average delay:</a:t>
                </a:r>
              </a:p>
              <a:p>
                <a:r>
                  <a:rPr lang="en-US" altLang="zh-CN" dirty="0">
                    <a:solidFill>
                      <a:srgbClr val="002060"/>
                    </a:solidFill>
                    <a:latin typeface="+mn-ea"/>
                    <a:cs typeface="Arial" panose="020B0604020202020204" pitchFamily="34" charset="0"/>
                  </a:rPr>
                  <a:t>       </a:t>
                </a:r>
              </a:p>
              <a:p>
                <a:endParaRPr lang="en-US" altLang="zh-CN" dirty="0">
                  <a:solidFill>
                    <a:srgbClr val="002060"/>
                  </a:solidFill>
                  <a:latin typeface="+mn-ea"/>
                  <a:cs typeface="Arial" panose="020B0604020202020204" pitchFamily="34" charset="0"/>
                </a:endParaRPr>
              </a:p>
              <a:p>
                <a:endParaRPr lang="en-US" altLang="zh-CN" dirty="0">
                  <a:solidFill>
                    <a:srgbClr val="002060"/>
                  </a:solidFill>
                  <a:latin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9" name="矩形 34">
                    <a:extLst>
                      <a:ext uri="{FF2B5EF4-FFF2-40B4-BE49-F238E27FC236}">
                        <a16:creationId xmlns:a16="http://schemas.microsoft.com/office/drawing/2014/main" id="{800473C5-557D-ABE4-553D-0BC65417BFB2}"/>
                      </a:ext>
                    </a:extLst>
                  </p:cNvPr>
                  <p:cNvSpPr/>
                  <p:nvPr/>
                </p:nvSpPr>
                <p:spPr>
                  <a:xfrm>
                    <a:off x="908957" y="3948801"/>
                    <a:ext cx="5268537" cy="10242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solidFill>
                                <a:srgbClr val="002060"/>
                              </a:solidFill>
                              <a:latin typeface="Cambria Math" panose="02040503050406030204" pitchFamily="18" charset="0"/>
                            </a:rPr>
                            <m:t>𝑤</m:t>
                          </m:r>
                          <m:r>
                            <a:rPr lang="zh-CN" altLang="en-US">
                              <a:solidFill>
                                <a:srgbClr val="002060"/>
                              </a:solidFill>
                              <a:latin typeface="Cambria Math" panose="02040503050406030204" pitchFamily="18" charset="0"/>
                            </a:rPr>
                            <m:t>=</m:t>
                          </m:r>
                          <m:f>
                            <m:fPr>
                              <m:ctrlPr>
                                <a:rPr lang="en-US" altLang="zh-CN" i="1">
                                  <a:solidFill>
                                    <a:srgbClr val="002060"/>
                                  </a:solidFill>
                                  <a:latin typeface="Cambria Math" panose="02040503050406030204" pitchFamily="18" charset="0"/>
                                </a:rPr>
                              </m:ctrlPr>
                            </m:fPr>
                            <m:num>
                              <m:r>
                                <a:rPr lang="en-US" altLang="zh-CN" i="1">
                                  <a:solidFill>
                                    <a:srgbClr val="002060"/>
                                  </a:solidFill>
                                  <a:latin typeface="Cambria Math" panose="02040503050406030204" pitchFamily="18" charset="0"/>
                                </a:rPr>
                                <m:t>𝑊</m:t>
                              </m:r>
                            </m:num>
                            <m:den>
                              <m:r>
                                <a:rPr lang="en-US" altLang="zh-CN" i="1">
                                  <a:solidFill>
                                    <a:srgbClr val="002060"/>
                                  </a:solidFill>
                                  <a:latin typeface="Cambria Math" panose="02040503050406030204" pitchFamily="18" charset="0"/>
                                </a:rPr>
                                <m:t>𝑑</m:t>
                              </m:r>
                              <m:r>
                                <a:rPr lang="en-US" altLang="zh-CN" i="1" baseline="-25000">
                                  <a:solidFill>
                                    <a:srgbClr val="002060"/>
                                  </a:solidFill>
                                  <a:latin typeface="Cambria Math" panose="02040503050406030204" pitchFamily="18" charset="0"/>
                                </a:rPr>
                                <m:t>3</m:t>
                              </m:r>
                              <m:r>
                                <a:rPr lang="en-US" altLang="zh-CN" i="1">
                                  <a:solidFill>
                                    <a:srgbClr val="002060"/>
                                  </a:solidFill>
                                  <a:latin typeface="Cambria Math" panose="02040503050406030204" pitchFamily="18" charset="0"/>
                                </a:rPr>
                                <m:t>−</m:t>
                              </m:r>
                              <m:r>
                                <a:rPr lang="en-US" altLang="zh-CN" i="1">
                                  <a:solidFill>
                                    <a:srgbClr val="002060"/>
                                  </a:solidFill>
                                  <a:latin typeface="Cambria Math" panose="02040503050406030204" pitchFamily="18" charset="0"/>
                                </a:rPr>
                                <m:t>𝑑</m:t>
                              </m:r>
                              <m:r>
                                <a:rPr lang="en-US" altLang="zh-CN" i="1" baseline="-25000">
                                  <a:solidFill>
                                    <a:srgbClr val="002060"/>
                                  </a:solidFill>
                                  <a:latin typeface="Cambria Math" panose="02040503050406030204" pitchFamily="18" charset="0"/>
                                </a:rPr>
                                <m:t>0</m:t>
                              </m:r>
                            </m:den>
                          </m:f>
                          <m:r>
                            <a:rPr lang="en-US" altLang="zh-CN" i="1">
                              <a:solidFill>
                                <a:srgbClr val="002060"/>
                              </a:solidFill>
                              <a:latin typeface="Cambria Math" panose="02040503050406030204" pitchFamily="18" charset="0"/>
                            </a:rPr>
                            <m:t>=</m:t>
                          </m:r>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𝛾</m:t>
                              </m:r>
                            </m:num>
                            <m:den>
                              <m:r>
                                <a:rPr lang="zh-CN" altLang="en-US">
                                  <a:solidFill>
                                    <a:srgbClr val="002060"/>
                                  </a:solidFill>
                                  <a:latin typeface="Cambria Math" panose="02040503050406030204" pitchFamily="18" charset="0"/>
                                </a:rPr>
                                <m:t>80</m:t>
                              </m:r>
                              <m:r>
                                <a:rPr lang="zh-CN" altLang="en-US" i="1">
                                  <a:solidFill>
                                    <a:srgbClr val="002060"/>
                                  </a:solidFill>
                                  <a:latin typeface="Cambria Math" panose="02040503050406030204" pitchFamily="18" charset="0"/>
                                </a:rPr>
                                <m:t>𝜇</m:t>
                              </m:r>
                            </m:den>
                          </m:f>
                          <m:r>
                            <a:rPr lang="zh-CN" altLang="en-US">
                              <a:solidFill>
                                <a:srgbClr val="002060"/>
                              </a:solidFill>
                              <a:latin typeface="Cambria Math" panose="02040503050406030204" pitchFamily="18" charset="0"/>
                            </a:rPr>
                            <m:t>⋅</m:t>
                          </m:r>
                          <m:sSup>
                            <m:sSupPr>
                              <m:ctrlPr>
                                <a:rPr lang="zh-CN" altLang="en-US" i="1">
                                  <a:solidFill>
                                    <a:srgbClr val="002060"/>
                                  </a:solidFill>
                                  <a:latin typeface="Cambria Math" panose="02040503050406030204" pitchFamily="18" charset="0"/>
                                </a:rPr>
                              </m:ctrlPr>
                            </m:sSupPr>
                            <m:e>
                              <m:r>
                                <a:rPr lang="en-US" altLang="zh-CN" i="1">
                                  <a:solidFill>
                                    <a:srgbClr val="002060"/>
                                  </a:solidFill>
                                  <a:latin typeface="Cambria Math" panose="02040503050406030204" pitchFamily="18" charset="0"/>
                                </a:rPr>
                                <m:t>𝑃</m:t>
                              </m:r>
                            </m:e>
                            <m:sup>
                              <m:r>
                                <a:rPr lang="zh-CN" altLang="en-US">
                                  <a:solidFill>
                                    <a:srgbClr val="002060"/>
                                  </a:solidFill>
                                  <a:latin typeface="Cambria Math" panose="02040503050406030204" pitchFamily="18" charset="0"/>
                                </a:rPr>
                                <m:t>4</m:t>
                              </m:r>
                            </m:sup>
                          </m:sSup>
                          <m:r>
                            <a:rPr lang="zh-CN" altLang="en-US">
                              <a:solidFill>
                                <a:srgbClr val="002060"/>
                              </a:solidFill>
                              <a:latin typeface="Cambria Math" panose="02040503050406030204" pitchFamily="18" charset="0"/>
                            </a:rPr>
                            <m:t>=</m:t>
                          </m:r>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𝛾</m:t>
                              </m:r>
                            </m:num>
                            <m:den>
                              <m:r>
                                <a:rPr lang="zh-CN" altLang="en-US">
                                  <a:solidFill>
                                    <a:srgbClr val="002060"/>
                                  </a:solidFill>
                                  <a:latin typeface="Cambria Math" panose="02040503050406030204" pitchFamily="18" charset="0"/>
                                </a:rPr>
                                <m:t>80</m:t>
                              </m:r>
                              <m:r>
                                <a:rPr lang="zh-CN" altLang="en-US" i="1">
                                  <a:solidFill>
                                    <a:srgbClr val="002060"/>
                                  </a:solidFill>
                                  <a:latin typeface="Cambria Math" panose="02040503050406030204" pitchFamily="18" charset="0"/>
                                </a:rPr>
                                <m:t>𝜇</m:t>
                              </m:r>
                            </m:den>
                          </m:f>
                          <m:r>
                            <a:rPr lang="zh-CN" altLang="en-US">
                              <a:solidFill>
                                <a:srgbClr val="002060"/>
                              </a:solidFill>
                              <a:latin typeface="Cambria Math" panose="02040503050406030204" pitchFamily="18" charset="0"/>
                            </a:rPr>
                            <m:t>⋅</m:t>
                          </m:r>
                          <m:sSup>
                            <m:sSupPr>
                              <m:ctrlPr>
                                <a:rPr lang="zh-CN" altLang="en-US" i="1">
                                  <a:solidFill>
                                    <a:srgbClr val="002060"/>
                                  </a:solidFill>
                                  <a:latin typeface="Cambria Math" panose="02040503050406030204" pitchFamily="18" charset="0"/>
                                </a:rPr>
                              </m:ctrlPr>
                            </m:sSupPr>
                            <m:e>
                              <m:d>
                                <m:dPr>
                                  <m:ctrlPr>
                                    <a:rPr lang="zh-CN" altLang="en-US" i="1">
                                      <a:solidFill>
                                        <a:srgbClr val="002060"/>
                                      </a:solidFill>
                                      <a:latin typeface="Cambria Math" panose="02040503050406030204" pitchFamily="18" charset="0"/>
                                    </a:rPr>
                                  </m:ctrlPr>
                                </m:dPr>
                                <m:e>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𝐷</m:t>
                                      </m:r>
                                    </m:num>
                                    <m:den>
                                      <m:r>
                                        <a:rPr lang="zh-CN" altLang="en-US" i="1">
                                          <a:solidFill>
                                            <a:srgbClr val="002060"/>
                                          </a:solidFill>
                                          <a:latin typeface="Cambria Math" panose="02040503050406030204" pitchFamily="18" charset="0"/>
                                        </a:rPr>
                                        <m:t>𝜇</m:t>
                                      </m:r>
                                    </m:den>
                                  </m:f>
                                </m:e>
                              </m:d>
                            </m:e>
                            <m:sup>
                              <m:r>
                                <a:rPr lang="zh-CN" altLang="en-US">
                                  <a:solidFill>
                                    <a:srgbClr val="002060"/>
                                  </a:solidFill>
                                  <a:latin typeface="Cambria Math" panose="02040503050406030204" pitchFamily="18" charset="0"/>
                                </a:rPr>
                                <m:t>4</m:t>
                              </m:r>
                            </m:sup>
                          </m:sSup>
                        </m:oMath>
                      </m:oMathPara>
                    </a14:m>
                    <a:endParaRPr lang="zh-CN" altLang="en-US" dirty="0">
                      <a:solidFill>
                        <a:srgbClr val="002060"/>
                      </a:solidFill>
                      <a:latin typeface="+mn-ea"/>
                      <a:cs typeface="Arial" panose="020B0604020202020204" pitchFamily="34" charset="0"/>
                    </a:endParaRPr>
                  </a:p>
                </p:txBody>
              </p:sp>
            </mc:Choice>
            <mc:Fallback xmlns="">
              <p:sp>
                <p:nvSpPr>
                  <p:cNvPr id="35" name="矩形 34">
                    <a:extLst>
                      <a:ext uri="{FF2B5EF4-FFF2-40B4-BE49-F238E27FC236}">
                        <a16:creationId xmlns:a16="http://schemas.microsoft.com/office/drawing/2014/main" id="{344A6976-C2E3-42E3-A7DD-E099B7A2A62D}"/>
                      </a:ext>
                    </a:extLst>
                  </p:cNvPr>
                  <p:cNvSpPr>
                    <a:spLocks noRot="1" noChangeAspect="1" noMove="1" noResize="1" noEditPoints="1" noAdjustHandles="1" noChangeArrowheads="1" noChangeShapeType="1" noTextEdit="1"/>
                  </p:cNvSpPr>
                  <p:nvPr/>
                </p:nvSpPr>
                <p:spPr>
                  <a:xfrm>
                    <a:off x="908957" y="3948801"/>
                    <a:ext cx="5268537" cy="1024298"/>
                  </a:xfrm>
                  <a:prstGeom prst="rect">
                    <a:avLst/>
                  </a:prstGeom>
                  <a:blipFill>
                    <a:blip r:embed="rId5"/>
                    <a:stretch>
                      <a:fillRect/>
                    </a:stretch>
                  </a:blipFill>
                </p:spPr>
                <p:txBody>
                  <a:bodyPr/>
                  <a:lstStyle/>
                  <a:p>
                    <a:r>
                      <a:rPr lang="zh-CN" altLang="en-US">
                        <a:noFill/>
                      </a:rPr>
                      <a:t> </a:t>
                    </a:r>
                  </a:p>
                </p:txBody>
              </p:sp>
            </mc:Fallback>
          </mc:AlternateContent>
        </p:grpSp>
        <p:grpSp>
          <p:nvGrpSpPr>
            <p:cNvPr id="10" name="组合 36">
              <a:extLst>
                <a:ext uri="{FF2B5EF4-FFF2-40B4-BE49-F238E27FC236}">
                  <a16:creationId xmlns:a16="http://schemas.microsoft.com/office/drawing/2014/main" id="{464552E4-A1C4-8C01-EC7F-26F8A5B04DDA}"/>
                </a:ext>
              </a:extLst>
            </p:cNvPr>
            <p:cNvGrpSpPr/>
            <p:nvPr/>
          </p:nvGrpSpPr>
          <p:grpSpPr>
            <a:xfrm>
              <a:off x="426319" y="5458807"/>
              <a:ext cx="8294134" cy="1200329"/>
              <a:chOff x="670411" y="4889038"/>
              <a:chExt cx="11058845" cy="1600438"/>
            </a:xfrm>
          </p:grpSpPr>
          <p:sp>
            <p:nvSpPr>
              <p:cNvPr id="11" name="文本框 37">
                <a:extLst>
                  <a:ext uri="{FF2B5EF4-FFF2-40B4-BE49-F238E27FC236}">
                    <a16:creationId xmlns:a16="http://schemas.microsoft.com/office/drawing/2014/main" id="{7D9E76E6-59D1-567B-B12E-4E88F22A85E9}"/>
                  </a:ext>
                </a:extLst>
              </p:cNvPr>
              <p:cNvSpPr txBox="1"/>
              <p:nvPr/>
            </p:nvSpPr>
            <p:spPr>
              <a:xfrm>
                <a:off x="670411" y="4889038"/>
                <a:ext cx="11058845" cy="1600438"/>
              </a:xfrm>
              <a:prstGeom prst="rect">
                <a:avLst/>
              </a:prstGeom>
              <a:noFill/>
            </p:spPr>
            <p:txBody>
              <a:bodyPr wrap="square" rtlCol="0">
                <a:spAutoFit/>
              </a:bodyPr>
              <a:lstStyle/>
              <a:p>
                <a:pPr marL="257175" indent="-257175">
                  <a:buFont typeface="Wingdings" panose="05000000000000000000" pitchFamily="2" charset="2"/>
                  <a:buChar char="Ø"/>
                </a:pPr>
                <a:r>
                  <a:rPr lang="en-US" altLang="zh-CN" dirty="0">
                    <a:solidFill>
                      <a:srgbClr val="002060"/>
                    </a:solidFill>
                    <a:latin typeface="+mn-ea"/>
                    <a:cs typeface="Arial" panose="020B0604020202020204" pitchFamily="34" charset="0"/>
                  </a:rPr>
                  <a:t>Average travel time function:</a:t>
                </a:r>
              </a:p>
              <a:p>
                <a:r>
                  <a:rPr lang="en-US" altLang="zh-CN" dirty="0">
                    <a:solidFill>
                      <a:srgbClr val="002060"/>
                    </a:solidFill>
                    <a:latin typeface="+mn-ea"/>
                    <a:cs typeface="Arial" panose="020B0604020202020204" pitchFamily="34" charset="0"/>
                  </a:rPr>
                  <a:t>       </a:t>
                </a:r>
              </a:p>
              <a:p>
                <a:endParaRPr lang="en-US" altLang="zh-CN" dirty="0">
                  <a:solidFill>
                    <a:srgbClr val="002060"/>
                  </a:solidFill>
                  <a:latin typeface="+mn-ea"/>
                  <a:cs typeface="Arial" panose="020B0604020202020204" pitchFamily="34" charset="0"/>
                </a:endParaRPr>
              </a:p>
              <a:p>
                <a:endParaRPr lang="en-US" altLang="zh-CN" dirty="0">
                  <a:solidFill>
                    <a:srgbClr val="002060"/>
                  </a:solidFill>
                  <a:latin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2" name="矩形 38">
                    <a:extLst>
                      <a:ext uri="{FF2B5EF4-FFF2-40B4-BE49-F238E27FC236}">
                        <a16:creationId xmlns:a16="http://schemas.microsoft.com/office/drawing/2014/main" id="{3D243A0E-CA7C-8A75-F712-18E16CEF09D3}"/>
                      </a:ext>
                    </a:extLst>
                  </p:cNvPr>
                  <p:cNvSpPr/>
                  <p:nvPr/>
                </p:nvSpPr>
                <p:spPr>
                  <a:xfrm>
                    <a:off x="966986" y="5265898"/>
                    <a:ext cx="5279052" cy="1088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solidFill>
                                <a:srgbClr val="002060"/>
                              </a:solidFill>
                              <a:latin typeface="Cambria Math" panose="02040503050406030204" pitchFamily="18" charset="0"/>
                            </a:rPr>
                            <m:t>𝑡</m:t>
                          </m:r>
                          <m:r>
                            <a:rPr lang="zh-CN" altLang="en-US">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i="1">
                                  <a:solidFill>
                                    <a:srgbClr val="002060"/>
                                  </a:solidFill>
                                  <a:latin typeface="Cambria Math" panose="02040503050406030204" pitchFamily="18" charset="0"/>
                                </a:rPr>
                                <m:t>𝑓</m:t>
                              </m:r>
                            </m:sub>
                          </m:sSub>
                          <m:r>
                            <a:rPr lang="zh-CN" altLang="en-US">
                              <a:solidFill>
                                <a:srgbClr val="002060"/>
                              </a:solidFill>
                              <a:latin typeface="Cambria Math" panose="02040503050406030204" pitchFamily="18" charset="0"/>
                            </a:rPr>
                            <m:t>+</m:t>
                          </m:r>
                          <m:r>
                            <a:rPr lang="zh-CN" altLang="en-US" i="1">
                              <a:solidFill>
                                <a:srgbClr val="002060"/>
                              </a:solidFill>
                              <a:latin typeface="Cambria Math" panose="02040503050406030204" pitchFamily="18" charset="0"/>
                            </a:rPr>
                            <m:t>𝑤</m:t>
                          </m:r>
                          <m:r>
                            <a:rPr lang="zh-CN" altLang="en-US">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i="1">
                                  <a:solidFill>
                                    <a:srgbClr val="002060"/>
                                  </a:solidFill>
                                  <a:latin typeface="Cambria Math" panose="02040503050406030204" pitchFamily="18" charset="0"/>
                                </a:rPr>
                                <m:t>𝑓</m:t>
                              </m:r>
                            </m:sub>
                          </m:sSub>
                          <m:d>
                            <m:dPr>
                              <m:begChr m:val="["/>
                              <m:endChr m:val="]"/>
                              <m:ctrlPr>
                                <a:rPr lang="zh-CN" altLang="en-US" i="1">
                                  <a:solidFill>
                                    <a:srgbClr val="002060"/>
                                  </a:solidFill>
                                  <a:latin typeface="Cambria Math" panose="02040503050406030204" pitchFamily="18" charset="0"/>
                                </a:rPr>
                              </m:ctrlPr>
                            </m:dPr>
                            <m:e>
                              <m:r>
                                <a:rPr lang="zh-CN" altLang="en-US">
                                  <a:solidFill>
                                    <a:srgbClr val="002060"/>
                                  </a:solidFill>
                                  <a:latin typeface="Cambria Math" panose="02040503050406030204" pitchFamily="18" charset="0"/>
                                </a:rPr>
                                <m:t>1+</m:t>
                              </m:r>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𝛾</m:t>
                                  </m:r>
                                </m:num>
                                <m:den>
                                  <m:r>
                                    <a:rPr lang="zh-CN" altLang="en-US">
                                      <a:solidFill>
                                        <a:srgbClr val="002060"/>
                                      </a:solidFill>
                                      <a:latin typeface="Cambria Math" panose="02040503050406030204" pitchFamily="18" charset="0"/>
                                    </a:rPr>
                                    <m:t>80</m:t>
                                  </m:r>
                                  <m:r>
                                    <a:rPr lang="zh-CN" altLang="en-US" i="1">
                                      <a:solidFill>
                                        <a:srgbClr val="002060"/>
                                      </a:solidFill>
                                      <a:latin typeface="Cambria Math" panose="02040503050406030204" pitchFamily="18" charset="0"/>
                                    </a:rPr>
                                    <m:t>𝜇</m:t>
                                  </m:r>
                                  <m:r>
                                    <a:rPr lang="zh-CN" altLang="en-US">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i="1">
                                          <a:solidFill>
                                            <a:srgbClr val="002060"/>
                                          </a:solidFill>
                                          <a:latin typeface="Cambria Math" panose="02040503050406030204" pitchFamily="18" charset="0"/>
                                        </a:rPr>
                                        <m:t>𝑓</m:t>
                                      </m:r>
                                    </m:sub>
                                  </m:sSub>
                                </m:den>
                              </m:f>
                              <m:r>
                                <a:rPr lang="zh-CN" altLang="en-US">
                                  <a:solidFill>
                                    <a:srgbClr val="002060"/>
                                  </a:solidFill>
                                  <a:latin typeface="Cambria Math" panose="02040503050406030204" pitchFamily="18" charset="0"/>
                                </a:rPr>
                                <m:t>⋅</m:t>
                              </m:r>
                              <m:sSup>
                                <m:sSupPr>
                                  <m:ctrlPr>
                                    <a:rPr lang="zh-CN" altLang="en-US" i="1">
                                      <a:solidFill>
                                        <a:srgbClr val="002060"/>
                                      </a:solidFill>
                                      <a:latin typeface="Cambria Math" panose="02040503050406030204" pitchFamily="18" charset="0"/>
                                    </a:rPr>
                                  </m:ctrlPr>
                                </m:sSupPr>
                                <m:e>
                                  <m:d>
                                    <m:dPr>
                                      <m:ctrlPr>
                                        <a:rPr lang="zh-CN" altLang="en-US" i="1">
                                          <a:solidFill>
                                            <a:srgbClr val="002060"/>
                                          </a:solidFill>
                                          <a:latin typeface="Cambria Math" panose="02040503050406030204" pitchFamily="18" charset="0"/>
                                        </a:rPr>
                                      </m:ctrlPr>
                                    </m:dPr>
                                    <m:e>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𝐷</m:t>
                                          </m:r>
                                        </m:num>
                                        <m:den>
                                          <m:r>
                                            <a:rPr lang="zh-CN" altLang="en-US" i="1">
                                              <a:solidFill>
                                                <a:srgbClr val="002060"/>
                                              </a:solidFill>
                                              <a:latin typeface="Cambria Math" panose="02040503050406030204" pitchFamily="18" charset="0"/>
                                            </a:rPr>
                                            <m:t>𝜇</m:t>
                                          </m:r>
                                        </m:den>
                                      </m:f>
                                    </m:e>
                                  </m:d>
                                </m:e>
                                <m:sup>
                                  <m:r>
                                    <a:rPr lang="zh-CN" altLang="en-US">
                                      <a:solidFill>
                                        <a:srgbClr val="002060"/>
                                      </a:solidFill>
                                      <a:latin typeface="Cambria Math" panose="02040503050406030204" pitchFamily="18" charset="0"/>
                                    </a:rPr>
                                    <m:t>4</m:t>
                                  </m:r>
                                </m:sup>
                              </m:sSup>
                              <m:r>
                                <m:rPr>
                                  <m:nor/>
                                </m:rPr>
                                <a:rPr lang="zh-CN" altLang="en-US" dirty="0">
                                  <a:solidFill>
                                    <a:srgbClr val="002060"/>
                                  </a:solidFill>
                                  <a:latin typeface="+mn-ea"/>
                                  <a:cs typeface="Arial" panose="020B0604020202020204" pitchFamily="34" charset="0"/>
                                </a:rPr>
                                <m:t> </m:t>
                              </m:r>
                            </m:e>
                          </m:d>
                        </m:oMath>
                      </m:oMathPara>
                    </a14:m>
                    <a:endParaRPr lang="zh-CN" altLang="en-US" dirty="0">
                      <a:solidFill>
                        <a:srgbClr val="002060"/>
                      </a:solidFill>
                      <a:latin typeface="+mn-ea"/>
                      <a:cs typeface="Arial" panose="020B0604020202020204" pitchFamily="34" charset="0"/>
                    </a:endParaRPr>
                  </a:p>
                </p:txBody>
              </p:sp>
            </mc:Choice>
            <mc:Fallback xmlns="">
              <p:sp>
                <p:nvSpPr>
                  <p:cNvPr id="39" name="矩形 38">
                    <a:extLst>
                      <a:ext uri="{FF2B5EF4-FFF2-40B4-BE49-F238E27FC236}">
                        <a16:creationId xmlns:a16="http://schemas.microsoft.com/office/drawing/2014/main" id="{337DFA66-F314-4C4F-8F54-2C802DB96D47}"/>
                      </a:ext>
                    </a:extLst>
                  </p:cNvPr>
                  <p:cNvSpPr>
                    <a:spLocks noRot="1" noChangeAspect="1" noMove="1" noResize="1" noEditPoints="1" noAdjustHandles="1" noChangeArrowheads="1" noChangeShapeType="1" noTextEdit="1"/>
                  </p:cNvSpPr>
                  <p:nvPr/>
                </p:nvSpPr>
                <p:spPr>
                  <a:xfrm>
                    <a:off x="966986" y="5265898"/>
                    <a:ext cx="5279052" cy="1088331"/>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文本框 39">
                  <a:extLst>
                    <a:ext uri="{FF2B5EF4-FFF2-40B4-BE49-F238E27FC236}">
                      <a16:creationId xmlns:a16="http://schemas.microsoft.com/office/drawing/2014/main" id="{CDBD07DE-A7E0-397D-D4D7-3C087065E3A3}"/>
                    </a:ext>
                  </a:extLst>
                </p:cNvPr>
                <p:cNvSpPr txBox="1"/>
                <p:nvPr/>
              </p:nvSpPr>
              <p:spPr>
                <a:xfrm>
                  <a:off x="5059434" y="5899409"/>
                  <a:ext cx="3492593" cy="369332"/>
                </a:xfrm>
                <a:prstGeom prst="rect">
                  <a:avLst/>
                </a:prstGeom>
                <a:noFill/>
                <a:ln w="38100">
                  <a:solidFill>
                    <a:srgbClr val="FF0000"/>
                  </a:solidFill>
                </a:ln>
              </p:spPr>
              <p:txBody>
                <a:bodyPr wrap="square" rtlCol="0">
                  <a:spAutoFit/>
                </a:bodyPr>
                <a:lstStyle/>
                <a:p>
                  <a:pPr marL="150876" lvl="1">
                    <a:spcAft>
                      <a:spcPts val="450"/>
                    </a:spcAft>
                    <a:buClr>
                      <a:schemeClr val="accent1"/>
                    </a:buClr>
                  </a:pPr>
                  <a:r>
                    <a:rPr lang="en-US" altLang="zh-CN" dirty="0">
                      <a:solidFill>
                        <a:srgbClr val="002060"/>
                      </a:solidFill>
                      <a:latin typeface="+mn-ea"/>
                      <a:cs typeface="Arial" panose="020B0604020202020204" pitchFamily="34" charset="0"/>
                    </a:rPr>
                    <a:t>Only two parameters: </a:t>
                  </a:r>
                  <a14:m>
                    <m:oMath xmlns:m="http://schemas.openxmlformats.org/officeDocument/2006/math">
                      <m:r>
                        <a:rPr lang="zh-CN" altLang="en-US" i="1">
                          <a:solidFill>
                            <a:srgbClr val="002060"/>
                          </a:solidFill>
                          <a:latin typeface="Cambria Math" panose="02040503050406030204" pitchFamily="18" charset="0"/>
                        </a:rPr>
                        <m:t>𝛾</m:t>
                      </m:r>
                      <m:r>
                        <a:rPr lang="en-US" altLang="zh-CN" i="1">
                          <a:solidFill>
                            <a:srgbClr val="002060"/>
                          </a:solidFill>
                          <a:latin typeface="Cambria Math" panose="02040503050406030204" pitchFamily="18" charset="0"/>
                        </a:rPr>
                        <m:t>,</m:t>
                      </m:r>
                      <m:r>
                        <a:rPr lang="zh-CN" altLang="en-US" i="1">
                          <a:solidFill>
                            <a:srgbClr val="002060"/>
                          </a:solidFill>
                          <a:latin typeface="Cambria Math" panose="02040503050406030204" pitchFamily="18" charset="0"/>
                        </a:rPr>
                        <m:t>𝜇</m:t>
                      </m:r>
                    </m:oMath>
                  </a14:m>
                  <a:r>
                    <a:rPr lang="en-US" altLang="zh-CN" dirty="0">
                      <a:solidFill>
                        <a:srgbClr val="002060"/>
                      </a:solidFill>
                      <a:latin typeface="+mn-ea"/>
                      <a:cs typeface="Arial" panose="020B0604020202020204" pitchFamily="34" charset="0"/>
                    </a:rPr>
                    <a:t> </a:t>
                  </a:r>
                  <a:endParaRPr lang="zh-CN" altLang="en-US" dirty="0">
                    <a:solidFill>
                      <a:srgbClr val="002060"/>
                    </a:solidFill>
                    <a:latin typeface="+mn-ea"/>
                    <a:cs typeface="Arial" panose="020B0604020202020204" pitchFamily="34" charset="0"/>
                  </a:endParaRPr>
                </a:p>
              </p:txBody>
            </p:sp>
          </mc:Choice>
          <mc:Fallback xmlns="">
            <p:sp>
              <p:nvSpPr>
                <p:cNvPr id="13" name="文本框 39">
                  <a:extLst>
                    <a:ext uri="{FF2B5EF4-FFF2-40B4-BE49-F238E27FC236}">
                      <a16:creationId xmlns:a16="http://schemas.microsoft.com/office/drawing/2014/main" id="{CDBD07DE-A7E0-397D-D4D7-3C087065E3A3}"/>
                    </a:ext>
                  </a:extLst>
                </p:cNvPr>
                <p:cNvSpPr txBox="1">
                  <a:spLocks noRot="1" noChangeAspect="1" noMove="1" noResize="1" noEditPoints="1" noAdjustHandles="1" noChangeArrowheads="1" noChangeShapeType="1" noTextEdit="1"/>
                </p:cNvSpPr>
                <p:nvPr/>
              </p:nvSpPr>
              <p:spPr>
                <a:xfrm>
                  <a:off x="5059434" y="5899409"/>
                  <a:ext cx="3492593" cy="369332"/>
                </a:xfrm>
                <a:prstGeom prst="rect">
                  <a:avLst/>
                </a:prstGeom>
                <a:blipFill>
                  <a:blip r:embed="rId7"/>
                  <a:stretch>
                    <a:fillRect t="-2985" b="-17910"/>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1">
                  <a:extLst>
                    <a:ext uri="{FF2B5EF4-FFF2-40B4-BE49-F238E27FC236}">
                      <a16:creationId xmlns:a16="http://schemas.microsoft.com/office/drawing/2014/main" id="{C879E1A8-A623-A8BD-A5FC-47E978EBCB51}"/>
                    </a:ext>
                  </a:extLst>
                </p:cNvPr>
                <p:cNvSpPr/>
                <p:nvPr/>
              </p:nvSpPr>
              <p:spPr>
                <a:xfrm>
                  <a:off x="743623" y="2574903"/>
                  <a:ext cx="4170244" cy="3755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𝜆</m:t>
                        </m:r>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𝜆</m:t>
                        </m:r>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e>
                          <m: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1</m:t>
                            </m:r>
                          </m:sub>
                        </m:s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𝛾</m:t>
                            </m:r>
                          </m:e>
                          <m: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1</m:t>
                            </m:r>
                          </m:sub>
                        </m:sSub>
                        <m:sSup>
                          <m:sSup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pPr>
                          <m:e>
                            <m:d>
                              <m:d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e>
                                  <m: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1</m:t>
                                    </m:r>
                                  </m:sub>
                                </m:sSub>
                              </m:e>
                            </m:d>
                          </m:e>
                          <m:sup>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2</m:t>
                            </m:r>
                          </m:sup>
                        </m:sSup>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𝛾</m:t>
                            </m:r>
                          </m:e>
                          <m: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2</m:t>
                            </m:r>
                          </m:sub>
                        </m:sSub>
                        <m:sSup>
                          <m:sSup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pPr>
                          <m:e>
                            <m:d>
                              <m:d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e>
                                  <m: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1</m:t>
                                    </m:r>
                                  </m:sub>
                                </m:sSub>
                              </m:e>
                            </m:d>
                          </m:e>
                          <m:sup>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3</m:t>
                            </m:r>
                          </m:sup>
                        </m:sSup>
                      </m:oMath>
                    </m:oMathPara>
                  </a14:m>
                  <a:endParaRPr kumimoji="0" lang="zh-CN" altLang="en-US" sz="1800" b="0" i="0" u="none" strike="noStrike" kern="1200" cap="none" spc="0" normalizeH="0" baseline="0" noProof="0" dirty="0">
                    <a:ln>
                      <a:noFill/>
                    </a:ln>
                    <a:solidFill>
                      <a:srgbClr val="002060"/>
                    </a:solidFill>
                    <a:effectLst/>
                    <a:uLnTx/>
                    <a:uFillTx/>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14" name="矩形 1">
                  <a:extLst>
                    <a:ext uri="{FF2B5EF4-FFF2-40B4-BE49-F238E27FC236}">
                      <a16:creationId xmlns:a16="http://schemas.microsoft.com/office/drawing/2014/main" id="{C879E1A8-A623-A8BD-A5FC-47E978EBCB51}"/>
                    </a:ext>
                  </a:extLst>
                </p:cNvPr>
                <p:cNvSpPr>
                  <a:spLocks noRot="1" noChangeAspect="1" noMove="1" noResize="1" noEditPoints="1" noAdjustHandles="1" noChangeArrowheads="1" noChangeShapeType="1" noTextEdit="1"/>
                </p:cNvSpPr>
                <p:nvPr/>
              </p:nvSpPr>
              <p:spPr>
                <a:xfrm>
                  <a:off x="743623" y="2574903"/>
                  <a:ext cx="4170244" cy="375552"/>
                </a:xfrm>
                <a:prstGeom prst="rect">
                  <a:avLst/>
                </a:prstGeom>
                <a:blipFill>
                  <a:blip r:embed="rId8"/>
                  <a:stretch>
                    <a:fillRect b="-11290"/>
                  </a:stretch>
                </a:blipFill>
              </p:spPr>
              <p:txBody>
                <a:bodyPr/>
                <a:lstStyle/>
                <a:p>
                  <a:r>
                    <a:rPr lang="en-US">
                      <a:noFill/>
                    </a:rPr>
                    <a:t> </a:t>
                  </a:r>
                </a:p>
              </p:txBody>
            </p:sp>
          </mc:Fallback>
        </mc:AlternateContent>
      </p:grpSp>
      <p:pic>
        <p:nvPicPr>
          <p:cNvPr id="16" name="图片 27">
            <a:extLst>
              <a:ext uri="{FF2B5EF4-FFF2-40B4-BE49-F238E27FC236}">
                <a16:creationId xmlns:a16="http://schemas.microsoft.com/office/drawing/2014/main" id="{EA150A1D-8DE4-7A2E-B584-FEB42181CBE2}"/>
              </a:ext>
            </a:extLst>
          </p:cNvPr>
          <p:cNvPicPr>
            <a:picLocks noChangeAspect="1"/>
          </p:cNvPicPr>
          <p:nvPr/>
        </p:nvPicPr>
        <p:blipFill>
          <a:blip r:embed="rId9"/>
          <a:stretch>
            <a:fillRect/>
          </a:stretch>
        </p:blipFill>
        <p:spPr>
          <a:xfrm>
            <a:off x="7227239" y="2112611"/>
            <a:ext cx="4162956" cy="1769264"/>
          </a:xfrm>
          <a:prstGeom prst="rect">
            <a:avLst/>
          </a:prstGeom>
        </p:spPr>
      </p:pic>
      <p:pic>
        <p:nvPicPr>
          <p:cNvPr id="17" name="图片 24">
            <a:extLst>
              <a:ext uri="{FF2B5EF4-FFF2-40B4-BE49-F238E27FC236}">
                <a16:creationId xmlns:a16="http://schemas.microsoft.com/office/drawing/2014/main" id="{1EA1FF5F-9EFB-BD8E-FA03-0F6228B49763}"/>
              </a:ext>
            </a:extLst>
          </p:cNvPr>
          <p:cNvPicPr>
            <a:picLocks noChangeAspect="1"/>
          </p:cNvPicPr>
          <p:nvPr/>
        </p:nvPicPr>
        <p:blipFill>
          <a:blip r:embed="rId10"/>
          <a:stretch>
            <a:fillRect/>
          </a:stretch>
        </p:blipFill>
        <p:spPr>
          <a:xfrm>
            <a:off x="7462897" y="855146"/>
            <a:ext cx="3807076" cy="1587064"/>
          </a:xfrm>
          <a:prstGeom prst="rect">
            <a:avLst/>
          </a:prstGeom>
        </p:spPr>
      </p:pic>
    </p:spTree>
    <p:extLst>
      <p:ext uri="{BB962C8B-B14F-4D97-AF65-F5344CB8AC3E}">
        <p14:creationId xmlns:p14="http://schemas.microsoft.com/office/powerpoint/2010/main" val="247551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7">
            <a:extLst>
              <a:ext uri="{FF2B5EF4-FFF2-40B4-BE49-F238E27FC236}">
                <a16:creationId xmlns:a16="http://schemas.microsoft.com/office/drawing/2014/main" id="{82982E24-FADA-43CE-96ED-90667F6F54B2}"/>
              </a:ext>
            </a:extLst>
          </p:cNvPr>
          <p:cNvSpPr>
            <a:spLocks noGrp="1"/>
          </p:cNvSpPr>
          <p:nvPr>
            <p:ph type="title"/>
          </p:nvPr>
        </p:nvSpPr>
        <p:spPr>
          <a:xfrm>
            <a:off x="565264" y="461148"/>
            <a:ext cx="11163993" cy="702303"/>
          </a:xfrm>
        </p:spPr>
        <p:txBody>
          <a:bodyPr>
            <a:normAutofit fontScale="90000"/>
          </a:bodyPr>
          <a:lstStyle/>
          <a:p>
            <a:pPr>
              <a:lnSpc>
                <a:spcPct val="120000"/>
              </a:lnSpc>
            </a:pPr>
            <a:r>
              <a:rPr lang="en-US" altLang="zh-CN" sz="4400" dirty="0"/>
              <a:t>Polynomial Arrival Fluid Queue Model </a:t>
            </a:r>
            <a:endParaRPr lang="zh-CN" altLang="en-US" sz="4400" dirty="0"/>
          </a:p>
        </p:txBody>
      </p:sp>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en-US" altLang="zh-CN" sz="3200" dirty="0"/>
              <a:t> Cubic form: </a:t>
            </a:r>
            <a:endParaRPr lang="en-US" altLang="zh-CN" sz="3200" dirty="0">
              <a:solidFill>
                <a:srgbClr val="002060"/>
              </a:solidFill>
            </a:endParaRPr>
          </a:p>
          <a:p>
            <a:pPr marL="201168" lvl="1" indent="0">
              <a:buNone/>
            </a:pPr>
            <a:br>
              <a:rPr lang="en-US" altLang="zh-CN" sz="2400" dirty="0">
                <a:solidFill>
                  <a:srgbClr val="002060"/>
                </a:solidFill>
              </a:rPr>
            </a:br>
            <a:endParaRPr lang="zh-CN" altLang="en-US" sz="2400" dirty="0">
              <a:solidFill>
                <a:srgbClr val="002060"/>
              </a:solidFill>
            </a:endParaRP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C12C9C-86A7-4C20-90CA-64CDECE00789}" type="datetime1">
              <a:rPr lang="en-US" altLang="zh-CN" smtClean="0"/>
              <a:pPr/>
              <a:t>5/10/2023</a:t>
            </a:fld>
            <a:endParaRPr lang="en-US" dirty="0"/>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23</a:t>
            </a:fld>
            <a:endParaRPr lang="en-US"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720A073-C413-4F0E-A531-3CD9FF30AD13}"/>
                  </a:ext>
                </a:extLst>
              </p:cNvPr>
              <p:cNvSpPr txBox="1"/>
              <p:nvPr/>
            </p:nvSpPr>
            <p:spPr>
              <a:xfrm>
                <a:off x="635568" y="2051892"/>
                <a:ext cx="10744854"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Assumption: The derivative of inflow rate </a:t>
                </a:r>
              </a:p>
              <a:p>
                <a:r>
                  <a:rPr lang="en-US" altLang="zh-CN" sz="2400" dirty="0">
                    <a:solidFill>
                      <a:srgbClr val="002060"/>
                    </a:solidFill>
                  </a:rPr>
                  <a:t>                              at time </a:t>
                </a:r>
                <a:r>
                  <a:rPr lang="en-US" altLang="zh-CN" sz="2400" i="1" dirty="0">
                    <a:solidFill>
                      <a:srgbClr val="002060"/>
                    </a:solidFill>
                  </a:rPr>
                  <a:t>t</a:t>
                </a:r>
                <a:r>
                  <a:rPr lang="en-US" altLang="zh-CN" sz="2400" baseline="-25000" dirty="0">
                    <a:solidFill>
                      <a:srgbClr val="002060"/>
                    </a:solidFill>
                  </a:rPr>
                  <a:t>0</a:t>
                </a:r>
                <a:r>
                  <a:rPr lang="en-US" altLang="zh-CN" sz="2400" dirty="0">
                    <a:solidFill>
                      <a:srgbClr val="002060"/>
                    </a:solidFill>
                  </a:rPr>
                  <a:t> is zero, </a:t>
                </a:r>
                <a:r>
                  <a:rPr lang="en-US" altLang="zh-CN" sz="2400" i="1" dirty="0">
                    <a:solidFill>
                      <a:srgbClr val="002060"/>
                    </a:solidFill>
                  </a:rPr>
                  <a:t>i.e.</a:t>
                </a:r>
                <a:r>
                  <a:rPr lang="en-US" altLang="zh-CN" sz="2400" dirty="0">
                    <a:solidFill>
                      <a:srgbClr val="002060"/>
                    </a:solidFill>
                  </a:rPr>
                  <a:t>, </a:t>
                </a:r>
                <a:r>
                  <a:rPr lang="en-US" altLang="zh-CN" sz="2400" i="1" dirty="0">
                    <a:solidFill>
                      <a:srgbClr val="002060"/>
                    </a:solidFill>
                  </a:rPr>
                  <a:t>t</a:t>
                </a:r>
                <a:r>
                  <a:rPr lang="en-US" altLang="zh-CN" sz="2400" baseline="-25000" dirty="0">
                    <a:solidFill>
                      <a:srgbClr val="002060"/>
                    </a:solidFill>
                  </a:rPr>
                  <a:t>0</a:t>
                </a:r>
                <a:r>
                  <a:rPr lang="en-US" altLang="zh-CN" sz="2400" dirty="0">
                    <a:solidFill>
                      <a:srgbClr val="002060"/>
                    </a:solidFill>
                  </a:rPr>
                  <a:t> = </a:t>
                </a:r>
                <a14:m>
                  <m:oMath xmlns:m="http://schemas.openxmlformats.org/officeDocument/2006/math">
                    <m:acc>
                      <m:accPr>
                        <m:chr m:val="̅"/>
                        <m:ctrlPr>
                          <a:rPr lang="zh-CN" altLang="en-US" sz="2400" i="1">
                            <a:solidFill>
                              <a:srgbClr val="002060"/>
                            </a:solidFill>
                            <a:latin typeface="Cambria Math" panose="02040503050406030204" pitchFamily="18" charset="0"/>
                          </a:rPr>
                        </m:ctrlPr>
                      </m:accPr>
                      <m:e>
                        <m:r>
                          <a:rPr lang="zh-CN" altLang="en-US" sz="2400" i="1" smtClean="0">
                            <a:solidFill>
                              <a:srgbClr val="002060"/>
                            </a:solidFill>
                            <a:latin typeface="Cambria Math" panose="02040503050406030204" pitchFamily="18" charset="0"/>
                          </a:rPr>
                          <m:t>𝑡</m:t>
                        </m:r>
                      </m:e>
                    </m:acc>
                    <m:r>
                      <a:rPr lang="zh-CN" altLang="en-US" sz="2400" i="1">
                        <a:solidFill>
                          <a:srgbClr val="002060"/>
                        </a:solidFill>
                        <a:latin typeface="Cambria Math" panose="02040503050406030204" pitchFamily="18" charset="0"/>
                      </a:rPr>
                      <m:t> </m:t>
                    </m:r>
                    <m:r>
                      <a:rPr lang="en-US" altLang="zh-CN" sz="2400" b="0" i="1" smtClean="0">
                        <a:solidFill>
                          <a:srgbClr val="002060"/>
                        </a:solidFill>
                        <a:latin typeface="Cambria Math" panose="02040503050406030204" pitchFamily="18" charset="0"/>
                      </a:rPr>
                      <m:t>.</m:t>
                    </m:r>
                  </m:oMath>
                </a14:m>
                <a:endParaRPr lang="en-US" altLang="zh-CN" sz="2400" dirty="0">
                  <a:solidFill>
                    <a:srgbClr val="002060"/>
                  </a:solidFill>
                </a:endParaRPr>
              </a:p>
            </p:txBody>
          </p:sp>
        </mc:Choice>
        <mc:Fallback xmlns="">
          <p:sp>
            <p:nvSpPr>
              <p:cNvPr id="17" name="文本框 16">
                <a:extLst>
                  <a:ext uri="{FF2B5EF4-FFF2-40B4-BE49-F238E27FC236}">
                    <a16:creationId xmlns:a16="http://schemas.microsoft.com/office/drawing/2014/main" id="{5720A073-C413-4F0E-A531-3CD9FF30AD13}"/>
                  </a:ext>
                </a:extLst>
              </p:cNvPr>
              <p:cNvSpPr txBox="1">
                <a:spLocks noRot="1" noChangeAspect="1" noMove="1" noResize="1" noEditPoints="1" noAdjustHandles="1" noChangeArrowheads="1" noChangeShapeType="1" noTextEdit="1"/>
              </p:cNvSpPr>
              <p:nvPr/>
            </p:nvSpPr>
            <p:spPr>
              <a:xfrm>
                <a:off x="635568" y="2051892"/>
                <a:ext cx="10744854" cy="830997"/>
              </a:xfrm>
              <a:prstGeom prst="rect">
                <a:avLst/>
              </a:prstGeom>
              <a:blipFill>
                <a:blip r:embed="rId4"/>
                <a:stretch>
                  <a:fillRect l="-737" t="-5882" b="-16176"/>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619416B5-7573-4C6B-B59A-F3468D2E8E5E}"/>
              </a:ext>
            </a:extLst>
          </p:cNvPr>
          <p:cNvGrpSpPr/>
          <p:nvPr/>
        </p:nvGrpSpPr>
        <p:grpSpPr>
          <a:xfrm>
            <a:off x="635568" y="2932651"/>
            <a:ext cx="10744854" cy="887678"/>
            <a:chOff x="635568" y="2932651"/>
            <a:chExt cx="10744854" cy="887678"/>
          </a:xfrm>
        </p:grpSpPr>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C0FC175-D9C1-4F6E-A672-71870519D355}"/>
                    </a:ext>
                  </a:extLst>
                </p:cNvPr>
                <p:cNvSpPr/>
                <p:nvPr/>
              </p:nvSpPr>
              <p:spPr>
                <a:xfrm>
                  <a:off x="3088282" y="2933464"/>
                  <a:ext cx="13460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2060"/>
                            </a:solidFill>
                            <a:latin typeface="Cambria Math" panose="02040503050406030204" pitchFamily="18" charset="0"/>
                          </a:rPr>
                          <m:t>𝜆</m:t>
                        </m:r>
                        <m:r>
                          <a:rPr lang="zh-CN" altLang="en-US" sz="240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𝑡</m:t>
                        </m:r>
                        <m:r>
                          <a:rPr lang="zh-CN" altLang="en-US" sz="240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𝜇</m:t>
                        </m:r>
                      </m:oMath>
                    </m:oMathPara>
                  </a14:m>
                  <a:endParaRPr lang="zh-CN" altLang="en-US" sz="2400" dirty="0"/>
                </a:p>
              </p:txBody>
            </p:sp>
          </mc:Choice>
          <mc:Fallback xmlns="">
            <p:sp>
              <p:nvSpPr>
                <p:cNvPr id="8" name="矩形 7">
                  <a:extLst>
                    <a:ext uri="{FF2B5EF4-FFF2-40B4-BE49-F238E27FC236}">
                      <a16:creationId xmlns:a16="http://schemas.microsoft.com/office/drawing/2014/main" id="{5C0FC175-D9C1-4F6E-A672-71870519D355}"/>
                    </a:ext>
                  </a:extLst>
                </p:cNvPr>
                <p:cNvSpPr>
                  <a:spLocks noRot="1" noChangeAspect="1" noMove="1" noResize="1" noEditPoints="1" noAdjustHandles="1" noChangeArrowheads="1" noChangeShapeType="1" noTextEdit="1"/>
                </p:cNvSpPr>
                <p:nvPr/>
              </p:nvSpPr>
              <p:spPr>
                <a:xfrm>
                  <a:off x="3088282" y="2933464"/>
                  <a:ext cx="1346010" cy="461665"/>
                </a:xfrm>
                <a:prstGeom prst="rect">
                  <a:avLst/>
                </a:prstGeom>
                <a:blipFill>
                  <a:blip r:embed="rId5"/>
                  <a:stretch>
                    <a:fillRect b="-17105"/>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F0120428-8E89-4534-BF3E-2C0C76BB8A57}"/>
                </a:ext>
              </a:extLst>
            </p:cNvPr>
            <p:cNvSpPr txBox="1"/>
            <p:nvPr/>
          </p:nvSpPr>
          <p:spPr>
            <a:xfrm>
              <a:off x="635568" y="2932651"/>
              <a:ext cx="1074485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Factored form of                 :</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E56903E-BF58-4987-9D4A-8B7294D9B68D}"/>
                    </a:ext>
                  </a:extLst>
                </p:cNvPr>
                <p:cNvSpPr/>
                <p:nvPr/>
              </p:nvSpPr>
              <p:spPr>
                <a:xfrm>
                  <a:off x="1516071" y="3358664"/>
                  <a:ext cx="408105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solidFill>
                                  <a:srgbClr val="002060"/>
                                </a:solidFill>
                                <a:latin typeface="Cambria Math" panose="02040503050406030204" pitchFamily="18" charset="0"/>
                              </a:rPr>
                            </m:ctrlPr>
                          </m:dPr>
                          <m:e>
                            <m:r>
                              <a:rPr lang="zh-CN" altLang="en-US" sz="2400" i="1">
                                <a:solidFill>
                                  <a:srgbClr val="002060"/>
                                </a:solidFill>
                                <a:latin typeface="Cambria Math" panose="02040503050406030204" pitchFamily="18" charset="0"/>
                              </a:rPr>
                              <m:t>𝜆</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𝑡</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𝜇</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𝛾</m:t>
                            </m:r>
                            <m:sSup>
                              <m:sSupPr>
                                <m:ctrlPr>
                                  <a:rPr lang="zh-CN" altLang="en-US" sz="2400" i="1">
                                    <a:solidFill>
                                      <a:srgbClr val="002060"/>
                                    </a:solidFill>
                                    <a:latin typeface="Cambria Math" panose="02040503050406030204" pitchFamily="18" charset="0"/>
                                  </a:rPr>
                                </m:ctrlPr>
                              </m:sSupPr>
                              <m:e>
                                <m:d>
                                  <m:dPr>
                                    <m:ctrlPr>
                                      <a:rPr lang="zh-CN" altLang="en-US" sz="2400" i="1">
                                        <a:solidFill>
                                          <a:srgbClr val="002060"/>
                                        </a:solidFill>
                                        <a:latin typeface="Cambria Math" panose="02040503050406030204" pitchFamily="18" charset="0"/>
                                      </a:rPr>
                                    </m:ctrlPr>
                                  </m:dPr>
                                  <m:e>
                                    <m:r>
                                      <a:rPr lang="zh-CN" altLang="en-US" sz="2400" i="1">
                                        <a:solidFill>
                                          <a:srgbClr val="002060"/>
                                        </a:solidFill>
                                        <a:latin typeface="Cambria Math" panose="02040503050406030204" pitchFamily="18" charset="0"/>
                                      </a:rPr>
                                      <m:t>𝑡</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e>
                                </m:d>
                              </m:e>
                              <m:sup>
                                <m:r>
                                  <a:rPr lang="zh-CN" altLang="en-US" sz="2400" i="0">
                                    <a:solidFill>
                                      <a:srgbClr val="002060"/>
                                    </a:solidFill>
                                    <a:latin typeface="Cambria Math" panose="02040503050406030204" pitchFamily="18" charset="0"/>
                                  </a:rPr>
                                  <m:t>2</m:t>
                                </m:r>
                              </m:sup>
                            </m:sSup>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2</m:t>
                                </m:r>
                              </m:sub>
                            </m:sSub>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𝑡</m:t>
                            </m:r>
                          </m:e>
                        </m:d>
                      </m:oMath>
                    </m:oMathPara>
                  </a14:m>
                  <a:endParaRPr lang="zh-CN" altLang="en-US" sz="2400" dirty="0">
                    <a:solidFill>
                      <a:srgbClr val="002060"/>
                    </a:solidFill>
                  </a:endParaRPr>
                </a:p>
              </p:txBody>
            </p:sp>
          </mc:Choice>
          <mc:Fallback xmlns="">
            <p:sp>
              <p:nvSpPr>
                <p:cNvPr id="9" name="矩形 8">
                  <a:extLst>
                    <a:ext uri="{FF2B5EF4-FFF2-40B4-BE49-F238E27FC236}">
                      <a16:creationId xmlns:a16="http://schemas.microsoft.com/office/drawing/2014/main" id="{0E56903E-BF58-4987-9D4A-8B7294D9B68D}"/>
                    </a:ext>
                  </a:extLst>
                </p:cNvPr>
                <p:cNvSpPr>
                  <a:spLocks noRot="1" noChangeAspect="1" noMove="1" noResize="1" noEditPoints="1" noAdjustHandles="1" noChangeArrowheads="1" noChangeShapeType="1" noTextEdit="1"/>
                </p:cNvSpPr>
                <p:nvPr/>
              </p:nvSpPr>
              <p:spPr>
                <a:xfrm>
                  <a:off x="1516071" y="3358664"/>
                  <a:ext cx="4081054" cy="461665"/>
                </a:xfrm>
                <a:prstGeom prst="rect">
                  <a:avLst/>
                </a:prstGeom>
                <a:blipFill>
                  <a:blip r:embed="rId6"/>
                  <a:stretch>
                    <a:fillRect t="-130263" r="-16741" b="-194737"/>
                  </a:stretch>
                </a:blipFill>
              </p:spPr>
              <p:txBody>
                <a:bodyPr/>
                <a:lstStyle/>
                <a:p>
                  <a:r>
                    <a:rPr lang="zh-CN" altLang="en-US">
                      <a:noFill/>
                    </a:rPr>
                    <a:t> </a:t>
                  </a:r>
                </a:p>
              </p:txBody>
            </p:sp>
          </mc:Fallback>
        </mc:AlternateContent>
      </p:grpSp>
      <p:grpSp>
        <p:nvGrpSpPr>
          <p:cNvPr id="31" name="组合 30">
            <a:extLst>
              <a:ext uri="{FF2B5EF4-FFF2-40B4-BE49-F238E27FC236}">
                <a16:creationId xmlns:a16="http://schemas.microsoft.com/office/drawing/2014/main" id="{2285AED8-30F8-4EBB-8C0D-1030807551A6}"/>
              </a:ext>
            </a:extLst>
          </p:cNvPr>
          <p:cNvGrpSpPr/>
          <p:nvPr/>
        </p:nvGrpSpPr>
        <p:grpSpPr>
          <a:xfrm>
            <a:off x="635568" y="3877527"/>
            <a:ext cx="10744854" cy="1222128"/>
            <a:chOff x="635568" y="3877527"/>
            <a:chExt cx="10744854" cy="1222128"/>
          </a:xfrm>
        </p:grpSpPr>
        <p:sp>
          <p:nvSpPr>
            <p:cNvPr id="26" name="文本框 25">
              <a:extLst>
                <a:ext uri="{FF2B5EF4-FFF2-40B4-BE49-F238E27FC236}">
                  <a16:creationId xmlns:a16="http://schemas.microsoft.com/office/drawing/2014/main" id="{9A436170-DF3D-4AB8-B889-396A47F11DCC}"/>
                </a:ext>
              </a:extLst>
            </p:cNvPr>
            <p:cNvSpPr txBox="1"/>
            <p:nvPr/>
          </p:nvSpPr>
          <p:spPr>
            <a:xfrm>
              <a:off x="635568" y="3877527"/>
              <a:ext cx="1074485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Queue length:</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AC6D932-0B20-421F-9BCA-2FA610DD833B}"/>
                    </a:ext>
                  </a:extLst>
                </p:cNvPr>
                <p:cNvSpPr/>
                <p:nvPr/>
              </p:nvSpPr>
              <p:spPr>
                <a:xfrm>
                  <a:off x="1516071" y="4303540"/>
                  <a:ext cx="7828233" cy="7961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2060"/>
                            </a:solidFill>
                            <a:latin typeface="Cambria Math" panose="02040503050406030204" pitchFamily="18" charset="0"/>
                          </a:rPr>
                          <m:t>𝑄</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𝑡</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𝛾</m:t>
                        </m:r>
                        <m:sSup>
                          <m:sSupPr>
                            <m:ctrlPr>
                              <a:rPr lang="zh-CN" altLang="en-US" sz="2400" i="1">
                                <a:solidFill>
                                  <a:srgbClr val="002060"/>
                                </a:solidFill>
                                <a:latin typeface="Cambria Math" panose="02040503050406030204" pitchFamily="18" charset="0"/>
                              </a:rPr>
                            </m:ctrlPr>
                          </m:sSupPr>
                          <m:e>
                            <m:d>
                              <m:dPr>
                                <m:ctrlPr>
                                  <a:rPr lang="zh-CN" altLang="en-US" sz="2400" i="1">
                                    <a:solidFill>
                                      <a:srgbClr val="002060"/>
                                    </a:solidFill>
                                    <a:latin typeface="Cambria Math" panose="02040503050406030204" pitchFamily="18" charset="0"/>
                                  </a:rPr>
                                </m:ctrlPr>
                              </m:dPr>
                              <m:e>
                                <m:r>
                                  <a:rPr lang="zh-CN" altLang="en-US" sz="2400" i="1">
                                    <a:solidFill>
                                      <a:srgbClr val="002060"/>
                                    </a:solidFill>
                                    <a:latin typeface="Cambria Math" panose="02040503050406030204" pitchFamily="18" charset="0"/>
                                  </a:rPr>
                                  <m:t>𝑡</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e>
                            </m:d>
                          </m:e>
                          <m:sup>
                            <m:r>
                              <a:rPr lang="zh-CN" altLang="en-US" sz="2400" i="0">
                                <a:solidFill>
                                  <a:srgbClr val="002060"/>
                                </a:solidFill>
                                <a:latin typeface="Cambria Math" panose="02040503050406030204" pitchFamily="18" charset="0"/>
                              </a:rPr>
                              <m:t>3</m:t>
                            </m:r>
                          </m:sup>
                        </m:sSup>
                        <m:d>
                          <m:dPr>
                            <m:begChr m:val="["/>
                            <m:endChr m:val="]"/>
                            <m:ctrlPr>
                              <a:rPr lang="zh-CN" altLang="en-US" sz="2400" i="1">
                                <a:solidFill>
                                  <a:srgbClr val="002060"/>
                                </a:solidFill>
                                <a:latin typeface="Cambria Math" panose="02040503050406030204" pitchFamily="18" charset="0"/>
                              </a:rPr>
                            </m:ctrlPr>
                          </m:dPr>
                          <m:e>
                            <m:f>
                              <m:fPr>
                                <m:ctrlPr>
                                  <a:rPr lang="zh-CN" altLang="en-US" sz="2400" i="1">
                                    <a:solidFill>
                                      <a:srgbClr val="002060"/>
                                    </a:solidFill>
                                    <a:latin typeface="Cambria Math" panose="02040503050406030204" pitchFamily="18" charset="0"/>
                                  </a:rPr>
                                </m:ctrlPr>
                              </m:fPr>
                              <m:num>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2</m:t>
                                    </m:r>
                                  </m:sub>
                                </m:sSub>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num>
                              <m:den>
                                <m:r>
                                  <a:rPr lang="zh-CN" altLang="en-US" sz="2400" i="0">
                                    <a:solidFill>
                                      <a:srgbClr val="002060"/>
                                    </a:solidFill>
                                    <a:latin typeface="Cambria Math" panose="02040503050406030204" pitchFamily="18" charset="0"/>
                                  </a:rPr>
                                  <m:t>3</m:t>
                                </m:r>
                              </m:den>
                            </m:f>
                            <m:r>
                              <a:rPr lang="zh-CN" altLang="en-US" sz="2400" i="0">
                                <a:solidFill>
                                  <a:srgbClr val="002060"/>
                                </a:solidFill>
                                <a:latin typeface="Cambria Math" panose="02040503050406030204" pitchFamily="18" charset="0"/>
                              </a:rPr>
                              <m:t>−</m:t>
                            </m:r>
                            <m:f>
                              <m:fPr>
                                <m:ctrlPr>
                                  <a:rPr lang="zh-CN" altLang="en-US" sz="2400" i="1">
                                    <a:solidFill>
                                      <a:srgbClr val="002060"/>
                                    </a:solidFill>
                                    <a:latin typeface="Cambria Math" panose="02040503050406030204" pitchFamily="18" charset="0"/>
                                  </a:rPr>
                                </m:ctrlPr>
                              </m:fPr>
                              <m:num>
                                <m:r>
                                  <a:rPr lang="zh-CN" altLang="en-US" sz="2400" i="1">
                                    <a:solidFill>
                                      <a:srgbClr val="002060"/>
                                    </a:solidFill>
                                    <a:latin typeface="Cambria Math" panose="02040503050406030204" pitchFamily="18" charset="0"/>
                                  </a:rPr>
                                  <m:t>𝑡</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num>
                              <m:den>
                                <m:r>
                                  <a:rPr lang="zh-CN" altLang="en-US" sz="2400" i="0">
                                    <a:solidFill>
                                      <a:srgbClr val="002060"/>
                                    </a:solidFill>
                                    <a:latin typeface="Cambria Math" panose="02040503050406030204" pitchFamily="18" charset="0"/>
                                  </a:rPr>
                                  <m:t>4</m:t>
                                </m:r>
                              </m:den>
                            </m:f>
                          </m:e>
                        </m:d>
                        <m:r>
                          <a:rPr lang="zh-CN" altLang="en-US" sz="2400">
                            <a:solidFill>
                              <a:srgbClr val="002060"/>
                            </a:solidFill>
                            <a:latin typeface="Cambria Math" panose="02040503050406030204" pitchFamily="18" charset="0"/>
                          </a:rPr>
                          <m:t>=</m:t>
                        </m:r>
                        <m:f>
                          <m:fPr>
                            <m:ctrlPr>
                              <a:rPr lang="zh-CN" altLang="en-US" sz="2400" i="1">
                                <a:solidFill>
                                  <a:srgbClr val="002060"/>
                                </a:solidFill>
                                <a:latin typeface="Cambria Math" panose="02040503050406030204" pitchFamily="18" charset="0"/>
                              </a:rPr>
                            </m:ctrlPr>
                          </m:fPr>
                          <m:num>
                            <m:r>
                              <a:rPr lang="zh-CN" altLang="en-US" sz="2400">
                                <a:solidFill>
                                  <a:srgbClr val="002060"/>
                                </a:solidFill>
                                <a:latin typeface="Cambria Math" panose="02040503050406030204" pitchFamily="18" charset="0"/>
                              </a:rPr>
                              <m:t>1</m:t>
                            </m:r>
                          </m:num>
                          <m:den>
                            <m:r>
                              <a:rPr lang="zh-CN" altLang="en-US" sz="2400">
                                <a:solidFill>
                                  <a:srgbClr val="002060"/>
                                </a:solidFill>
                                <a:latin typeface="Cambria Math" panose="02040503050406030204" pitchFamily="18" charset="0"/>
                              </a:rPr>
                              <m:t>4</m:t>
                            </m:r>
                          </m:den>
                        </m:f>
                        <m:r>
                          <a:rPr lang="zh-CN" altLang="en-US" sz="2400" i="1">
                            <a:solidFill>
                              <a:srgbClr val="002060"/>
                            </a:solidFill>
                            <a:latin typeface="Cambria Math" panose="02040503050406030204" pitchFamily="18" charset="0"/>
                          </a:rPr>
                          <m:t>𝛾</m:t>
                        </m:r>
                        <m:sSup>
                          <m:sSupPr>
                            <m:ctrlPr>
                              <a:rPr lang="zh-CN" altLang="en-US" sz="2400" i="1">
                                <a:solidFill>
                                  <a:srgbClr val="002060"/>
                                </a:solidFill>
                                <a:latin typeface="Cambria Math" panose="02040503050406030204" pitchFamily="18" charset="0"/>
                              </a:rPr>
                            </m:ctrlPr>
                          </m:sSupPr>
                          <m:e>
                            <m:d>
                              <m:dPr>
                                <m:ctrlPr>
                                  <a:rPr lang="zh-CN" altLang="en-US" sz="2400" i="1">
                                    <a:solidFill>
                                      <a:srgbClr val="002060"/>
                                    </a:solidFill>
                                    <a:latin typeface="Cambria Math" panose="02040503050406030204" pitchFamily="18" charset="0"/>
                                  </a:rPr>
                                </m:ctrlPr>
                              </m:dPr>
                              <m:e>
                                <m:r>
                                  <a:rPr lang="zh-CN" altLang="en-US" sz="2400" i="1">
                                    <a:solidFill>
                                      <a:srgbClr val="002060"/>
                                    </a:solidFill>
                                    <a:latin typeface="Cambria Math" panose="02040503050406030204" pitchFamily="18" charset="0"/>
                                  </a:rPr>
                                  <m:t>𝑡</m:t>
                                </m:r>
                                <m:r>
                                  <a:rPr lang="zh-CN" altLang="en-US" sz="240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a:solidFill>
                                          <a:srgbClr val="002060"/>
                                        </a:solidFill>
                                        <a:latin typeface="Cambria Math" panose="02040503050406030204" pitchFamily="18" charset="0"/>
                                      </a:rPr>
                                      <m:t>0</m:t>
                                    </m:r>
                                  </m:sub>
                                </m:sSub>
                              </m:e>
                            </m:d>
                          </m:e>
                          <m:sup>
                            <m:r>
                              <a:rPr lang="zh-CN" altLang="en-US" sz="2400">
                                <a:solidFill>
                                  <a:srgbClr val="002060"/>
                                </a:solidFill>
                                <a:latin typeface="Cambria Math" panose="02040503050406030204" pitchFamily="18" charset="0"/>
                              </a:rPr>
                              <m:t>3</m:t>
                            </m:r>
                          </m:sup>
                        </m:sSup>
                        <m:d>
                          <m:dPr>
                            <m:ctrlPr>
                              <a:rPr lang="zh-CN" altLang="en-US" sz="2400" i="1">
                                <a:solidFill>
                                  <a:srgbClr val="002060"/>
                                </a:solidFill>
                                <a:latin typeface="Cambria Math" panose="02040503050406030204" pitchFamily="18" charset="0"/>
                              </a:rPr>
                            </m:ctrlPr>
                          </m:dPr>
                          <m:e>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a:solidFill>
                                      <a:srgbClr val="002060"/>
                                    </a:solidFill>
                                    <a:latin typeface="Cambria Math" panose="02040503050406030204" pitchFamily="18" charset="0"/>
                                  </a:rPr>
                                  <m:t>3</m:t>
                                </m:r>
                              </m:sub>
                            </m:sSub>
                            <m:r>
                              <a:rPr lang="zh-CN" altLang="en-US" sz="240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𝑡</m:t>
                            </m:r>
                          </m:e>
                        </m:d>
                      </m:oMath>
                    </m:oMathPara>
                  </a14:m>
                  <a:endParaRPr lang="zh-CN" altLang="en-US" sz="2400" dirty="0">
                    <a:solidFill>
                      <a:srgbClr val="002060"/>
                    </a:solidFill>
                  </a:endParaRPr>
                </a:p>
              </p:txBody>
            </p:sp>
          </mc:Choice>
          <mc:Fallback xmlns="">
            <p:sp>
              <p:nvSpPr>
                <p:cNvPr id="13" name="矩形 12">
                  <a:extLst>
                    <a:ext uri="{FF2B5EF4-FFF2-40B4-BE49-F238E27FC236}">
                      <a16:creationId xmlns:a16="http://schemas.microsoft.com/office/drawing/2014/main" id="{CAC6D932-0B20-421F-9BCA-2FA610DD833B}"/>
                    </a:ext>
                  </a:extLst>
                </p:cNvPr>
                <p:cNvSpPr>
                  <a:spLocks noRot="1" noChangeAspect="1" noMove="1" noResize="1" noEditPoints="1" noAdjustHandles="1" noChangeArrowheads="1" noChangeShapeType="1" noTextEdit="1"/>
                </p:cNvSpPr>
                <p:nvPr/>
              </p:nvSpPr>
              <p:spPr>
                <a:xfrm>
                  <a:off x="1516071" y="4303540"/>
                  <a:ext cx="7828233" cy="796115"/>
                </a:xfrm>
                <a:prstGeom prst="rect">
                  <a:avLst/>
                </a:prstGeom>
                <a:blipFill>
                  <a:blip r:embed="rId7"/>
                  <a:stretch>
                    <a:fillRect/>
                  </a:stretch>
                </a:blipFill>
              </p:spPr>
              <p:txBody>
                <a:bodyPr/>
                <a:lstStyle/>
                <a:p>
                  <a:r>
                    <a:rPr lang="zh-CN" altLang="en-US">
                      <a:noFill/>
                    </a:rPr>
                    <a:t> </a:t>
                  </a:r>
                </a:p>
              </p:txBody>
            </p:sp>
          </mc:Fallback>
        </mc:AlternateContent>
      </p:grpSp>
      <p:grpSp>
        <p:nvGrpSpPr>
          <p:cNvPr id="32" name="组合 31">
            <a:extLst>
              <a:ext uri="{FF2B5EF4-FFF2-40B4-BE49-F238E27FC236}">
                <a16:creationId xmlns:a16="http://schemas.microsoft.com/office/drawing/2014/main" id="{C0685ABD-1642-4C89-B9F1-429B0326B8DE}"/>
              </a:ext>
            </a:extLst>
          </p:cNvPr>
          <p:cNvGrpSpPr/>
          <p:nvPr/>
        </p:nvGrpSpPr>
        <p:grpSpPr>
          <a:xfrm>
            <a:off x="635568" y="5121668"/>
            <a:ext cx="10744854" cy="1179777"/>
            <a:chOff x="635568" y="5121668"/>
            <a:chExt cx="10744854" cy="1179777"/>
          </a:xfrm>
        </p:grpSpPr>
        <p:sp>
          <p:nvSpPr>
            <p:cNvPr id="27" name="文本框 26">
              <a:extLst>
                <a:ext uri="{FF2B5EF4-FFF2-40B4-BE49-F238E27FC236}">
                  <a16:creationId xmlns:a16="http://schemas.microsoft.com/office/drawing/2014/main" id="{35B7CACC-9D93-4EB6-9F93-F72BE752DC8D}"/>
                </a:ext>
              </a:extLst>
            </p:cNvPr>
            <p:cNvSpPr txBox="1"/>
            <p:nvPr/>
          </p:nvSpPr>
          <p:spPr>
            <a:xfrm>
              <a:off x="635568" y="5121668"/>
              <a:ext cx="1074485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Maximum queue length:</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8CACE1A-203C-4ABB-9F2D-47CC8431391F}"/>
                    </a:ext>
                  </a:extLst>
                </p:cNvPr>
                <p:cNvSpPr/>
                <p:nvPr/>
              </p:nvSpPr>
              <p:spPr>
                <a:xfrm>
                  <a:off x="1516071" y="5517641"/>
                  <a:ext cx="323293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2060"/>
                            </a:solidFill>
                            <a:latin typeface="Cambria Math" panose="02040503050406030204" pitchFamily="18" charset="0"/>
                          </a:rPr>
                          <m:t>𝑄</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2</m:t>
                            </m:r>
                          </m:sub>
                        </m:sSub>
                        <m:r>
                          <a:rPr lang="zh-CN" altLang="en-US" sz="2400" i="0">
                            <a:solidFill>
                              <a:srgbClr val="002060"/>
                            </a:solidFill>
                            <a:latin typeface="Cambria Math" panose="02040503050406030204" pitchFamily="18" charset="0"/>
                          </a:rPr>
                          <m:t>)=</m:t>
                        </m:r>
                        <m:f>
                          <m:fPr>
                            <m:ctrlPr>
                              <a:rPr lang="zh-CN" altLang="en-US" sz="2400" i="1">
                                <a:solidFill>
                                  <a:srgbClr val="002060"/>
                                </a:solidFill>
                                <a:latin typeface="Cambria Math" panose="02040503050406030204" pitchFamily="18" charset="0"/>
                              </a:rPr>
                            </m:ctrlPr>
                          </m:fPr>
                          <m:num>
                            <m:r>
                              <a:rPr lang="zh-CN" altLang="en-US" sz="2400" i="0">
                                <a:solidFill>
                                  <a:srgbClr val="002060"/>
                                </a:solidFill>
                                <a:latin typeface="Cambria Math" panose="02040503050406030204" pitchFamily="18" charset="0"/>
                              </a:rPr>
                              <m:t>1</m:t>
                            </m:r>
                          </m:num>
                          <m:den>
                            <m:r>
                              <a:rPr lang="zh-CN" altLang="en-US" sz="2400" i="0">
                                <a:solidFill>
                                  <a:srgbClr val="002060"/>
                                </a:solidFill>
                                <a:latin typeface="Cambria Math" panose="02040503050406030204" pitchFamily="18" charset="0"/>
                              </a:rPr>
                              <m:t>12</m:t>
                            </m:r>
                          </m:den>
                        </m:f>
                        <m:r>
                          <a:rPr lang="zh-CN" altLang="en-US" sz="2400" i="1">
                            <a:solidFill>
                              <a:srgbClr val="002060"/>
                            </a:solidFill>
                            <a:latin typeface="Cambria Math" panose="02040503050406030204" pitchFamily="18" charset="0"/>
                          </a:rPr>
                          <m:t>𝛾</m:t>
                        </m:r>
                        <m:sSup>
                          <m:sSupPr>
                            <m:ctrlPr>
                              <a:rPr lang="zh-CN" altLang="en-US" sz="2400" i="1">
                                <a:solidFill>
                                  <a:srgbClr val="002060"/>
                                </a:solidFill>
                                <a:latin typeface="Cambria Math" panose="02040503050406030204" pitchFamily="18" charset="0"/>
                              </a:rPr>
                            </m:ctrlPr>
                          </m:sSupPr>
                          <m:e>
                            <m:d>
                              <m:dPr>
                                <m:ctrlPr>
                                  <a:rPr lang="zh-CN" altLang="en-US" sz="2400" i="1">
                                    <a:solidFill>
                                      <a:srgbClr val="002060"/>
                                    </a:solidFill>
                                    <a:latin typeface="Cambria Math" panose="02040503050406030204" pitchFamily="18" charset="0"/>
                                  </a:rPr>
                                </m:ctrlPr>
                              </m:dPr>
                              <m:e>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2</m:t>
                                    </m:r>
                                  </m:sub>
                                </m:sSub>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e>
                            </m:d>
                          </m:e>
                          <m:sup>
                            <m:r>
                              <a:rPr lang="zh-CN" altLang="en-US" sz="2400" i="0">
                                <a:solidFill>
                                  <a:srgbClr val="002060"/>
                                </a:solidFill>
                                <a:latin typeface="Cambria Math" panose="02040503050406030204" pitchFamily="18" charset="0"/>
                              </a:rPr>
                              <m:t>4</m:t>
                            </m:r>
                          </m:sup>
                        </m:sSup>
                      </m:oMath>
                    </m:oMathPara>
                  </a14:m>
                  <a:endParaRPr lang="zh-CN" altLang="en-US" sz="2400" dirty="0">
                    <a:solidFill>
                      <a:srgbClr val="002060"/>
                    </a:solidFill>
                  </a:endParaRPr>
                </a:p>
              </p:txBody>
            </p:sp>
          </mc:Choice>
          <mc:Fallback xmlns="">
            <p:sp>
              <p:nvSpPr>
                <p:cNvPr id="14" name="矩形 13">
                  <a:extLst>
                    <a:ext uri="{FF2B5EF4-FFF2-40B4-BE49-F238E27FC236}">
                      <a16:creationId xmlns:a16="http://schemas.microsoft.com/office/drawing/2014/main" id="{D8CACE1A-203C-4ABB-9F2D-47CC8431391F}"/>
                    </a:ext>
                  </a:extLst>
                </p:cNvPr>
                <p:cNvSpPr>
                  <a:spLocks noRot="1" noChangeAspect="1" noMove="1" noResize="1" noEditPoints="1" noAdjustHandles="1" noChangeArrowheads="1" noChangeShapeType="1" noTextEdit="1"/>
                </p:cNvSpPr>
                <p:nvPr/>
              </p:nvSpPr>
              <p:spPr>
                <a:xfrm>
                  <a:off x="1516071" y="5517641"/>
                  <a:ext cx="3232936" cy="783804"/>
                </a:xfrm>
                <a:prstGeom prst="rect">
                  <a:avLst/>
                </a:prstGeom>
                <a:blipFill>
                  <a:blip r:embed="rId8"/>
                  <a:stretch>
                    <a:fillRect/>
                  </a:stretch>
                </a:blipFill>
              </p:spPr>
              <p:txBody>
                <a:bodyPr/>
                <a:lstStyle/>
                <a:p>
                  <a:r>
                    <a:rPr lang="zh-CN" altLang="en-US">
                      <a:noFill/>
                    </a:rPr>
                    <a:t> </a:t>
                  </a:r>
                </a:p>
              </p:txBody>
            </p:sp>
          </mc:Fallback>
        </mc:AlternateContent>
      </p:grpSp>
      <p:grpSp>
        <p:nvGrpSpPr>
          <p:cNvPr id="33" name="组合 32">
            <a:extLst>
              <a:ext uri="{FF2B5EF4-FFF2-40B4-BE49-F238E27FC236}">
                <a16:creationId xmlns:a16="http://schemas.microsoft.com/office/drawing/2014/main" id="{A3502BAB-5338-43DD-AC1E-8EFEC3BD1D4F}"/>
              </a:ext>
            </a:extLst>
          </p:cNvPr>
          <p:cNvGrpSpPr/>
          <p:nvPr/>
        </p:nvGrpSpPr>
        <p:grpSpPr>
          <a:xfrm>
            <a:off x="6544334" y="5122807"/>
            <a:ext cx="5647666" cy="1145386"/>
            <a:chOff x="6544334" y="5122807"/>
            <a:chExt cx="5647666" cy="1145386"/>
          </a:xfrm>
        </p:grpSpPr>
        <p:sp>
          <p:nvSpPr>
            <p:cNvPr id="29" name="文本框 28">
              <a:extLst>
                <a:ext uri="{FF2B5EF4-FFF2-40B4-BE49-F238E27FC236}">
                  <a16:creationId xmlns:a16="http://schemas.microsoft.com/office/drawing/2014/main" id="{98A9B499-5CA1-450B-8C79-EDA4B437DB44}"/>
                </a:ext>
              </a:extLst>
            </p:cNvPr>
            <p:cNvSpPr txBox="1"/>
            <p:nvPr/>
          </p:nvSpPr>
          <p:spPr>
            <a:xfrm>
              <a:off x="6544334" y="5122807"/>
              <a:ext cx="5647666"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Queue dissipating time:</a:t>
              </a:r>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3DFD0389-E8BE-4FDF-B77C-C94BA38961C6}"/>
                    </a:ext>
                  </a:extLst>
                </p:cNvPr>
                <p:cNvSpPr/>
                <p:nvPr/>
              </p:nvSpPr>
              <p:spPr>
                <a:xfrm>
                  <a:off x="8048992" y="5483363"/>
                  <a:ext cx="2902333" cy="784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3</m:t>
                            </m:r>
                          </m:sub>
                        </m:sSub>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r>
                          <a:rPr lang="zh-CN" altLang="en-US" sz="2400" i="0">
                            <a:solidFill>
                              <a:srgbClr val="002060"/>
                            </a:solidFill>
                            <a:latin typeface="Cambria Math" panose="02040503050406030204" pitchFamily="18" charset="0"/>
                          </a:rPr>
                          <m:t>+</m:t>
                        </m:r>
                        <m:f>
                          <m:fPr>
                            <m:ctrlPr>
                              <a:rPr lang="zh-CN" altLang="en-US" sz="2400" i="1">
                                <a:solidFill>
                                  <a:srgbClr val="002060"/>
                                </a:solidFill>
                                <a:latin typeface="Cambria Math" panose="02040503050406030204" pitchFamily="18" charset="0"/>
                              </a:rPr>
                            </m:ctrlPr>
                          </m:fPr>
                          <m:num>
                            <m:r>
                              <a:rPr lang="zh-CN" altLang="en-US" sz="2400" i="0">
                                <a:solidFill>
                                  <a:srgbClr val="002060"/>
                                </a:solidFill>
                                <a:latin typeface="Cambria Math" panose="02040503050406030204" pitchFamily="18" charset="0"/>
                              </a:rPr>
                              <m:t>4</m:t>
                            </m:r>
                          </m:num>
                          <m:den>
                            <m:r>
                              <a:rPr lang="zh-CN" altLang="en-US" sz="2400" i="0">
                                <a:solidFill>
                                  <a:srgbClr val="002060"/>
                                </a:solidFill>
                                <a:latin typeface="Cambria Math" panose="02040503050406030204" pitchFamily="18" charset="0"/>
                              </a:rPr>
                              <m:t>3</m:t>
                            </m:r>
                          </m:den>
                        </m:f>
                        <m:d>
                          <m:dPr>
                            <m:ctrlPr>
                              <a:rPr lang="zh-CN" altLang="en-US" sz="2400" i="1">
                                <a:solidFill>
                                  <a:srgbClr val="002060"/>
                                </a:solidFill>
                                <a:latin typeface="Cambria Math" panose="02040503050406030204" pitchFamily="18" charset="0"/>
                              </a:rPr>
                            </m:ctrlPr>
                          </m:dPr>
                          <m:e>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2</m:t>
                                </m:r>
                              </m:sub>
                            </m:sSub>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e>
                        </m:d>
                      </m:oMath>
                    </m:oMathPara>
                  </a14:m>
                  <a:endParaRPr lang="zh-CN" altLang="en-US" sz="2400" dirty="0">
                    <a:solidFill>
                      <a:srgbClr val="002060"/>
                    </a:solidFill>
                  </a:endParaRPr>
                </a:p>
              </p:txBody>
            </p:sp>
          </mc:Choice>
          <mc:Fallback xmlns="">
            <p:sp>
              <p:nvSpPr>
                <p:cNvPr id="30" name="矩形 29">
                  <a:extLst>
                    <a:ext uri="{FF2B5EF4-FFF2-40B4-BE49-F238E27FC236}">
                      <a16:creationId xmlns:a16="http://schemas.microsoft.com/office/drawing/2014/main" id="{3DFD0389-E8BE-4FDF-B77C-C94BA38961C6}"/>
                    </a:ext>
                  </a:extLst>
                </p:cNvPr>
                <p:cNvSpPr>
                  <a:spLocks noRot="1" noChangeAspect="1" noMove="1" noResize="1" noEditPoints="1" noAdjustHandles="1" noChangeArrowheads="1" noChangeShapeType="1" noTextEdit="1"/>
                </p:cNvSpPr>
                <p:nvPr/>
              </p:nvSpPr>
              <p:spPr>
                <a:xfrm>
                  <a:off x="8048992" y="5483363"/>
                  <a:ext cx="2902333" cy="784830"/>
                </a:xfrm>
                <a:prstGeom prst="rect">
                  <a:avLst/>
                </a:prstGeom>
                <a:blipFill>
                  <a:blip r:embed="rId9"/>
                  <a:stretch>
                    <a:fillRect/>
                  </a:stretch>
                </a:blipFill>
              </p:spPr>
              <p:txBody>
                <a:bodyPr/>
                <a:lstStyle/>
                <a:p>
                  <a:r>
                    <a:rPr lang="zh-CN" altLang="en-US">
                      <a:noFill/>
                    </a:rPr>
                    <a:t> </a:t>
                  </a:r>
                </a:p>
              </p:txBody>
            </p:sp>
          </mc:Fallback>
        </mc:AlternateContent>
      </p:grpSp>
      <p:pic>
        <p:nvPicPr>
          <p:cNvPr id="23" name="图片 22">
            <a:extLst>
              <a:ext uri="{FF2B5EF4-FFF2-40B4-BE49-F238E27FC236}">
                <a16:creationId xmlns:a16="http://schemas.microsoft.com/office/drawing/2014/main" id="{150461FF-3062-4001-9C3A-4B4E7B5FA7C8}"/>
              </a:ext>
            </a:extLst>
          </p:cNvPr>
          <p:cNvPicPr>
            <a:picLocks noChangeAspect="1"/>
          </p:cNvPicPr>
          <p:nvPr/>
        </p:nvPicPr>
        <p:blipFill>
          <a:blip r:embed="rId10"/>
          <a:stretch>
            <a:fillRect/>
          </a:stretch>
        </p:blipFill>
        <p:spPr>
          <a:xfrm>
            <a:off x="6937402" y="1300685"/>
            <a:ext cx="5124604" cy="2481046"/>
          </a:xfrm>
          <a:prstGeom prst="rect">
            <a:avLst/>
          </a:prstGeom>
        </p:spPr>
      </p:pic>
    </p:spTree>
    <p:extLst>
      <p:ext uri="{BB962C8B-B14F-4D97-AF65-F5344CB8AC3E}">
        <p14:creationId xmlns:p14="http://schemas.microsoft.com/office/powerpoint/2010/main" val="255158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D15E245D-9E66-A833-F42F-6A04FA839C48}"/>
              </a:ext>
            </a:extLst>
          </p:cNvPr>
          <p:cNvSpPr txBox="1"/>
          <p:nvPr/>
        </p:nvSpPr>
        <p:spPr>
          <a:xfrm>
            <a:off x="467515" y="1184745"/>
            <a:ext cx="109632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Connections between macroscopic VDFs and the fluid approximation queue model</a:t>
            </a:r>
            <a:endParaRPr lang="zh-CN" altLang="en-US"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 name="文本框 15">
            <a:extLst>
              <a:ext uri="{FF2B5EF4-FFF2-40B4-BE49-F238E27FC236}">
                <a16:creationId xmlns:a16="http://schemas.microsoft.com/office/drawing/2014/main" id="{6D705175-C4AC-4A77-4059-D104C61FB9BA}"/>
              </a:ext>
            </a:extLst>
          </p:cNvPr>
          <p:cNvSpPr txBox="1"/>
          <p:nvPr/>
        </p:nvSpPr>
        <p:spPr>
          <a:xfrm>
            <a:off x="467515" y="1910117"/>
            <a:ext cx="11417776" cy="3231654"/>
          </a:xfrm>
          <a:prstGeom prst="rect">
            <a:avLst/>
          </a:prstGeom>
          <a:noFill/>
        </p:spPr>
        <p:txBody>
          <a:bodyPr wrap="square">
            <a:spAutoFit/>
          </a:bodyPr>
          <a:lstStyle/>
          <a:p>
            <a:pPr>
              <a:spcBef>
                <a:spcPts val="1800"/>
              </a:spcBef>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How polynomial arrival queue (PAQ) models represent different system performance characteristics based on a parsimonious set of critical parameters?</a:t>
            </a:r>
          </a:p>
          <a:p>
            <a:pPr>
              <a:spcBef>
                <a:spcPts val="1800"/>
              </a:spcBef>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 In a given analysis period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ts,te</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inflow demand λ(t) can be represented by the congestion duration P and the queue discharge rate μ during the congestion period [t0,t3]. </a:t>
            </a:r>
          </a:p>
          <a:p>
            <a:pPr>
              <a:spcBef>
                <a:spcPts val="1800"/>
              </a:spcBef>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 The PAQ is able to provide a closed-form of average delay consistent with the time-dependent queueing delay.</a:t>
            </a:r>
          </a:p>
          <a:p>
            <a:pPr>
              <a:spcBef>
                <a:spcPts val="1800"/>
              </a:spcBef>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(3) There are subtle but important differences between the macroscopic parameters of V/C in a VDF and parameters D/μ. </a:t>
            </a:r>
          </a:p>
          <a:p>
            <a:pPr>
              <a:spcBef>
                <a:spcPts val="1800"/>
              </a:spcBef>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 The time-dependent travel time in the underlying fluid approximation queue model should satisfy the FIFO property and capacity constraints.</a:t>
            </a:r>
            <a:endParaRPr lang="zh-CN" altLang="en-US"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Title 1">
            <a:extLst>
              <a:ext uri="{FF2B5EF4-FFF2-40B4-BE49-F238E27FC236}">
                <a16:creationId xmlns:a16="http://schemas.microsoft.com/office/drawing/2014/main" id="{657CAD53-D507-7F5F-2592-DA7024ABDF76}"/>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rgbClr val="374151"/>
                </a:solidFill>
                <a:latin typeface="Söhne"/>
              </a:rPr>
              <a:t>Connections between the link performance function and queueing models</a:t>
            </a:r>
            <a:endParaRPr lang="en-US" sz="2800" b="1" dirty="0">
              <a:solidFill>
                <a:srgbClr val="374151"/>
              </a:solidFill>
              <a:latin typeface="Söhne"/>
            </a:endParaRPr>
          </a:p>
        </p:txBody>
      </p:sp>
    </p:spTree>
    <p:extLst>
      <p:ext uri="{BB962C8B-B14F-4D97-AF65-F5344CB8AC3E}">
        <p14:creationId xmlns:p14="http://schemas.microsoft.com/office/powerpoint/2010/main" val="2965798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Queue based volume-to-delay function (QVDF)</a:t>
            </a:r>
          </a:p>
        </p:txBody>
      </p:sp>
      <p:graphicFrame>
        <p:nvGraphicFramePr>
          <p:cNvPr id="18" name="Text Placeholder 4">
            <a:extLst>
              <a:ext uri="{FF2B5EF4-FFF2-40B4-BE49-F238E27FC236}">
                <a16:creationId xmlns:a16="http://schemas.microsoft.com/office/drawing/2014/main" id="{BAD5E294-CCFD-089B-F6EF-259DD142FDB3}"/>
              </a:ext>
            </a:extLst>
          </p:cNvPr>
          <p:cNvGraphicFramePr/>
          <p:nvPr>
            <p:extLst>
              <p:ext uri="{D42A27DB-BD31-4B8C-83A1-F6EECF244321}">
                <p14:modId xmlns:p14="http://schemas.microsoft.com/office/powerpoint/2010/main" val="1387979979"/>
              </p:ext>
            </p:extLst>
          </p:nvPr>
        </p:nvGraphicFramePr>
        <p:xfrm>
          <a:off x="685800" y="1811225"/>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588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Queue based volume-to-delay function (QVDF)</a:t>
            </a:r>
          </a:p>
        </p:txBody>
      </p:sp>
      <mc:AlternateContent xmlns:mc="http://schemas.openxmlformats.org/markup-compatibility/2006" xmlns:a14="http://schemas.microsoft.com/office/drawing/2010/main">
        <mc:Choice Requires="a14">
          <p:sp>
            <p:nvSpPr>
              <p:cNvPr id="2" name="文本框 6">
                <a:extLst>
                  <a:ext uri="{FF2B5EF4-FFF2-40B4-BE49-F238E27FC236}">
                    <a16:creationId xmlns:a16="http://schemas.microsoft.com/office/drawing/2014/main" id="{E0A0B17D-35BF-699E-2ED2-E33CBEFD1F47}"/>
                  </a:ext>
                </a:extLst>
              </p:cNvPr>
              <p:cNvSpPr txBox="1"/>
              <p:nvPr/>
            </p:nvSpPr>
            <p:spPr>
              <a:xfrm>
                <a:off x="751514" y="1363845"/>
                <a:ext cx="9462750" cy="1328569"/>
              </a:xfrm>
              <a:prstGeom prst="rect">
                <a:avLst/>
              </a:prstGeom>
              <a:noFill/>
            </p:spPr>
            <p:txBody>
              <a:bodyPr wrap="square">
                <a:spAutoFit/>
              </a:bodyPr>
              <a:lstStyle/>
              <a:p>
                <a:pPr marL="342900" marR="0" lvl="0" indent="-342900">
                  <a:lnSpc>
                    <a:spcPct val="90000"/>
                  </a:lnSpc>
                  <a:spcBef>
                    <a:spcPts val="1000"/>
                  </a:spcBef>
                  <a:spcAft>
                    <a:spcPts val="0"/>
                  </a:spcAf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Period volume (</a:t>
                </a:r>
                <a14:m>
                  <m:oMath xmlns:m="http://schemas.openxmlformats.org/officeDocument/2006/math">
                    <m:r>
                      <a:rPr lang="en-US" sz="2000">
                        <a:latin typeface="Cambria Math" panose="02040503050406030204" pitchFamily="18" charset="0"/>
                        <a:cs typeface="Calibri" panose="020F0502020204030204" pitchFamily="34" charset="0"/>
                      </a:rPr>
                      <m:t>𝑉</m:t>
                    </m:r>
                  </m:oMath>
                </a14:m>
                <a:r>
                  <a:rPr lang="en-US" sz="2000" dirty="0">
                    <a:latin typeface="Times New Roman" panose="02020603050405020304" pitchFamily="18" charset="0"/>
                    <a:cs typeface="Times New Roman" panose="02020603050405020304" pitchFamily="18" charset="0"/>
                  </a:rPr>
                  <a:t>) is the total lane-based volume loaded on a road link during an analysis period. </a:t>
                </a:r>
              </a:p>
              <a:p>
                <a:pPr marL="342900" marR="0" lvl="0" indent="-342900">
                  <a:lnSpc>
                    <a:spcPct val="90000"/>
                  </a:lnSpc>
                  <a:spcBef>
                    <a:spcPts val="1000"/>
                  </a:spcBef>
                  <a:spcAft>
                    <a:spcPts val="600"/>
                  </a:spcAf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Inflow demand (</a:t>
                </a:r>
                <a14:m>
                  <m:oMath xmlns:m="http://schemas.openxmlformats.org/officeDocument/2006/math">
                    <m:r>
                      <a:rPr lang="en-US" sz="2000">
                        <a:latin typeface="Cambria Math" panose="02040503050406030204" pitchFamily="18" charset="0"/>
                        <a:cs typeface="Calibri" panose="020F0502020204030204" pitchFamily="34" charset="0"/>
                      </a:rPr>
                      <m:t>𝐷</m:t>
                    </m:r>
                  </m:oMath>
                </a14:m>
                <a:r>
                  <a:rPr lang="en-US" sz="2000" dirty="0">
                    <a:latin typeface="Times New Roman" panose="02020603050405020304" pitchFamily="18" charset="0"/>
                    <a:cs typeface="Times New Roman" panose="02020603050405020304" pitchFamily="18" charset="0"/>
                  </a:rPr>
                  <a:t>) is the queued volume or queued demand which represents the total volume with travel speed under a specific cut-off speed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a:latin typeface="Cambria Math" panose="02040503050406030204" pitchFamily="18" charset="0"/>
                            <a:cs typeface="Calibri" panose="020F0502020204030204" pitchFamily="34" charset="0"/>
                          </a:rPr>
                          <m:t>𝑣</m:t>
                        </m:r>
                      </m:e>
                      <m:sub>
                        <m:r>
                          <a:rPr lang="en-US" sz="2000">
                            <a:latin typeface="Cambria Math" panose="02040503050406030204" pitchFamily="18" charset="0"/>
                            <a:cs typeface="Calibri" panose="020F0502020204030204" pitchFamily="34" charset="0"/>
                          </a:rPr>
                          <m:t>𝑐𝑜</m:t>
                        </m:r>
                      </m:sub>
                    </m:sSub>
                  </m:oMath>
                </a14:m>
                <a:r>
                  <a:rPr lang="en-US" sz="2000" dirty="0">
                    <a:latin typeface="Times New Roman" panose="02020603050405020304" pitchFamily="18" charset="0"/>
                    <a:cs typeface="Times New Roman" panose="02020603050405020304" pitchFamily="18" charset="0"/>
                  </a:rPr>
                  <a:t>). </a:t>
                </a:r>
              </a:p>
            </p:txBody>
          </p:sp>
        </mc:Choice>
        <mc:Fallback xmlns="">
          <p:sp>
            <p:nvSpPr>
              <p:cNvPr id="2" name="文本框 6">
                <a:extLst>
                  <a:ext uri="{FF2B5EF4-FFF2-40B4-BE49-F238E27FC236}">
                    <a16:creationId xmlns:a16="http://schemas.microsoft.com/office/drawing/2014/main" id="{E0A0B17D-35BF-699E-2ED2-E33CBEFD1F47}"/>
                  </a:ext>
                </a:extLst>
              </p:cNvPr>
              <p:cNvSpPr txBox="1">
                <a:spLocks noRot="1" noChangeAspect="1" noMove="1" noResize="1" noEditPoints="1" noAdjustHandles="1" noChangeArrowheads="1" noChangeShapeType="1" noTextEdit="1"/>
              </p:cNvSpPr>
              <p:nvPr/>
            </p:nvSpPr>
            <p:spPr>
              <a:xfrm>
                <a:off x="751514" y="1363845"/>
                <a:ext cx="9462750" cy="1328569"/>
              </a:xfrm>
              <a:prstGeom prst="rect">
                <a:avLst/>
              </a:prstGeom>
              <a:blipFill>
                <a:blip r:embed="rId2"/>
                <a:stretch>
                  <a:fillRect l="-580" t="-5046" b="-73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C0A9571-0069-EDE1-1FBE-9B89ABE9A56E}"/>
              </a:ext>
            </a:extLst>
          </p:cNvPr>
          <p:cNvPicPr>
            <a:picLocks noChangeAspect="1"/>
          </p:cNvPicPr>
          <p:nvPr/>
        </p:nvPicPr>
        <p:blipFill>
          <a:blip r:embed="rId3"/>
          <a:stretch>
            <a:fillRect/>
          </a:stretch>
        </p:blipFill>
        <p:spPr>
          <a:xfrm>
            <a:off x="661145" y="3109215"/>
            <a:ext cx="6827052" cy="3180018"/>
          </a:xfrm>
          <a:prstGeom prst="rect">
            <a:avLst/>
          </a:prstGeom>
        </p:spPr>
      </p:pic>
      <p:pic>
        <p:nvPicPr>
          <p:cNvPr id="4" name="Picture 3">
            <a:extLst>
              <a:ext uri="{FF2B5EF4-FFF2-40B4-BE49-F238E27FC236}">
                <a16:creationId xmlns:a16="http://schemas.microsoft.com/office/drawing/2014/main" id="{E32313DD-336B-4AE7-2E0A-89CE5F74AEBC}"/>
              </a:ext>
            </a:extLst>
          </p:cNvPr>
          <p:cNvPicPr>
            <a:picLocks noChangeAspect="1"/>
          </p:cNvPicPr>
          <p:nvPr/>
        </p:nvPicPr>
        <p:blipFill>
          <a:blip r:embed="rId4"/>
          <a:stretch>
            <a:fillRect/>
          </a:stretch>
        </p:blipFill>
        <p:spPr>
          <a:xfrm>
            <a:off x="8117330" y="3399535"/>
            <a:ext cx="2473248" cy="952142"/>
          </a:xfrm>
          <a:prstGeom prst="rect">
            <a:avLst/>
          </a:prstGeom>
        </p:spPr>
      </p:pic>
      <p:pic>
        <p:nvPicPr>
          <p:cNvPr id="5" name="Picture 4">
            <a:extLst>
              <a:ext uri="{FF2B5EF4-FFF2-40B4-BE49-F238E27FC236}">
                <a16:creationId xmlns:a16="http://schemas.microsoft.com/office/drawing/2014/main" id="{D34ED771-98B0-607C-340D-8D742954395C}"/>
              </a:ext>
            </a:extLst>
          </p:cNvPr>
          <p:cNvPicPr>
            <a:picLocks noChangeAspect="1"/>
          </p:cNvPicPr>
          <p:nvPr/>
        </p:nvPicPr>
        <p:blipFill>
          <a:blip r:embed="rId5"/>
          <a:stretch>
            <a:fillRect/>
          </a:stretch>
        </p:blipFill>
        <p:spPr>
          <a:xfrm>
            <a:off x="8117330" y="4351677"/>
            <a:ext cx="3532449" cy="695094"/>
          </a:xfrm>
          <a:prstGeom prst="rect">
            <a:avLst/>
          </a:prstGeom>
        </p:spPr>
      </p:pic>
    </p:spTree>
    <p:extLst>
      <p:ext uri="{BB962C8B-B14F-4D97-AF65-F5344CB8AC3E}">
        <p14:creationId xmlns:p14="http://schemas.microsoft.com/office/powerpoint/2010/main" val="40958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Queue based volume-to-delay function (QVDF)</a:t>
            </a:r>
          </a:p>
        </p:txBody>
      </p:sp>
      <mc:AlternateContent xmlns:mc="http://schemas.openxmlformats.org/markup-compatibility/2006" xmlns:a14="http://schemas.microsoft.com/office/drawing/2010/main">
        <mc:Choice Requires="a14">
          <p:sp>
            <p:nvSpPr>
              <p:cNvPr id="6" name="文本框 6">
                <a:extLst>
                  <a:ext uri="{FF2B5EF4-FFF2-40B4-BE49-F238E27FC236}">
                    <a16:creationId xmlns:a16="http://schemas.microsoft.com/office/drawing/2014/main" id="{5BA654C7-BC2A-0C5F-6ECD-E90CB160E2B1}"/>
                  </a:ext>
                </a:extLst>
              </p:cNvPr>
              <p:cNvSpPr txBox="1"/>
              <p:nvPr/>
            </p:nvSpPr>
            <p:spPr>
              <a:xfrm>
                <a:off x="670705" y="1278753"/>
                <a:ext cx="9544866" cy="646331"/>
              </a:xfrm>
              <a:prstGeom prst="rect">
                <a:avLst/>
              </a:prstGeom>
              <a:noFill/>
            </p:spPr>
            <p:txBody>
              <a:bodyPr wrap="square">
                <a:spAutoFit/>
              </a:bodyPr>
              <a:lstStyle>
                <a:defPPr>
                  <a:defRPr lang="en-US"/>
                </a:defPPr>
                <a:lvl1pPr marL="342900" marR="0" lvl="0" indent="-342900">
                  <a:lnSpc>
                    <a:spcPct val="90000"/>
                  </a:lnSpc>
                  <a:spcBef>
                    <a:spcPts val="1000"/>
                  </a:spcBef>
                  <a:spcAft>
                    <a:spcPts val="0"/>
                  </a:spcAft>
                  <a:buSzPct val="100000"/>
                  <a:buFont typeface="Wingdings" panose="05000000000000000000" pitchFamily="2" charset="2"/>
                  <a:buChar char="Ø"/>
                  <a:defRPr sz="2000">
                    <a:latin typeface="Times New Roman" panose="02020603050405020304" pitchFamily="18" charset="0"/>
                    <a:cs typeface="Times New Roman" panose="02020603050405020304" pitchFamily="18" charset="0"/>
                  </a:defRPr>
                </a:lvl1pPr>
              </a:lstStyle>
              <a:p>
                <a:r>
                  <a:rPr lang="en-US" dirty="0"/>
                  <a:t>PAQ models, congestion duration </a:t>
                </a:r>
                <a14:m>
                  <m:oMath xmlns:m="http://schemas.openxmlformats.org/officeDocument/2006/math">
                    <m:r>
                      <a:rPr lang="en-US">
                        <a:latin typeface="Cambria Math" panose="02040503050406030204" pitchFamily="18" charset="0"/>
                      </a:rPr>
                      <m:t>𝑃</m:t>
                    </m:r>
                    <m:r>
                      <a:rPr lang="en-US">
                        <a:latin typeface="Cambria Math" panose="02040503050406030204" pitchFamily="18" charset="0"/>
                      </a:rPr>
                      <m:t>: </m:t>
                    </m:r>
                  </m:oMath>
                </a14:m>
                <a:r>
                  <a:rPr lang="en-US" dirty="0"/>
                  <a:t>the peak period from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0</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3</m:t>
                        </m:r>
                      </m:sub>
                    </m:sSub>
                  </m:oMath>
                </a14:m>
                <a:r>
                  <a:rPr lang="en-US" dirty="0"/>
                  <a:t> (i.e., </a:t>
                </a:r>
                <a14:m>
                  <m:oMath xmlns:m="http://schemas.openxmlformats.org/officeDocument/2006/math">
                    <m:r>
                      <a:rPr lang="en-US">
                        <a:latin typeface="Cambria Math" panose="02040503050406030204" pitchFamily="18" charset="0"/>
                      </a:rPr>
                      <m:t>𝑃</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3</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0</m:t>
                        </m:r>
                      </m:sub>
                    </m:sSub>
                  </m:oMath>
                </a14:m>
                <a:r>
                  <a:rPr lang="en-US" dirty="0"/>
                  <a:t>), where arrival rate </a:t>
                </a:r>
                <a14:m>
                  <m:oMath xmlns:m="http://schemas.openxmlformats.org/officeDocument/2006/math">
                    <m:r>
                      <a:rPr lang="en-US">
                        <a:latin typeface="Cambria Math" panose="02040503050406030204" pitchFamily="18" charset="0"/>
                      </a:rPr>
                      <m:t>𝜆</m:t>
                    </m:r>
                    <m:r>
                      <a:rPr lang="en-US">
                        <a:latin typeface="Cambria Math" panose="02040503050406030204" pitchFamily="18" charset="0"/>
                      </a:rPr>
                      <m:t>(</m:t>
                    </m:r>
                    <m:r>
                      <a:rPr lang="en-US">
                        <a:latin typeface="Cambria Math" panose="02040503050406030204" pitchFamily="18" charset="0"/>
                      </a:rPr>
                      <m:t>𝑡</m:t>
                    </m:r>
                    <m:r>
                      <a:rPr lang="en-US">
                        <a:latin typeface="Cambria Math" panose="02040503050406030204" pitchFamily="18" charset="0"/>
                      </a:rPr>
                      <m:t>)</m:t>
                    </m:r>
                  </m:oMath>
                </a14:m>
                <a:r>
                  <a:rPr lang="en-US" dirty="0"/>
                  <a:t> is higher than the average discharge rate </a:t>
                </a:r>
                <a14:m>
                  <m:oMath xmlns:m="http://schemas.openxmlformats.org/officeDocument/2006/math">
                    <m:r>
                      <a:rPr lang="en-US">
                        <a:latin typeface="Cambria Math" panose="02040503050406030204" pitchFamily="18" charset="0"/>
                      </a:rPr>
                      <m:t>𝜇</m:t>
                    </m:r>
                  </m:oMath>
                </a14:m>
                <a:r>
                  <a:rPr lang="en-US" dirty="0"/>
                  <a:t>.</a:t>
                </a:r>
              </a:p>
            </p:txBody>
          </p:sp>
        </mc:Choice>
        <mc:Fallback xmlns="">
          <p:sp>
            <p:nvSpPr>
              <p:cNvPr id="6" name="文本框 6">
                <a:extLst>
                  <a:ext uri="{FF2B5EF4-FFF2-40B4-BE49-F238E27FC236}">
                    <a16:creationId xmlns:a16="http://schemas.microsoft.com/office/drawing/2014/main" id="{5BA654C7-BC2A-0C5F-6ECD-E90CB160E2B1}"/>
                  </a:ext>
                </a:extLst>
              </p:cNvPr>
              <p:cNvSpPr txBox="1">
                <a:spLocks noRot="1" noChangeAspect="1" noMove="1" noResize="1" noEditPoints="1" noAdjustHandles="1" noChangeArrowheads="1" noChangeShapeType="1" noTextEdit="1"/>
              </p:cNvSpPr>
              <p:nvPr/>
            </p:nvSpPr>
            <p:spPr>
              <a:xfrm>
                <a:off x="670705" y="1278753"/>
                <a:ext cx="9544866" cy="646331"/>
              </a:xfrm>
              <a:prstGeom prst="rect">
                <a:avLst/>
              </a:prstGeom>
              <a:blipFill>
                <a:blip r:embed="rId2"/>
                <a:stretch>
                  <a:fillRect l="-575" t="-10377" b="-16038"/>
                </a:stretch>
              </a:blipFill>
            </p:spPr>
            <p:txBody>
              <a:bodyPr/>
              <a:lstStyle/>
              <a:p>
                <a:r>
                  <a:rPr lang="en-US">
                    <a:noFill/>
                  </a:rPr>
                  <a:t> </a:t>
                </a:r>
              </a:p>
            </p:txBody>
          </p:sp>
        </mc:Fallback>
      </mc:AlternateContent>
      <p:graphicFrame>
        <p:nvGraphicFramePr>
          <p:cNvPr id="7" name="Object 6">
            <a:extLst>
              <a:ext uri="{FF2B5EF4-FFF2-40B4-BE49-F238E27FC236}">
                <a16:creationId xmlns:a16="http://schemas.microsoft.com/office/drawing/2014/main" id="{33EA3FD5-D9E5-F4ED-0178-29EC0ABF1B27}"/>
              </a:ext>
            </a:extLst>
          </p:cNvPr>
          <p:cNvGraphicFramePr>
            <a:graphicFrameLocks noChangeAspect="1"/>
          </p:cNvGraphicFramePr>
          <p:nvPr>
            <p:extLst>
              <p:ext uri="{D42A27DB-BD31-4B8C-83A1-F6EECF244321}">
                <p14:modId xmlns:p14="http://schemas.microsoft.com/office/powerpoint/2010/main" val="253965866"/>
              </p:ext>
            </p:extLst>
          </p:nvPr>
        </p:nvGraphicFramePr>
        <p:xfrm>
          <a:off x="670850" y="2477411"/>
          <a:ext cx="9656194" cy="2884612"/>
        </p:xfrm>
        <a:graphic>
          <a:graphicData uri="http://schemas.openxmlformats.org/presentationml/2006/ole">
            <mc:AlternateContent xmlns:mc="http://schemas.openxmlformats.org/markup-compatibility/2006">
              <mc:Choice xmlns:v="urn:schemas-microsoft-com:vml" Requires="v">
                <p:oleObj r:id="rId3" imgW="5730098" imgH="1721820" progId="Visio.Drawing.15">
                  <p:embed/>
                </p:oleObj>
              </mc:Choice>
              <mc:Fallback>
                <p:oleObj r:id="rId3" imgW="5730098" imgH="1721820" progId="Visio.Drawing.15">
                  <p:embed/>
                  <p:pic>
                    <p:nvPicPr>
                      <p:cNvPr id="11" name="Object 10">
                        <a:extLst>
                          <a:ext uri="{FF2B5EF4-FFF2-40B4-BE49-F238E27FC236}">
                            <a16:creationId xmlns:a16="http://schemas.microsoft.com/office/drawing/2014/main" id="{55BEFB99-7772-4DEC-B2DD-804F4E71B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50" y="2477411"/>
                        <a:ext cx="9656194" cy="2884612"/>
                      </a:xfrm>
                      <a:prstGeom prst="rect">
                        <a:avLst/>
                      </a:prstGeom>
                      <a:noFill/>
                    </p:spPr>
                  </p:pic>
                </p:oleObj>
              </mc:Fallback>
            </mc:AlternateContent>
          </a:graphicData>
        </a:graphic>
      </p:graphicFrame>
      <p:sp>
        <p:nvSpPr>
          <p:cNvPr id="9" name="TextBox 8">
            <a:extLst>
              <a:ext uri="{FF2B5EF4-FFF2-40B4-BE49-F238E27FC236}">
                <a16:creationId xmlns:a16="http://schemas.microsoft.com/office/drawing/2014/main" id="{F93585DE-062B-1E79-D61B-367FBF97A648}"/>
              </a:ext>
            </a:extLst>
          </p:cNvPr>
          <p:cNvSpPr txBox="1"/>
          <p:nvPr/>
        </p:nvSpPr>
        <p:spPr>
          <a:xfrm>
            <a:off x="1238406" y="5276442"/>
            <a:ext cx="8898652" cy="646331"/>
          </a:xfrm>
          <a:prstGeom prst="rect">
            <a:avLst/>
          </a:prstGeom>
          <a:noFill/>
        </p:spPr>
        <p:txBody>
          <a:bodyPr wrap="square">
            <a:spAutoFit/>
          </a:bodyPr>
          <a:lstStyle/>
          <a:p>
            <a:r>
              <a:rPr lang="en-US" sz="1800" dirty="0">
                <a:effectLst/>
                <a:latin typeface="Times New Roman" panose="02020603050405020304" pitchFamily="18" charset="0"/>
                <a:ea typeface="DengXian" panose="02010600030101010101" pitchFamily="2" charset="-122"/>
              </a:rPr>
              <a:t>The relationship among time-dependent speed, arrival rates, cut-off speed, and average discharge rate</a:t>
            </a:r>
            <a:endParaRPr lang="en-US" dirty="0"/>
          </a:p>
        </p:txBody>
      </p:sp>
    </p:spTree>
    <p:extLst>
      <p:ext uri="{BB962C8B-B14F-4D97-AF65-F5344CB8AC3E}">
        <p14:creationId xmlns:p14="http://schemas.microsoft.com/office/powerpoint/2010/main" val="3289278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Linking Polynomial Arrival Queue with Macroscopic Volume-Delay Function</a:t>
            </a:r>
          </a:p>
        </p:txBody>
      </p:sp>
      <p:sp>
        <p:nvSpPr>
          <p:cNvPr id="2" name="TextBox 1">
            <a:extLst>
              <a:ext uri="{FF2B5EF4-FFF2-40B4-BE49-F238E27FC236}">
                <a16:creationId xmlns:a16="http://schemas.microsoft.com/office/drawing/2014/main" id="{25C8545D-14F1-733D-E451-D6358A426ADB}"/>
              </a:ext>
            </a:extLst>
          </p:cNvPr>
          <p:cNvSpPr txBox="1"/>
          <p:nvPr/>
        </p:nvSpPr>
        <p:spPr>
          <a:xfrm>
            <a:off x="4848403" y="1484169"/>
            <a:ext cx="3580711"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Major steps towards queue-oriented link performance function QVDF:</a:t>
            </a:r>
            <a:endParaRPr 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7">
                <a:extLst>
                  <a:ext uri="{FF2B5EF4-FFF2-40B4-BE49-F238E27FC236}">
                    <a16:creationId xmlns:a16="http://schemas.microsoft.com/office/drawing/2014/main" id="{C3B46C2A-444C-8D50-9A80-7D2D4B48192D}"/>
                  </a:ext>
                </a:extLst>
              </p:cNvPr>
              <p:cNvSpPr/>
              <p:nvPr/>
            </p:nvSpPr>
            <p:spPr>
              <a:xfrm>
                <a:off x="4763609" y="3137438"/>
                <a:ext cx="2684220" cy="810735"/>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𝑃</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max</m:t>
                          </m:r>
                        </m:fName>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𝑑</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𝐷</m:t>
                                          </m:r>
                                        </m:num>
                                        <m:den>
                                          <m:r>
                                            <a:rPr lang="zh-CN" altLang="en-US" i="1">
                                              <a:latin typeface="Cambria Math" panose="02040503050406030204" pitchFamily="18" charset="0"/>
                                            </a:rPr>
                                            <m:t>𝐶</m:t>
                                          </m:r>
                                        </m:den>
                                      </m:f>
                                    </m:e>
                                  </m:d>
                                </m:e>
                                <m:sup>
                                  <m:r>
                                    <a:rPr lang="zh-CN" altLang="en-US" i="1">
                                      <a:latin typeface="Cambria Math" panose="02040503050406030204" pitchFamily="18" charset="0"/>
                                    </a:rPr>
                                    <m:t>𝑛</m:t>
                                  </m:r>
                                </m:sup>
                              </m:s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𝐷</m:t>
                                  </m:r>
                                </m:num>
                                <m:den>
                                  <m:r>
                                    <a:rPr lang="zh-CN" altLang="en-US" i="1">
                                      <a:latin typeface="Cambria Math" panose="02040503050406030204" pitchFamily="18" charset="0"/>
                                    </a:rPr>
                                    <m:t>𝐶</m:t>
                                  </m:r>
                                </m:den>
                              </m:f>
                            </m:e>
                          </m:d>
                        </m:e>
                      </m:func>
                      <m:r>
                        <a:rPr lang="zh-CN" altLang="en-US" i="0">
                          <a:latin typeface="Cambria Math" panose="02040503050406030204" pitchFamily="18" charset="0"/>
                        </a:rPr>
                        <m:t>. </m:t>
                      </m:r>
                    </m:oMath>
                  </m:oMathPara>
                </a14:m>
                <a:endParaRPr lang="zh-CN" altLang="en-US" dirty="0"/>
              </a:p>
            </p:txBody>
          </p:sp>
        </mc:Choice>
        <mc:Fallback xmlns="">
          <p:sp>
            <p:nvSpPr>
              <p:cNvPr id="3" name="矩形 7">
                <a:extLst>
                  <a:ext uri="{FF2B5EF4-FFF2-40B4-BE49-F238E27FC236}">
                    <a16:creationId xmlns:a16="http://schemas.microsoft.com/office/drawing/2014/main" id="{C3B46C2A-444C-8D50-9A80-7D2D4B48192D}"/>
                  </a:ext>
                </a:extLst>
              </p:cNvPr>
              <p:cNvSpPr>
                <a:spLocks noRot="1" noChangeAspect="1" noMove="1" noResize="1" noEditPoints="1" noAdjustHandles="1" noChangeArrowheads="1" noChangeShapeType="1" noTextEdit="1"/>
              </p:cNvSpPr>
              <p:nvPr/>
            </p:nvSpPr>
            <p:spPr>
              <a:xfrm>
                <a:off x="4763609" y="3137438"/>
                <a:ext cx="2684220" cy="81073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D181436-2414-68F3-DEA2-93D417F29A29}"/>
                  </a:ext>
                </a:extLst>
              </p:cNvPr>
              <p:cNvSpPr/>
              <p:nvPr/>
            </p:nvSpPr>
            <p:spPr>
              <a:xfrm>
                <a:off x="4188741" y="4145454"/>
                <a:ext cx="7379237" cy="722121"/>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2</m:t>
                              </m:r>
                            </m:sub>
                          </m:sSub>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2</m:t>
                                  </m:r>
                                </m:sub>
                              </m:sSub>
                            </m:sub>
                          </m:sSub>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2</m:t>
                                      </m:r>
                                    </m:sub>
                                  </m:sSub>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2</m:t>
                                      </m:r>
                                    </m:sub>
                                  </m:sSub>
                                </m:sub>
                              </m:sSub>
                            </m:den>
                          </m:f>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i="0">
                          <a:latin typeface="Cambria Math" panose="02040503050406030204" pitchFamily="18" charset="0"/>
                        </a:rPr>
                        <m:t>∙</m:t>
                      </m:r>
                      <m:r>
                        <a:rPr lang="zh-CN" altLang="en-US" i="1">
                          <a:latin typeface="Cambria Math" panose="02040503050406030204" pitchFamily="18" charset="0"/>
                        </a:rPr>
                        <m:t>𝑀𝑆𝑅</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sSup>
                        <m:sSupPr>
                          <m:ctrlPr>
                            <a:rPr lang="zh-CN" altLang="en-US" i="1">
                              <a:latin typeface="Cambria Math" panose="02040503050406030204" pitchFamily="18" charset="0"/>
                            </a:rPr>
                          </m:ctrlPr>
                        </m:sSupPr>
                        <m:e>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𝑝</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𝑃</m:t>
                              </m:r>
                            </m:e>
                          </m:d>
                        </m:e>
                        <m:sup>
                          <m:r>
                            <a:rPr lang="zh-CN" altLang="en-US" i="1">
                              <a:latin typeface="Cambria Math" panose="02040503050406030204" pitchFamily="18" charset="0"/>
                            </a:rPr>
                            <m:t>𝑠</m:t>
                          </m:r>
                        </m:sup>
                      </m:sSup>
                    </m:oMath>
                  </m:oMathPara>
                </a14:m>
                <a:endParaRPr lang="zh-CN" altLang="en-US" dirty="0"/>
              </a:p>
            </p:txBody>
          </p:sp>
        </mc:Choice>
        <mc:Fallback xmlns="">
          <p:sp>
            <p:nvSpPr>
              <p:cNvPr id="4" name="矩形 3">
                <a:extLst>
                  <a:ext uri="{FF2B5EF4-FFF2-40B4-BE49-F238E27FC236}">
                    <a16:creationId xmlns:a16="http://schemas.microsoft.com/office/drawing/2014/main" id="{FD181436-2414-68F3-DEA2-93D417F29A29}"/>
                  </a:ext>
                </a:extLst>
              </p:cNvPr>
              <p:cNvSpPr>
                <a:spLocks noRot="1" noChangeAspect="1" noMove="1" noResize="1" noEditPoints="1" noAdjustHandles="1" noChangeArrowheads="1" noChangeShapeType="1" noTextEdit="1"/>
              </p:cNvSpPr>
              <p:nvPr/>
            </p:nvSpPr>
            <p:spPr>
              <a:xfrm>
                <a:off x="4188741" y="4145454"/>
                <a:ext cx="7379237" cy="722121"/>
              </a:xfrm>
              <a:prstGeom prst="rect">
                <a:avLst/>
              </a:prstGeom>
              <a:blipFill>
                <a:blip r:embed="rId3"/>
                <a:stretch>
                  <a:fillRect/>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1DAB5318-1BFB-6370-5F2E-A2DEBF24CDE8}"/>
              </a:ext>
            </a:extLst>
          </p:cNvPr>
          <p:cNvGraphicFramePr>
            <a:graphicFrameLocks noChangeAspect="1"/>
          </p:cNvGraphicFramePr>
          <p:nvPr>
            <p:extLst>
              <p:ext uri="{D42A27DB-BD31-4B8C-83A1-F6EECF244321}">
                <p14:modId xmlns:p14="http://schemas.microsoft.com/office/powerpoint/2010/main" val="3133049438"/>
              </p:ext>
            </p:extLst>
          </p:nvPr>
        </p:nvGraphicFramePr>
        <p:xfrm>
          <a:off x="1070302" y="1507107"/>
          <a:ext cx="3580710" cy="5111970"/>
        </p:xfrm>
        <a:graphic>
          <a:graphicData uri="http://schemas.openxmlformats.org/presentationml/2006/ole">
            <mc:AlternateContent xmlns:mc="http://schemas.openxmlformats.org/markup-compatibility/2006">
              <mc:Choice xmlns:v="urn:schemas-microsoft-com:vml" Requires="v">
                <p:oleObj r:id="rId4" imgW="3185089" imgH="4518605" progId="Visio.Drawing.15">
                  <p:embed/>
                </p:oleObj>
              </mc:Choice>
              <mc:Fallback>
                <p:oleObj r:id="rId4" imgW="3185089" imgH="4518605" progId="Visio.Drawing.15">
                  <p:embed/>
                  <p:pic>
                    <p:nvPicPr>
                      <p:cNvPr id="3" name="Object 2">
                        <a:extLst>
                          <a:ext uri="{FF2B5EF4-FFF2-40B4-BE49-F238E27FC236}">
                            <a16:creationId xmlns:a16="http://schemas.microsoft.com/office/drawing/2014/main" id="{2EB14381-6EF6-4F6E-98E6-C945B0031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302" y="1507107"/>
                        <a:ext cx="3580710" cy="511197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767387-1396-A922-5531-E18194E4A948}"/>
                  </a:ext>
                </a:extLst>
              </p:cNvPr>
              <p:cNvSpPr txBox="1"/>
              <p:nvPr/>
            </p:nvSpPr>
            <p:spPr>
              <a:xfrm>
                <a:off x="4848404" y="2348630"/>
                <a:ext cx="2514630" cy="6899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𝐶</m:t>
                          </m:r>
                        </m:den>
                      </m:f>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𝑉</m:t>
                          </m:r>
                          <m:r>
                            <a:rPr lang="en-US" i="0">
                              <a:latin typeface="Cambria Math" panose="02040503050406030204" pitchFamily="18" charset="0"/>
                            </a:rPr>
                            <m:t>∙</m:t>
                          </m:r>
                          <m:r>
                            <a:rPr lang="en-US" i="1">
                              <a:latin typeface="Cambria Math" panose="02040503050406030204" pitchFamily="18" charset="0"/>
                            </a:rPr>
                            <m:t>𝑄𝐷𝐹</m:t>
                          </m:r>
                        </m:num>
                        <m:den>
                          <m:r>
                            <a:rPr lang="en-US" i="1">
                              <a:latin typeface="Cambria Math" panose="02040503050406030204" pitchFamily="18" charset="0"/>
                            </a:rPr>
                            <m:t>𝐶</m:t>
                          </m:r>
                        </m:den>
                      </m:f>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𝑉</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sub>
                          </m:sSub>
                        </m:den>
                      </m:f>
                      <m:r>
                        <a:rPr lang="en-US" i="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6767387-1396-A922-5531-E18194E4A948}"/>
                  </a:ext>
                </a:extLst>
              </p:cNvPr>
              <p:cNvSpPr txBox="1">
                <a:spLocks noRot="1" noChangeAspect="1" noMove="1" noResize="1" noEditPoints="1" noAdjustHandles="1" noChangeArrowheads="1" noChangeShapeType="1" noTextEdit="1"/>
              </p:cNvSpPr>
              <p:nvPr/>
            </p:nvSpPr>
            <p:spPr>
              <a:xfrm>
                <a:off x="4848404" y="2348630"/>
                <a:ext cx="2514630" cy="6899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C3164F-7827-4B56-542C-1E07BBD9054D}"/>
                  </a:ext>
                </a:extLst>
              </p:cNvPr>
              <p:cNvSpPr txBox="1"/>
              <p:nvPr/>
            </p:nvSpPr>
            <p:spPr>
              <a:xfrm>
                <a:off x="2084362" y="5044990"/>
                <a:ext cx="7762008"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𝛾</m:t>
                      </m:r>
                      <m:r>
                        <a:rPr lang="en-US" i="0">
                          <a:latin typeface="Cambria Math" panose="02040503050406030204" pitchFamily="18" charset="0"/>
                        </a:rPr>
                        <m:t>=64</m:t>
                      </m:r>
                      <m:r>
                        <a:rPr lang="en-US" i="1">
                          <a:latin typeface="Cambria Math" panose="02040503050406030204" pitchFamily="18" charset="0"/>
                        </a:rPr>
                        <m:t>𝜇</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𝐿</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𝑐𝑜</m:t>
                              </m:r>
                            </m:sub>
                          </m:sSub>
                        </m:den>
                      </m:f>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𝑃</m:t>
                              </m:r>
                            </m:e>
                          </m:d>
                        </m:e>
                        <m:sup>
                          <m:r>
                            <a:rPr lang="en-US" i="1">
                              <a:latin typeface="Cambria Math" panose="02040503050406030204" pitchFamily="18" charset="0"/>
                            </a:rPr>
                            <m:t>𝑠</m:t>
                          </m:r>
                          <m:r>
                            <a:rPr lang="en-US" i="0">
                              <a:latin typeface="Cambria Math" panose="02040503050406030204" pitchFamily="18" charset="0"/>
                            </a:rPr>
                            <m:t>−4</m:t>
                          </m:r>
                        </m:sup>
                      </m:sSup>
                    </m:oMath>
                  </m:oMathPara>
                </a14:m>
                <a:endParaRPr lang="en-US" dirty="0"/>
              </a:p>
            </p:txBody>
          </p:sp>
        </mc:Choice>
        <mc:Fallback xmlns="">
          <p:sp>
            <p:nvSpPr>
              <p:cNvPr id="11" name="TextBox 10">
                <a:extLst>
                  <a:ext uri="{FF2B5EF4-FFF2-40B4-BE49-F238E27FC236}">
                    <a16:creationId xmlns:a16="http://schemas.microsoft.com/office/drawing/2014/main" id="{A3C3164F-7827-4B56-542C-1E07BBD9054D}"/>
                  </a:ext>
                </a:extLst>
              </p:cNvPr>
              <p:cNvSpPr txBox="1">
                <a:spLocks noRot="1" noChangeAspect="1" noMove="1" noResize="1" noEditPoints="1" noAdjustHandles="1" noChangeArrowheads="1" noChangeShapeType="1" noTextEdit="1"/>
              </p:cNvSpPr>
              <p:nvPr/>
            </p:nvSpPr>
            <p:spPr>
              <a:xfrm>
                <a:off x="2084362" y="5044990"/>
                <a:ext cx="7762008" cy="6576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53C5C6-C138-E08C-6A84-08A14F20C5A9}"/>
                  </a:ext>
                </a:extLst>
              </p:cNvPr>
              <p:cNvSpPr txBox="1"/>
              <p:nvPr/>
            </p:nvSpPr>
            <p:spPr>
              <a:xfrm>
                <a:off x="7253264" y="3079672"/>
                <a:ext cx="2566650" cy="9375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𝜇</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𝐶</m:t>
                          </m:r>
                        </m:num>
                        <m:den>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𝑑</m:t>
                                  </m:r>
                                </m:sub>
                              </m:sSub>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𝐶</m:t>
                                      </m:r>
                                    </m:den>
                                  </m:f>
                                </m:e>
                              </m:d>
                            </m:e>
                            <m:sup>
                              <m:r>
                                <a:rPr lang="en-US" i="1">
                                  <a:latin typeface="Cambria Math" panose="02040503050406030204" pitchFamily="18" charset="0"/>
                                </a:rPr>
                                <m:t>𝑛</m:t>
                              </m:r>
                              <m:r>
                                <a:rPr lang="en-US" i="0">
                                  <a:latin typeface="Cambria Math" panose="02040503050406030204" pitchFamily="18" charset="0"/>
                                </a:rPr>
                                <m:t>−1</m:t>
                              </m:r>
                            </m:sup>
                          </m:sSup>
                        </m:den>
                      </m:f>
                    </m:oMath>
                  </m:oMathPara>
                </a14:m>
                <a:endParaRPr lang="en-US" dirty="0"/>
              </a:p>
            </p:txBody>
          </p:sp>
        </mc:Choice>
        <mc:Fallback xmlns="">
          <p:sp>
            <p:nvSpPr>
              <p:cNvPr id="12" name="TextBox 11">
                <a:extLst>
                  <a:ext uri="{FF2B5EF4-FFF2-40B4-BE49-F238E27FC236}">
                    <a16:creationId xmlns:a16="http://schemas.microsoft.com/office/drawing/2014/main" id="{4653C5C6-C138-E08C-6A84-08A14F20C5A9}"/>
                  </a:ext>
                </a:extLst>
              </p:cNvPr>
              <p:cNvSpPr txBox="1">
                <a:spLocks noRot="1" noChangeAspect="1" noMove="1" noResize="1" noEditPoints="1" noAdjustHandles="1" noChangeArrowheads="1" noChangeShapeType="1" noTextEdit="1"/>
              </p:cNvSpPr>
              <p:nvPr/>
            </p:nvSpPr>
            <p:spPr>
              <a:xfrm>
                <a:off x="7253264" y="3079672"/>
                <a:ext cx="2566650" cy="93756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E751F0-F345-D00E-8B66-DFD366FDAF1C}"/>
                  </a:ext>
                </a:extLst>
              </p:cNvPr>
              <p:cNvSpPr txBox="1"/>
              <p:nvPr/>
            </p:nvSpPr>
            <p:spPr>
              <a:xfrm>
                <a:off x="5161503" y="5472479"/>
                <a:ext cx="7762008" cy="1349728"/>
              </a:xfrm>
              <a:prstGeom prst="rect">
                <a:avLst/>
              </a:prstGeom>
              <a:noFill/>
            </p:spPr>
            <p:txBody>
              <a:bodyPr wrap="square">
                <a:spAutoFit/>
              </a:bodyPr>
              <a:lstStyle/>
              <a:p>
                <a:pPr algn="just">
                  <a:lnSpc>
                    <a:spcPct val="150000"/>
                  </a:lnSpc>
                  <a:spcBef>
                    <a:spcPts val="600"/>
                  </a:spcBef>
                  <a:spcAft>
                    <a:spcPts val="6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𝐿</m:t>
                          </m:r>
                        </m:num>
                        <m:den>
                          <m:f>
                            <m:fPr>
                              <m:ctrlPr>
                                <a:rPr lang="en-US" i="1">
                                  <a:latin typeface="Cambria Math" panose="02040503050406030204" pitchFamily="18" charset="0"/>
                                </a:rPr>
                              </m:ctrlPr>
                            </m:fPr>
                            <m:num>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𝑐𝑜</m:t>
                                  </m:r>
                                </m:sub>
                              </m:sSub>
                            </m:den>
                          </m:f>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den>
                      </m:f>
                    </m:oMath>
                  </m:oMathPara>
                </a14:m>
                <a:endParaRPr lang="en-US" sz="1800" kern="100" dirty="0">
                  <a:effectLst/>
                  <a:latin typeface="Times New Roman" panose="02020603050405020304" pitchFamily="18" charset="0"/>
                  <a:ea typeface="DengXian" panose="02010600030101010101" pitchFamily="2" charset="-122"/>
                </a:endParaRPr>
              </a:p>
            </p:txBody>
          </p:sp>
        </mc:Choice>
        <mc:Fallback xmlns="">
          <p:sp>
            <p:nvSpPr>
              <p:cNvPr id="13" name="TextBox 12">
                <a:extLst>
                  <a:ext uri="{FF2B5EF4-FFF2-40B4-BE49-F238E27FC236}">
                    <a16:creationId xmlns:a16="http://schemas.microsoft.com/office/drawing/2014/main" id="{30E751F0-F345-D00E-8B66-DFD366FDAF1C}"/>
                  </a:ext>
                </a:extLst>
              </p:cNvPr>
              <p:cNvSpPr txBox="1">
                <a:spLocks noRot="1" noChangeAspect="1" noMove="1" noResize="1" noEditPoints="1" noAdjustHandles="1" noChangeArrowheads="1" noChangeShapeType="1" noTextEdit="1"/>
              </p:cNvSpPr>
              <p:nvPr/>
            </p:nvSpPr>
            <p:spPr>
              <a:xfrm>
                <a:off x="5161503" y="5472479"/>
                <a:ext cx="7762008" cy="1349728"/>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8041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Linking Polynomial Arrival Queue with Macroscopic Volume-Delay Function</a:t>
            </a:r>
          </a:p>
        </p:txBody>
      </p:sp>
      <mc:AlternateContent xmlns:mc="http://schemas.openxmlformats.org/markup-compatibility/2006" xmlns:a14="http://schemas.microsoft.com/office/drawing/2010/main">
        <mc:Choice Requires="a14">
          <p:sp>
            <p:nvSpPr>
              <p:cNvPr id="6" name="矩形 1">
                <a:extLst>
                  <a:ext uri="{FF2B5EF4-FFF2-40B4-BE49-F238E27FC236}">
                    <a16:creationId xmlns:a16="http://schemas.microsoft.com/office/drawing/2014/main" id="{925D305D-29F9-2CD7-4B34-1FF0D5292CD8}"/>
                  </a:ext>
                </a:extLst>
              </p:cNvPr>
              <p:cNvSpPr/>
              <p:nvPr/>
            </p:nvSpPr>
            <p:spPr>
              <a:xfrm>
                <a:off x="815331" y="1096952"/>
                <a:ext cx="9588629" cy="769441"/>
              </a:xfrm>
              <a:prstGeom prst="rect">
                <a:avLst/>
              </a:prstGeom>
            </p:spPr>
            <p:txBody>
              <a:bodyPr wrap="square">
                <a:spAutoFit/>
              </a:bodyPr>
              <a:lstStyle/>
              <a:p>
                <a:pPr marL="342900" indent="-342900" algn="just">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Assumption: power function between congestion duration </a:t>
                </a:r>
                <a14:m>
                  <m:oMath xmlns:m="http://schemas.openxmlformats.org/officeDocument/2006/math">
                    <m:r>
                      <a:rPr lang="en-US" altLang="zh-CN" sz="2200" i="1">
                        <a:latin typeface="Cambria Math" panose="02040503050406030204" pitchFamily="18" charset="0"/>
                        <a:cs typeface="Times New Roman" panose="02020603050405020304" pitchFamily="18" charset="0"/>
                      </a:rPr>
                      <m:t>𝑃</m:t>
                    </m:r>
                  </m:oMath>
                </a14:m>
                <a:r>
                  <a:rPr lang="en-US" altLang="zh-CN" sz="2200" dirty="0">
                    <a:latin typeface="Times New Roman" panose="02020603050405020304" pitchFamily="18" charset="0"/>
                    <a:cs typeface="Times New Roman" panose="02020603050405020304" pitchFamily="18" charset="0"/>
                  </a:rPr>
                  <a:t> and traffic intensity in terms of the D/C ratio.</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1">
                <a:extLst>
                  <a:ext uri="{FF2B5EF4-FFF2-40B4-BE49-F238E27FC236}">
                    <a16:creationId xmlns:a16="http://schemas.microsoft.com/office/drawing/2014/main" id="{925D305D-29F9-2CD7-4B34-1FF0D5292CD8}"/>
                  </a:ext>
                </a:extLst>
              </p:cNvPr>
              <p:cNvSpPr>
                <a:spLocks noRot="1" noChangeAspect="1" noMove="1" noResize="1" noEditPoints="1" noAdjustHandles="1" noChangeArrowheads="1" noChangeShapeType="1" noTextEdit="1"/>
              </p:cNvSpPr>
              <p:nvPr/>
            </p:nvSpPr>
            <p:spPr>
              <a:xfrm>
                <a:off x="815331" y="1096952"/>
                <a:ext cx="9588629" cy="769441"/>
              </a:xfrm>
              <a:prstGeom prst="rect">
                <a:avLst/>
              </a:prstGeom>
              <a:blipFill>
                <a:blip r:embed="rId2"/>
                <a:stretch>
                  <a:fillRect l="-699" t="-5556" r="-826" b="-150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7">
                <a:extLst>
                  <a:ext uri="{FF2B5EF4-FFF2-40B4-BE49-F238E27FC236}">
                    <a16:creationId xmlns:a16="http://schemas.microsoft.com/office/drawing/2014/main" id="{1C029E60-8B3E-500F-F54D-36EF34F1A389}"/>
                  </a:ext>
                </a:extLst>
              </p:cNvPr>
              <p:cNvSpPr/>
              <p:nvPr/>
            </p:nvSpPr>
            <p:spPr>
              <a:xfrm>
                <a:off x="1268605" y="3095565"/>
                <a:ext cx="2684220" cy="810735"/>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𝑃</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max</m:t>
                          </m:r>
                        </m:fName>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𝑑</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𝐷</m:t>
                                          </m:r>
                                        </m:num>
                                        <m:den>
                                          <m:r>
                                            <a:rPr lang="zh-CN" altLang="en-US" i="1">
                                              <a:latin typeface="Cambria Math" panose="02040503050406030204" pitchFamily="18" charset="0"/>
                                            </a:rPr>
                                            <m:t>𝐶</m:t>
                                          </m:r>
                                        </m:den>
                                      </m:f>
                                    </m:e>
                                  </m:d>
                                </m:e>
                                <m:sup>
                                  <m:r>
                                    <a:rPr lang="zh-CN" altLang="en-US" i="1">
                                      <a:latin typeface="Cambria Math" panose="02040503050406030204" pitchFamily="18" charset="0"/>
                                    </a:rPr>
                                    <m:t>𝑛</m:t>
                                  </m:r>
                                </m:sup>
                              </m:s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𝐷</m:t>
                                  </m:r>
                                </m:num>
                                <m:den>
                                  <m:r>
                                    <a:rPr lang="zh-CN" altLang="en-US" i="1">
                                      <a:latin typeface="Cambria Math" panose="02040503050406030204" pitchFamily="18" charset="0"/>
                                    </a:rPr>
                                    <m:t>𝐶</m:t>
                                  </m:r>
                                </m:den>
                              </m:f>
                            </m:e>
                          </m:d>
                        </m:e>
                      </m:func>
                      <m:r>
                        <a:rPr lang="zh-CN" altLang="en-US" i="0">
                          <a:latin typeface="Cambria Math" panose="02040503050406030204" pitchFamily="18" charset="0"/>
                        </a:rPr>
                        <m:t>. </m:t>
                      </m:r>
                    </m:oMath>
                  </m:oMathPara>
                </a14:m>
                <a:endParaRPr lang="zh-CN" altLang="en-US" dirty="0"/>
              </a:p>
            </p:txBody>
          </p:sp>
        </mc:Choice>
        <mc:Fallback xmlns="">
          <p:sp>
            <p:nvSpPr>
              <p:cNvPr id="7" name="矩形 7">
                <a:extLst>
                  <a:ext uri="{FF2B5EF4-FFF2-40B4-BE49-F238E27FC236}">
                    <a16:creationId xmlns:a16="http://schemas.microsoft.com/office/drawing/2014/main" id="{1C029E60-8B3E-500F-F54D-36EF34F1A389}"/>
                  </a:ext>
                </a:extLst>
              </p:cNvPr>
              <p:cNvSpPr>
                <a:spLocks noRot="1" noChangeAspect="1" noMove="1" noResize="1" noEditPoints="1" noAdjustHandles="1" noChangeArrowheads="1" noChangeShapeType="1" noTextEdit="1"/>
              </p:cNvSpPr>
              <p:nvPr/>
            </p:nvSpPr>
            <p:spPr>
              <a:xfrm>
                <a:off x="1268605" y="3095565"/>
                <a:ext cx="2684220" cy="810735"/>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58DC6F50-A687-D495-1D90-E5123A199939}"/>
              </a:ext>
            </a:extLst>
          </p:cNvPr>
          <p:cNvPicPr>
            <a:picLocks noChangeAspect="1"/>
          </p:cNvPicPr>
          <p:nvPr/>
        </p:nvPicPr>
        <p:blipFill>
          <a:blip r:embed="rId4"/>
          <a:stretch>
            <a:fillRect/>
          </a:stretch>
        </p:blipFill>
        <p:spPr>
          <a:xfrm>
            <a:off x="6955199" y="2862860"/>
            <a:ext cx="4656944" cy="382406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956788-D626-9261-593C-A9610E7F03EF}"/>
                  </a:ext>
                </a:extLst>
              </p:cNvPr>
              <p:cNvSpPr txBox="1"/>
              <p:nvPr/>
            </p:nvSpPr>
            <p:spPr>
              <a:xfrm>
                <a:off x="815331" y="1866393"/>
                <a:ext cx="10171018" cy="769441"/>
              </a:xfrm>
              <a:prstGeom prst="rect">
                <a:avLst/>
              </a:prstGeom>
            </p:spPr>
            <p:txBody>
              <a:bodyPr wrap="square">
                <a:spAutoFit/>
              </a:bodyPr>
              <a:lstStyle>
                <a:defPPr>
                  <a:defRPr lang="en-US"/>
                </a:defPPr>
                <a:lvl1pPr algn="just">
                  <a:defRPr sz="2200">
                    <a:latin typeface="+mn-ea"/>
                  </a:defRPr>
                </a:lvl1pPr>
              </a:lstStyle>
              <a:p>
                <a:pPr marL="342900" indent="-34290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 average discharge rate should be less than the capacity, i.e., </a:t>
                </a:r>
                <a14:m>
                  <m:oMath xmlns:m="http://schemas.openxmlformats.org/officeDocument/2006/math">
                    <m:r>
                      <a:rPr lang="en-US" altLang="zh-CN">
                        <a:latin typeface="Cambria Math" panose="02040503050406030204" pitchFamily="18" charset="0"/>
                      </a:rPr>
                      <m:t>𝜇</m:t>
                    </m:r>
                    <m:r>
                      <a:rPr lang="en-US" altLang="zh-CN">
                        <a:latin typeface="Cambria Math" panose="02040503050406030204" pitchFamily="18" charset="0"/>
                      </a:rPr>
                      <m:t>≤</m:t>
                    </m:r>
                    <m:r>
                      <a:rPr lang="en-US" altLang="zh-CN">
                        <a:latin typeface="Cambria Math" panose="02040503050406030204" pitchFamily="18" charset="0"/>
                      </a:rPr>
                      <m:t>𝐶</m:t>
                    </m:r>
                  </m:oMath>
                </a14:m>
                <a:r>
                  <a:rPr lang="en-US" altLang="zh-CN" dirty="0">
                    <a:latin typeface="Times New Roman" panose="02020603050405020304" pitchFamily="18" charset="0"/>
                    <a:cs typeface="Times New Roman" panose="02020603050405020304" pitchFamily="18" charset="0"/>
                  </a:rPr>
                  <a:t>. To ensure the capacity constraint, the following condition should be satisfied: </a:t>
                </a:r>
                <a14:m>
                  <m:oMath xmlns:m="http://schemas.openxmlformats.org/officeDocument/2006/math">
                    <m:r>
                      <a:rPr lang="en-US" altLang="zh-CN">
                        <a:latin typeface="Cambria Math" panose="02040503050406030204" pitchFamily="18" charset="0"/>
                      </a:rPr>
                      <m:t>𝐷</m:t>
                    </m:r>
                    <m:r>
                      <a:rPr lang="en-US" altLang="zh-CN">
                        <a:latin typeface="Cambria Math" panose="02040503050406030204" pitchFamily="18" charset="0"/>
                      </a:rPr>
                      <m:t>/</m:t>
                    </m:r>
                    <m:r>
                      <a:rPr lang="en-US" altLang="zh-CN">
                        <a:latin typeface="Cambria Math" panose="02040503050406030204" pitchFamily="18" charset="0"/>
                      </a:rPr>
                      <m:t>𝐶</m:t>
                    </m:r>
                    <m:r>
                      <a:rPr lang="en-US" altLang="zh-CN">
                        <a:latin typeface="Cambria Math" panose="02040503050406030204" pitchFamily="18" charset="0"/>
                      </a:rPr>
                      <m:t>≤</m:t>
                    </m:r>
                    <m:r>
                      <a:rPr lang="en-US" altLang="zh-CN">
                        <a:latin typeface="Cambria Math" panose="02040503050406030204" pitchFamily="18" charset="0"/>
                      </a:rPr>
                      <m:t>𝑃</m:t>
                    </m:r>
                  </m:oMath>
                </a14:m>
                <a:r>
                  <a:rPr lang="en-US" altLang="zh-C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AA956788-D626-9261-593C-A9610E7F03EF}"/>
                  </a:ext>
                </a:extLst>
              </p:cNvPr>
              <p:cNvSpPr txBox="1">
                <a:spLocks noRot="1" noChangeAspect="1" noMove="1" noResize="1" noEditPoints="1" noAdjustHandles="1" noChangeArrowheads="1" noChangeShapeType="1" noTextEdit="1"/>
              </p:cNvSpPr>
              <p:nvPr/>
            </p:nvSpPr>
            <p:spPr>
              <a:xfrm>
                <a:off x="815331" y="1866393"/>
                <a:ext cx="10171018" cy="769441"/>
              </a:xfrm>
              <a:prstGeom prst="rect">
                <a:avLst/>
              </a:prstGeom>
              <a:blipFill>
                <a:blip r:embed="rId5"/>
                <a:stretch>
                  <a:fillRect l="-659" t="-5556" r="-779" b="-158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81CA7AF-F4C8-6929-AD95-6EDFA8A9C382}"/>
                  </a:ext>
                </a:extLst>
              </p:cNvPr>
              <p:cNvSpPr txBox="1"/>
              <p:nvPr/>
            </p:nvSpPr>
            <p:spPr>
              <a:xfrm>
                <a:off x="1143486" y="4086924"/>
                <a:ext cx="5278096" cy="1630383"/>
              </a:xfrm>
              <a:prstGeom prst="rect">
                <a:avLst/>
              </a:prstGeom>
              <a:noFill/>
            </p:spPr>
            <p:txBody>
              <a:bodyPr wrap="square">
                <a:spAutoFit/>
              </a:bodyPr>
              <a:lstStyle/>
              <a:p>
                <a:pPr marL="285750" indent="-285750">
                  <a:buFont typeface="Arial" panose="020B0604020202020204" pitchFamily="34" charset="0"/>
                  <a:buChar char="•"/>
                </a:pPr>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where </a:t>
                </a:r>
                <a14:m>
                  <m:oMath xmlns:m="http://schemas.openxmlformats.org/officeDocument/2006/math">
                    <m:r>
                      <a:rPr lang="en-US" altLang="zh-CN" sz="1800" i="1" kern="100">
                        <a:latin typeface="Cambria Math" panose="02040503050406030204" pitchFamily="18" charset="0"/>
                        <a:ea typeface="等线" panose="02010600030101010101" pitchFamily="2" charset="-122"/>
                      </a:rPr>
                      <m:t>𝑛</m:t>
                    </m:r>
                    <m:r>
                      <a:rPr lang="en-US" altLang="zh-CN" sz="1800" i="1" kern="100">
                        <a:latin typeface="Cambria Math" panose="02040503050406030204" pitchFamily="18" charset="0"/>
                        <a:ea typeface="等线" panose="02010600030101010101" pitchFamily="2" charset="-122"/>
                      </a:rPr>
                      <m:t>≥1</m:t>
                    </m:r>
                  </m:oMath>
                </a14:m>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 is the oversaturation-to-duration elasticity factor and </a:t>
                </a:r>
                <a14:m>
                  <m:oMath xmlns:m="http://schemas.openxmlformats.org/officeDocument/2006/math">
                    <m:sSub>
                      <m:sSubPr>
                        <m:ctrlPr>
                          <a:rPr lang="zh-CN" altLang="zh-CN" sz="1800" i="1" kern="100">
                            <a:latin typeface="Cambria Math" panose="02040503050406030204" pitchFamily="18" charset="0"/>
                            <a:ea typeface="Cambria Math" panose="02040503050406030204" pitchFamily="18" charset="0"/>
                          </a:rPr>
                        </m:ctrlPr>
                      </m:sSubPr>
                      <m:e>
                        <m:r>
                          <a:rPr lang="en-US" altLang="zh-CN" sz="1800" i="1" kern="100">
                            <a:latin typeface="Cambria Math" panose="02040503050406030204" pitchFamily="18" charset="0"/>
                            <a:ea typeface="等线" panose="02010600030101010101" pitchFamily="2" charset="-122"/>
                          </a:rPr>
                          <m:t>𝑓</m:t>
                        </m:r>
                      </m:e>
                      <m:sub>
                        <m:r>
                          <a:rPr lang="en-US" altLang="zh-CN" sz="1800" i="1" kern="100">
                            <a:latin typeface="Cambria Math" panose="02040503050406030204" pitchFamily="18" charset="0"/>
                            <a:ea typeface="等线" panose="02010600030101010101" pitchFamily="2" charset="-122"/>
                          </a:rPr>
                          <m:t>𝑑</m:t>
                        </m:r>
                      </m:sub>
                    </m:sSub>
                  </m:oMath>
                </a14:m>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 is a congestion duration constant in response to D/C changes. </a:t>
                </a:r>
              </a:p>
              <a:p>
                <a:pPr marL="285750" indent="-285750">
                  <a:buFont typeface="Arial" panose="020B0604020202020204" pitchFamily="34" charset="0"/>
                  <a:buChar char="•"/>
                </a:pPr>
                <a:endParaRPr lang="en-US" kern="100" dirty="0">
                  <a:latin typeface="Times New Roman" panose="02020603050405020304" pitchFamily="18" charset="0"/>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When </a:t>
                </a:r>
                <a14:m>
                  <m:oMath xmlns:m="http://schemas.openxmlformats.org/officeDocument/2006/math">
                    <m:r>
                      <a:rPr lang="en-US" altLang="zh-CN" sz="1800" i="1" kern="100">
                        <a:latin typeface="Cambria Math" panose="02040503050406030204" pitchFamily="18" charset="0"/>
                        <a:ea typeface="等线" panose="02010600030101010101" pitchFamily="2" charset="-122"/>
                      </a:rPr>
                      <m:t>𝑛</m:t>
                    </m:r>
                    <m:r>
                      <a:rPr lang="en-US" altLang="zh-CN" sz="1800" i="1" kern="100">
                        <a:latin typeface="Cambria Math" panose="02040503050406030204" pitchFamily="18" charset="0"/>
                        <a:ea typeface="等线" panose="02010600030101010101" pitchFamily="2" charset="-122"/>
                      </a:rPr>
                      <m:t>=1</m:t>
                    </m:r>
                  </m:oMath>
                </a14:m>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sz="1800" i="1" kern="100">
                        <a:latin typeface="Cambria Math" panose="02040503050406030204" pitchFamily="18" charset="0"/>
                        <a:ea typeface="等线" panose="02010600030101010101" pitchFamily="2" charset="-122"/>
                      </a:rPr>
                      <m:t>𝑃</m:t>
                    </m:r>
                    <m:r>
                      <a:rPr lang="en-US" altLang="zh-CN" sz="1800" i="1" kern="100">
                        <a:latin typeface="Cambria Math" panose="02040503050406030204" pitchFamily="18" charset="0"/>
                        <a:ea typeface="等线" panose="02010600030101010101" pitchFamily="2" charset="-122"/>
                      </a:rPr>
                      <m:t>=</m:t>
                    </m:r>
                    <m:sSub>
                      <m:sSubPr>
                        <m:ctrlPr>
                          <a:rPr lang="zh-CN" altLang="zh-CN" sz="1800" i="1" kern="100">
                            <a:latin typeface="Cambria Math" panose="02040503050406030204" pitchFamily="18" charset="0"/>
                            <a:ea typeface="Cambria Math" panose="02040503050406030204" pitchFamily="18" charset="0"/>
                          </a:rPr>
                        </m:ctrlPr>
                      </m:sSubPr>
                      <m:e>
                        <m:r>
                          <a:rPr lang="en-US" altLang="zh-CN" sz="1800" i="1" kern="100">
                            <a:latin typeface="Cambria Math" panose="02040503050406030204" pitchFamily="18" charset="0"/>
                            <a:ea typeface="等线" panose="02010600030101010101" pitchFamily="2" charset="-122"/>
                          </a:rPr>
                          <m:t>𝑓</m:t>
                        </m:r>
                      </m:e>
                      <m:sub>
                        <m:r>
                          <a:rPr lang="en-US" altLang="zh-CN" sz="1800" i="1" kern="100">
                            <a:latin typeface="Cambria Math" panose="02040503050406030204" pitchFamily="18" charset="0"/>
                            <a:ea typeface="等线" panose="02010600030101010101" pitchFamily="2" charset="-122"/>
                          </a:rPr>
                          <m:t>𝑑</m:t>
                        </m:r>
                      </m:sub>
                    </m:sSub>
                    <m:r>
                      <a:rPr lang="en-US" altLang="zh-CN" sz="1800" i="1" kern="100">
                        <a:latin typeface="Cambria Math" panose="02040503050406030204" pitchFamily="18" charset="0"/>
                        <a:ea typeface="等线" panose="02010600030101010101" pitchFamily="2" charset="-122"/>
                      </a:rPr>
                      <m:t>∙</m:t>
                    </m:r>
                    <m:r>
                      <a:rPr lang="en-US" altLang="zh-CN" sz="1800" kern="100">
                        <a:latin typeface="Cambria Math" panose="02040503050406030204" pitchFamily="18" charset="0"/>
                        <a:ea typeface="等线" panose="02010600030101010101" pitchFamily="2" charset="-122"/>
                      </a:rPr>
                      <m:t>(</m:t>
                    </m:r>
                    <m:r>
                      <a:rPr lang="en-US" altLang="zh-CN" sz="1800" i="1" kern="100">
                        <a:latin typeface="Cambria Math" panose="02040503050406030204" pitchFamily="18" charset="0"/>
                        <a:ea typeface="等线" panose="02010600030101010101" pitchFamily="2" charset="-122"/>
                      </a:rPr>
                      <m:t>𝐷</m:t>
                    </m:r>
                    <m:r>
                      <a:rPr lang="en-US" altLang="zh-CN" sz="1800" kern="100">
                        <a:latin typeface="Cambria Math" panose="02040503050406030204" pitchFamily="18" charset="0"/>
                        <a:ea typeface="等线" panose="02010600030101010101" pitchFamily="2" charset="-122"/>
                      </a:rPr>
                      <m:t>/</m:t>
                    </m:r>
                    <m:r>
                      <a:rPr lang="en-US" altLang="zh-CN" sz="1800" i="1" kern="100">
                        <a:latin typeface="Cambria Math" panose="02040503050406030204" pitchFamily="18" charset="0"/>
                        <a:ea typeface="等线" panose="02010600030101010101" pitchFamily="2" charset="-122"/>
                      </a:rPr>
                      <m:t>𝐶</m:t>
                    </m:r>
                    <m:r>
                      <a:rPr lang="en-US" altLang="zh-CN" sz="1800" kern="100">
                        <a:latin typeface="Cambria Math" panose="02040503050406030204" pitchFamily="18" charset="0"/>
                        <a:ea typeface="等线" panose="02010600030101010101" pitchFamily="2" charset="-122"/>
                      </a:rPr>
                      <m:t>)</m:t>
                    </m:r>
                  </m:oMath>
                </a14:m>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 and </a:t>
                </a:r>
                <a14:m>
                  <m:oMath xmlns:m="http://schemas.openxmlformats.org/officeDocument/2006/math">
                    <m:f>
                      <m:fPr>
                        <m:ctrlPr>
                          <a:rPr lang="zh-CN" altLang="zh-CN" sz="1800" i="1" kern="100">
                            <a:latin typeface="Cambria Math" panose="02040503050406030204" pitchFamily="18" charset="0"/>
                            <a:ea typeface="Cambria Math" panose="02040503050406030204" pitchFamily="18" charset="0"/>
                          </a:rPr>
                        </m:ctrlPr>
                      </m:fPr>
                      <m:num>
                        <m:r>
                          <a:rPr lang="en-US" altLang="zh-CN" sz="1800" i="1" kern="100">
                            <a:latin typeface="Cambria Math" panose="02040503050406030204" pitchFamily="18" charset="0"/>
                            <a:ea typeface="等线" panose="02010600030101010101" pitchFamily="2" charset="-122"/>
                          </a:rPr>
                          <m:t>𝐷</m:t>
                        </m:r>
                      </m:num>
                      <m:den>
                        <m:r>
                          <a:rPr lang="en-US" altLang="zh-CN" sz="1800" i="1" kern="100">
                            <a:latin typeface="Cambria Math" panose="02040503050406030204" pitchFamily="18" charset="0"/>
                            <a:ea typeface="等线" panose="02010600030101010101" pitchFamily="2" charset="-122"/>
                          </a:rPr>
                          <m:t>𝑃</m:t>
                        </m:r>
                      </m:den>
                    </m:f>
                    <m:r>
                      <a:rPr lang="en-US" altLang="zh-CN" sz="1800" i="1" kern="100">
                        <a:latin typeface="Cambria Math" panose="02040503050406030204" pitchFamily="18" charset="0"/>
                        <a:ea typeface="等线" panose="02010600030101010101" pitchFamily="2" charset="-122"/>
                      </a:rPr>
                      <m:t>=</m:t>
                    </m:r>
                    <m:f>
                      <m:fPr>
                        <m:ctrlPr>
                          <a:rPr lang="zh-CN" altLang="zh-CN" sz="1800" i="1" kern="100">
                            <a:latin typeface="Cambria Math" panose="02040503050406030204" pitchFamily="18" charset="0"/>
                            <a:ea typeface="Cambria Math" panose="02040503050406030204" pitchFamily="18" charset="0"/>
                          </a:rPr>
                        </m:ctrlPr>
                      </m:fPr>
                      <m:num>
                        <m:r>
                          <a:rPr lang="en-US" altLang="zh-CN" sz="1800" i="1" kern="100">
                            <a:latin typeface="Cambria Math" panose="02040503050406030204" pitchFamily="18" charset="0"/>
                            <a:ea typeface="等线" panose="02010600030101010101" pitchFamily="2" charset="-122"/>
                          </a:rPr>
                          <m:t>𝐶</m:t>
                        </m:r>
                      </m:num>
                      <m:den>
                        <m:sSub>
                          <m:sSubPr>
                            <m:ctrlPr>
                              <a:rPr lang="zh-CN" altLang="zh-CN" sz="1800" i="1" kern="100">
                                <a:latin typeface="Cambria Math" panose="02040503050406030204" pitchFamily="18" charset="0"/>
                                <a:ea typeface="Cambria Math" panose="02040503050406030204" pitchFamily="18" charset="0"/>
                              </a:rPr>
                            </m:ctrlPr>
                          </m:sSubPr>
                          <m:e>
                            <m:r>
                              <a:rPr lang="en-US" altLang="zh-CN" sz="1800" i="1" kern="100">
                                <a:latin typeface="Cambria Math" panose="02040503050406030204" pitchFamily="18" charset="0"/>
                                <a:ea typeface="等线" panose="02010600030101010101" pitchFamily="2" charset="-122"/>
                              </a:rPr>
                              <m:t>𝑓</m:t>
                            </m:r>
                          </m:e>
                          <m:sub>
                            <m:r>
                              <a:rPr lang="en-US" altLang="zh-CN" sz="1800" i="1" kern="100">
                                <a:latin typeface="Cambria Math" panose="02040503050406030204" pitchFamily="18" charset="0"/>
                                <a:ea typeface="等线" panose="02010600030101010101" pitchFamily="2" charset="-122"/>
                              </a:rPr>
                              <m:t>𝑑</m:t>
                            </m:r>
                          </m:sub>
                        </m:sSub>
                      </m:den>
                    </m:f>
                    <m:r>
                      <a:rPr lang="en-US" altLang="zh-CN" sz="1800" i="1" kern="100">
                        <a:latin typeface="Cambria Math" panose="02040503050406030204" pitchFamily="18" charset="0"/>
                        <a:ea typeface="等线" panose="02010600030101010101" pitchFamily="2" charset="-122"/>
                      </a:rPr>
                      <m:t>= </m:t>
                    </m:r>
                    <m:r>
                      <a:rPr lang="en-US" altLang="zh-CN" sz="1800" i="1" kern="100">
                        <a:latin typeface="Cambria Math" panose="02040503050406030204" pitchFamily="18" charset="0"/>
                        <a:ea typeface="等线" panose="02010600030101010101" pitchFamily="2" charset="-122"/>
                      </a:rPr>
                      <m:t>𝜇</m:t>
                    </m:r>
                  </m:oMath>
                </a14:m>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381CA7AF-F4C8-6929-AD95-6EDFA8A9C382}"/>
                  </a:ext>
                </a:extLst>
              </p:cNvPr>
              <p:cNvSpPr txBox="1">
                <a:spLocks noRot="1" noChangeAspect="1" noMove="1" noResize="1" noEditPoints="1" noAdjustHandles="1" noChangeArrowheads="1" noChangeShapeType="1" noTextEdit="1"/>
              </p:cNvSpPr>
              <p:nvPr/>
            </p:nvSpPr>
            <p:spPr>
              <a:xfrm>
                <a:off x="1143486" y="4086924"/>
                <a:ext cx="5278096" cy="1630383"/>
              </a:xfrm>
              <a:prstGeom prst="rect">
                <a:avLst/>
              </a:prstGeom>
              <a:blipFill>
                <a:blip r:embed="rId6"/>
                <a:stretch>
                  <a:fillRect l="-809" t="-1866" b="-1119"/>
                </a:stretch>
              </a:blipFill>
            </p:spPr>
            <p:txBody>
              <a:bodyPr/>
              <a:lstStyle/>
              <a:p>
                <a:r>
                  <a:rPr lang="en-US">
                    <a:noFill/>
                  </a:rPr>
                  <a:t> </a:t>
                </a:r>
              </a:p>
            </p:txBody>
          </p:sp>
        </mc:Fallback>
      </mc:AlternateContent>
    </p:spTree>
    <p:extLst>
      <p:ext uri="{BB962C8B-B14F-4D97-AF65-F5344CB8AC3E}">
        <p14:creationId xmlns:p14="http://schemas.microsoft.com/office/powerpoint/2010/main" val="2298701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文本框 2">
            <a:extLst>
              <a:ext uri="{FF2B5EF4-FFF2-40B4-BE49-F238E27FC236}">
                <a16:creationId xmlns:a16="http://schemas.microsoft.com/office/drawing/2014/main" id="{FCB90008-9544-3E36-7CD8-92808287804D}"/>
              </a:ext>
            </a:extLst>
          </p:cNvPr>
          <p:cNvGraphicFramePr/>
          <p:nvPr/>
        </p:nvGraphicFramePr>
        <p:xfrm>
          <a:off x="460809" y="1836752"/>
          <a:ext cx="11270381" cy="4154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BA68D30F-33F1-E607-5023-A60F7773A73A}"/>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Brief overview of the importance of volume-delay functions (VDFs) in transportation planning</a:t>
            </a:r>
          </a:p>
        </p:txBody>
      </p:sp>
    </p:spTree>
    <p:extLst>
      <p:ext uri="{BB962C8B-B14F-4D97-AF65-F5344CB8AC3E}">
        <p14:creationId xmlns:p14="http://schemas.microsoft.com/office/powerpoint/2010/main" val="598189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Linking Polynomial Arrival Queue with Macroscopic Volume-Delay Function</a:t>
            </a:r>
          </a:p>
        </p:txBody>
      </p:sp>
      <p:sp>
        <p:nvSpPr>
          <p:cNvPr id="2" name="矩形 2">
            <a:extLst>
              <a:ext uri="{FF2B5EF4-FFF2-40B4-BE49-F238E27FC236}">
                <a16:creationId xmlns:a16="http://schemas.microsoft.com/office/drawing/2014/main" id="{D71F767D-7876-6868-2AB1-46A28CF448B9}"/>
              </a:ext>
            </a:extLst>
          </p:cNvPr>
          <p:cNvSpPr/>
          <p:nvPr/>
        </p:nvSpPr>
        <p:spPr>
          <a:xfrm>
            <a:off x="787652" y="1360880"/>
            <a:ext cx="5384551" cy="430887"/>
          </a:xfrm>
          <a:prstGeom prst="rect">
            <a:avLst/>
          </a:prstGeom>
        </p:spPr>
        <p:txBody>
          <a:bodyPr wrap="none">
            <a:spAutoFit/>
          </a:bodyPr>
          <a:lstStyle/>
          <a:p>
            <a:pPr marL="342900" indent="-342900">
              <a:buFont typeface="Wingdings" panose="05000000000000000000" pitchFamily="2" charset="2"/>
              <a:buChar char="Ø"/>
            </a:pPr>
            <a:r>
              <a:rPr lang="zh-CN" altLang="zh-CN"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ea typeface="等线" panose="02010600030101010101" pitchFamily="2" charset="-122"/>
                <a:cs typeface="Times New Roman" panose="02020603050405020304" pitchFamily="18" charset="0"/>
              </a:rPr>
              <a:t>The magnitude of speed reduction (MSR):</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3">
                <a:extLst>
                  <a:ext uri="{FF2B5EF4-FFF2-40B4-BE49-F238E27FC236}">
                    <a16:creationId xmlns:a16="http://schemas.microsoft.com/office/drawing/2014/main" id="{E3443BBC-3BDA-AD5C-E1AB-BE957760B5E8}"/>
                  </a:ext>
                </a:extLst>
              </p:cNvPr>
              <p:cNvSpPr/>
              <p:nvPr/>
            </p:nvSpPr>
            <p:spPr>
              <a:xfrm>
                <a:off x="6288681" y="1227835"/>
                <a:ext cx="2348592" cy="781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200" i="1">
                          <a:latin typeface="Cambria Math" panose="02040503050406030204" pitchFamily="18" charset="0"/>
                        </a:rPr>
                        <m:t>𝑀𝑆𝑅</m:t>
                      </m:r>
                      <m:r>
                        <a:rPr lang="zh-CN" altLang="en-US" sz="2200">
                          <a:latin typeface="Cambria Math" panose="02040503050406030204" pitchFamily="18" charset="0"/>
                        </a:rPr>
                        <m:t>=</m:t>
                      </m:r>
                      <m:f>
                        <m:fPr>
                          <m:ctrlPr>
                            <a:rPr lang="zh-CN" altLang="en-US" sz="2200" i="1">
                              <a:latin typeface="Cambria Math" panose="02040503050406030204" pitchFamily="18" charset="0"/>
                            </a:rPr>
                          </m:ctrlPr>
                        </m:fPr>
                        <m:num>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𝑣</m:t>
                              </m:r>
                            </m:e>
                            <m:sub>
                              <m:r>
                                <a:rPr lang="zh-CN" altLang="en-US" sz="2200" i="1">
                                  <a:latin typeface="Cambria Math" panose="02040503050406030204" pitchFamily="18" charset="0"/>
                                </a:rPr>
                                <m:t>𝑐𝑜</m:t>
                              </m:r>
                            </m:sub>
                          </m:sSub>
                          <m:r>
                            <a:rPr lang="zh-CN" altLang="en-US" sz="2200">
                              <a:latin typeface="Cambria Math" panose="02040503050406030204" pitchFamily="18" charset="0"/>
                            </a:rPr>
                            <m:t>−</m:t>
                          </m:r>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𝑣</m:t>
                              </m:r>
                            </m:e>
                            <m:sub>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𝑡</m:t>
                                  </m:r>
                                </m:e>
                                <m:sub>
                                  <m:r>
                                    <a:rPr lang="zh-CN" altLang="en-US" sz="2200">
                                      <a:latin typeface="Cambria Math" panose="02040503050406030204" pitchFamily="18" charset="0"/>
                                    </a:rPr>
                                    <m:t>2</m:t>
                                  </m:r>
                                </m:sub>
                              </m:sSub>
                            </m:sub>
                          </m:sSub>
                        </m:num>
                        <m:den>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𝑣</m:t>
                              </m:r>
                            </m:e>
                            <m:sub>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𝑡</m:t>
                                  </m:r>
                                </m:e>
                                <m:sub>
                                  <m:r>
                                    <a:rPr lang="zh-CN" altLang="en-US" sz="2200">
                                      <a:latin typeface="Cambria Math" panose="02040503050406030204" pitchFamily="18" charset="0"/>
                                    </a:rPr>
                                    <m:t>2</m:t>
                                  </m:r>
                                </m:sub>
                              </m:sSub>
                            </m:sub>
                          </m:sSub>
                        </m:den>
                      </m:f>
                      <m:r>
                        <a:rPr lang="zh-CN" altLang="en-US" sz="2200">
                          <a:latin typeface="Cambria Math" panose="02040503050406030204" pitchFamily="18" charset="0"/>
                        </a:rPr>
                        <m:t> </m:t>
                      </m:r>
                    </m:oMath>
                  </m:oMathPara>
                </a14:m>
                <a:endParaRPr lang="zh-CN" altLang="en-US" sz="2200" dirty="0"/>
              </a:p>
            </p:txBody>
          </p:sp>
        </mc:Choice>
        <mc:Fallback xmlns="">
          <p:sp>
            <p:nvSpPr>
              <p:cNvPr id="3" name="矩形 3">
                <a:extLst>
                  <a:ext uri="{FF2B5EF4-FFF2-40B4-BE49-F238E27FC236}">
                    <a16:creationId xmlns:a16="http://schemas.microsoft.com/office/drawing/2014/main" id="{E3443BBC-3BDA-AD5C-E1AB-BE957760B5E8}"/>
                  </a:ext>
                </a:extLst>
              </p:cNvPr>
              <p:cNvSpPr>
                <a:spLocks noRot="1" noChangeAspect="1" noMove="1" noResize="1" noEditPoints="1" noAdjustHandles="1" noChangeArrowheads="1" noChangeShapeType="1" noTextEdit="1"/>
              </p:cNvSpPr>
              <p:nvPr/>
            </p:nvSpPr>
            <p:spPr>
              <a:xfrm>
                <a:off x="6288681" y="1227835"/>
                <a:ext cx="2348592" cy="7817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4">
                <a:extLst>
                  <a:ext uri="{FF2B5EF4-FFF2-40B4-BE49-F238E27FC236}">
                    <a16:creationId xmlns:a16="http://schemas.microsoft.com/office/drawing/2014/main" id="{511F80AB-6EF4-1862-0026-39085A618A7C}"/>
                  </a:ext>
                </a:extLst>
              </p:cNvPr>
              <p:cNvSpPr/>
              <p:nvPr/>
            </p:nvSpPr>
            <p:spPr>
              <a:xfrm>
                <a:off x="787652" y="2011774"/>
                <a:ext cx="9177230" cy="430887"/>
              </a:xfrm>
              <a:prstGeom prst="rect">
                <a:avLst/>
              </a:prstGeom>
            </p:spPr>
            <p:txBody>
              <a:bodyPr wrap="square">
                <a:spAutoFit/>
              </a:bodyPr>
              <a:lstStyle/>
              <a:p>
                <a:pPr marL="342900" indent="-342900">
                  <a:buFont typeface="Wingdings" panose="05000000000000000000" pitchFamily="2" charset="2"/>
                  <a:buChar char="Ø"/>
                </a:pPr>
                <a:r>
                  <a:rPr lang="en-US" altLang="zh-CN" sz="2200" dirty="0">
                    <a:latin typeface="Times New Roman" panose="02020603050405020304" pitchFamily="18" charset="0"/>
                    <a:ea typeface="等线" panose="02010600030101010101" pitchFamily="2" charset="-122"/>
                    <a:cs typeface="Times New Roman" panose="02020603050405020304" pitchFamily="18" charset="0"/>
                  </a:rPr>
                  <a:t>We further establish a relationship between congestion duration </a:t>
                </a:r>
                <a14:m>
                  <m:oMath xmlns:m="http://schemas.openxmlformats.org/officeDocument/2006/math">
                    <m:r>
                      <a:rPr lang="en-US" altLang="zh-CN" sz="2200" i="1">
                        <a:latin typeface="Cambria Math" panose="02040503050406030204" pitchFamily="18" charset="0"/>
                        <a:ea typeface="等线" panose="02010600030101010101" pitchFamily="2" charset="-122"/>
                        <a:cs typeface="Times New Roman" panose="02020603050405020304" pitchFamily="18" charset="0"/>
                      </a:rPr>
                      <m:t>𝑃</m:t>
                    </m:r>
                  </m:oMath>
                </a14:m>
                <a:r>
                  <a:rPr lang="en-US" altLang="zh-CN" sz="2200" dirty="0">
                    <a:latin typeface="Times New Roman" panose="02020603050405020304" pitchFamily="18" charset="0"/>
                    <a:ea typeface="等线" panose="02010600030101010101" pitchFamily="2" charset="-122"/>
                    <a:cs typeface="Times New Roman" panose="02020603050405020304" pitchFamily="18" charset="0"/>
                  </a:rPr>
                  <a:t> and </a:t>
                </a:r>
                <a14:m>
                  <m:oMath xmlns:m="http://schemas.openxmlformats.org/officeDocument/2006/math">
                    <m:r>
                      <a:rPr lang="en-US" altLang="zh-CN" sz="2200" i="1">
                        <a:latin typeface="Cambria Math" panose="02040503050406030204" pitchFamily="18" charset="0"/>
                        <a:ea typeface="等线" panose="02010600030101010101" pitchFamily="2" charset="-122"/>
                        <a:cs typeface="Times New Roman" panose="02020603050405020304" pitchFamily="18" charset="0"/>
                      </a:rPr>
                      <m:t>𝑀𝑆𝑅</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4">
                <a:extLst>
                  <a:ext uri="{FF2B5EF4-FFF2-40B4-BE49-F238E27FC236}">
                    <a16:creationId xmlns:a16="http://schemas.microsoft.com/office/drawing/2014/main" id="{511F80AB-6EF4-1862-0026-39085A618A7C}"/>
                  </a:ext>
                </a:extLst>
              </p:cNvPr>
              <p:cNvSpPr>
                <a:spLocks noRot="1" noChangeAspect="1" noMove="1" noResize="1" noEditPoints="1" noAdjustHandles="1" noChangeArrowheads="1" noChangeShapeType="1" noTextEdit="1"/>
              </p:cNvSpPr>
              <p:nvPr/>
            </p:nvSpPr>
            <p:spPr>
              <a:xfrm>
                <a:off x="787652" y="2011774"/>
                <a:ext cx="9177230" cy="430887"/>
              </a:xfrm>
              <a:prstGeom prst="rect">
                <a:avLst/>
              </a:prstGeom>
              <a:blipFill>
                <a:blip r:embed="rId3"/>
                <a:stretch>
                  <a:fillRect l="-730" t="-9859" b="-28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矩形 10">
                <a:extLst>
                  <a:ext uri="{FF2B5EF4-FFF2-40B4-BE49-F238E27FC236}">
                    <a16:creationId xmlns:a16="http://schemas.microsoft.com/office/drawing/2014/main" id="{4A5CC7A9-4E8E-3773-FA44-81D4303EFF5A}"/>
                  </a:ext>
                </a:extLst>
              </p:cNvPr>
              <p:cNvSpPr/>
              <p:nvPr/>
            </p:nvSpPr>
            <p:spPr>
              <a:xfrm>
                <a:off x="787652" y="3267503"/>
                <a:ext cx="4648200" cy="2829108"/>
              </a:xfrm>
              <a:prstGeom prst="rect">
                <a:avLst/>
              </a:prstGeom>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ea typeface="等线" panose="02010600030101010101" pitchFamily="2" charset="-122"/>
                    <a:cs typeface="Times New Roman" panose="02020603050405020304" pitchFamily="18" charset="0"/>
                  </a:rPr>
                  <a:t>Where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𝑠</m:t>
                    </m:r>
                    <m:r>
                      <a:rPr lang="en-US" altLang="zh-CN" i="1">
                        <a:latin typeface="Cambria Math" panose="02040503050406030204" pitchFamily="18" charset="0"/>
                        <a:ea typeface="等线" panose="02010600030101010101" pitchFamily="2" charset="-122"/>
                        <a:cs typeface="Times New Roman" panose="02020603050405020304" pitchFamily="18" charset="0"/>
                      </a:rPr>
                      <m:t>≥1</m:t>
                    </m:r>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is the duration-to-speed reduction elasticity factor and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𝑝</m:t>
                        </m:r>
                      </m:sub>
                    </m:sSub>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is an MSR reduction constant in response to changes of congestion duration. </a:t>
                </a:r>
              </a:p>
              <a:p>
                <a:pPr marL="285750" indent="-285750">
                  <a:buFont typeface="Arial" panose="020B0604020202020204" pitchFamily="34" charset="0"/>
                  <a:buChar char="•"/>
                </a:pPr>
                <a:endParaRPr lang="en-US" altLang="zh-CN" dirty="0">
                  <a:latin typeface="Times New Roman" panose="02020603050405020304" pitchFamily="18" charset="0"/>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ea typeface="等线" panose="02010600030101010101" pitchFamily="2" charset="-122"/>
                    <a:cs typeface="Times New Roman" panose="02020603050405020304" pitchFamily="18" charset="0"/>
                  </a:rPr>
                  <a:t>The boundary condition is satisfied for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𝑀𝑆𝑅</m:t>
                    </m:r>
                    <m:r>
                      <a:rPr lang="en-US" altLang="zh-CN" i="1">
                        <a:latin typeface="Cambria Math" panose="02040503050406030204" pitchFamily="18" charset="0"/>
                        <a:ea typeface="等线" panose="02010600030101010101" pitchFamily="2" charset="-122"/>
                        <a:cs typeface="Times New Roman" panose="02020603050405020304" pitchFamily="18" charset="0"/>
                      </a:rPr>
                      <m:t>=0</m:t>
                    </m:r>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as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𝑃</m:t>
                    </m:r>
                    <m:r>
                      <a:rPr lang="en-US" altLang="zh-CN" i="1">
                        <a:latin typeface="Cambria Math" panose="02040503050406030204" pitchFamily="18" charset="0"/>
                        <a:ea typeface="等线" panose="02010600030101010101" pitchFamily="2" charset="-122"/>
                        <a:cs typeface="Times New Roman" panose="02020603050405020304" pitchFamily="18" charset="0"/>
                      </a:rPr>
                      <m:t>=0</m:t>
                    </m:r>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and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𝑐𝑜</m:t>
                        </m:r>
                      </m:sub>
                    </m:sSub>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When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𝑃</m:t>
                    </m:r>
                    <m:r>
                      <a:rPr lang="en-US" altLang="zh-CN" i="1">
                        <a:latin typeface="Cambria Math" panose="02040503050406030204" pitchFamily="18" charset="0"/>
                        <a:ea typeface="等线" panose="02010600030101010101" pitchFamily="2" charset="-122"/>
                        <a:cs typeface="Times New Roman" panose="02020603050405020304" pitchFamily="18" charset="0"/>
                      </a:rPr>
                      <m:t>=1</m:t>
                    </m:r>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𝑝</m:t>
                        </m:r>
                      </m:sub>
                    </m:sSub>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represents the baseline value for speed reduction magnitude, </a:t>
                </a:r>
                <a14:m>
                  <m:oMath xmlns:m="http://schemas.openxmlformats.org/officeDocument/2006/math">
                    <m:f>
                      <m:fPr>
                        <m:ctrlPr>
                          <a:rPr lang="zh-CN" altLang="zh-CN" i="1">
                            <a:latin typeface="Cambria Math" panose="02040503050406030204" pitchFamily="18" charset="0"/>
                            <a:ea typeface="Cambria Math" panose="02040503050406030204" pitchFamily="18" charset="0"/>
                          </a:rPr>
                        </m:ctrlPr>
                      </m:fPr>
                      <m:num>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𝑣</m:t>
                            </m:r>
                          </m:e>
                          <m:sub>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sub>
                        </m:sSub>
                      </m:num>
                      <m:den>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𝑐𝑜</m:t>
                            </m:r>
                          </m:sub>
                        </m:sSub>
                      </m:den>
                    </m:f>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i="1">
                            <a:latin typeface="Cambria Math" panose="02040503050406030204" pitchFamily="18" charset="0"/>
                            <a:ea typeface="等线" panose="02010600030101010101" pitchFamily="2" charset="-122"/>
                            <a:cs typeface="Times New Roman" panose="02020603050405020304" pitchFamily="18" charset="0"/>
                          </a:rPr>
                          <m:t>1+</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𝑝</m:t>
                            </m:r>
                          </m:sub>
                        </m:sSub>
                      </m:den>
                    </m:f>
                    <m:r>
                      <a:rPr lang="en-US" altLang="zh-CN">
                        <a:latin typeface="Cambria Math" panose="02040503050406030204" pitchFamily="18" charset="0"/>
                        <a:ea typeface="等线" panose="02010600030101010101" pitchFamily="2" charset="-122"/>
                        <a:cs typeface="Times New Roman" panose="02020603050405020304" pitchFamily="18" charset="0"/>
                      </a:rPr>
                      <m:t> </m:t>
                    </m:r>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5" name="矩形 10">
                <a:extLst>
                  <a:ext uri="{FF2B5EF4-FFF2-40B4-BE49-F238E27FC236}">
                    <a16:creationId xmlns:a16="http://schemas.microsoft.com/office/drawing/2014/main" id="{4A5CC7A9-4E8E-3773-FA44-81D4303EFF5A}"/>
                  </a:ext>
                </a:extLst>
              </p:cNvPr>
              <p:cNvSpPr>
                <a:spLocks noRot="1" noChangeAspect="1" noMove="1" noResize="1" noEditPoints="1" noAdjustHandles="1" noChangeArrowheads="1" noChangeShapeType="1" noTextEdit="1"/>
              </p:cNvSpPr>
              <p:nvPr/>
            </p:nvSpPr>
            <p:spPr>
              <a:xfrm>
                <a:off x="787652" y="3267503"/>
                <a:ext cx="4648200" cy="2829108"/>
              </a:xfrm>
              <a:prstGeom prst="rect">
                <a:avLst/>
              </a:prstGeom>
              <a:blipFill>
                <a:blip r:embed="rId4"/>
                <a:stretch>
                  <a:fillRect l="-786" t="-1078"/>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F027420-3E18-D4F6-003C-1E08975569E7}"/>
              </a:ext>
            </a:extLst>
          </p:cNvPr>
          <p:cNvGrpSpPr/>
          <p:nvPr/>
        </p:nvGrpSpPr>
        <p:grpSpPr>
          <a:xfrm>
            <a:off x="5376267" y="2836616"/>
            <a:ext cx="6260814" cy="3902984"/>
            <a:chOff x="4899513" y="3101608"/>
            <a:chExt cx="5296955" cy="3222992"/>
          </a:xfrm>
        </p:grpSpPr>
        <p:pic>
          <p:nvPicPr>
            <p:cNvPr id="11" name="Picture 10">
              <a:extLst>
                <a:ext uri="{FF2B5EF4-FFF2-40B4-BE49-F238E27FC236}">
                  <a16:creationId xmlns:a16="http://schemas.microsoft.com/office/drawing/2014/main" id="{D9D892AF-B031-7476-A29E-8298B80E4B24}"/>
                </a:ext>
              </a:extLst>
            </p:cNvPr>
            <p:cNvPicPr>
              <a:picLocks noChangeAspect="1"/>
            </p:cNvPicPr>
            <p:nvPr/>
          </p:nvPicPr>
          <p:blipFill>
            <a:blip r:embed="rId5"/>
            <a:stretch>
              <a:fillRect/>
            </a:stretch>
          </p:blipFill>
          <p:spPr>
            <a:xfrm>
              <a:off x="6661604" y="3558592"/>
              <a:ext cx="3534864" cy="2766008"/>
            </a:xfrm>
            <a:prstGeom prst="rect">
              <a:avLst/>
            </a:prstGeom>
          </p:spPr>
        </p:pic>
        <p:grpSp>
          <p:nvGrpSpPr>
            <p:cNvPr id="12" name="Group 11">
              <a:extLst>
                <a:ext uri="{FF2B5EF4-FFF2-40B4-BE49-F238E27FC236}">
                  <a16:creationId xmlns:a16="http://schemas.microsoft.com/office/drawing/2014/main" id="{6855C495-3219-60F4-C2F0-58E33D3F89E9}"/>
                </a:ext>
              </a:extLst>
            </p:cNvPr>
            <p:cNvGrpSpPr/>
            <p:nvPr/>
          </p:nvGrpSpPr>
          <p:grpSpPr>
            <a:xfrm>
              <a:off x="4899513" y="3101608"/>
              <a:ext cx="3820243" cy="3060566"/>
              <a:chOff x="4899513" y="3101608"/>
              <a:chExt cx="3820243" cy="3060566"/>
            </a:xfrm>
          </p:grpSpPr>
          <mc:AlternateContent xmlns:mc="http://schemas.openxmlformats.org/markup-compatibility/2006" xmlns:a14="http://schemas.microsoft.com/office/drawing/2010/main">
            <mc:Choice Requires="a14">
              <p:sp>
                <p:nvSpPr>
                  <p:cNvPr id="13" name="矩形 5">
                    <a:extLst>
                      <a:ext uri="{FF2B5EF4-FFF2-40B4-BE49-F238E27FC236}">
                        <a16:creationId xmlns:a16="http://schemas.microsoft.com/office/drawing/2014/main" id="{6FC81C93-7A9E-244C-8F45-25D8C89AC10B}"/>
                      </a:ext>
                    </a:extLst>
                  </p:cNvPr>
                  <p:cNvSpPr/>
                  <p:nvPr/>
                </p:nvSpPr>
                <p:spPr>
                  <a:xfrm>
                    <a:off x="4899513" y="3101608"/>
                    <a:ext cx="2194960" cy="456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200" i="1">
                              <a:latin typeface="Cambria Math" panose="02040503050406030204" pitchFamily="18" charset="0"/>
                            </a:rPr>
                            <m:t>𝑀𝑆𝑅</m:t>
                          </m:r>
                          <m:r>
                            <a:rPr lang="zh-CN" altLang="en-US" sz="2200">
                              <a:latin typeface="Cambria Math" panose="02040503050406030204" pitchFamily="18" charset="0"/>
                            </a:rPr>
                            <m:t>=</m:t>
                          </m:r>
                          <m:sSup>
                            <m:sSupPr>
                              <m:ctrlPr>
                                <a:rPr lang="zh-CN" altLang="en-US" sz="2200" i="1">
                                  <a:latin typeface="Cambria Math" panose="02040503050406030204" pitchFamily="18" charset="0"/>
                                </a:rPr>
                              </m:ctrlPr>
                            </m:sSupPr>
                            <m:e>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𝑓</m:t>
                                  </m:r>
                                </m:e>
                                <m:sub>
                                  <m:r>
                                    <a:rPr lang="zh-CN" altLang="en-US" sz="2200" i="1">
                                      <a:latin typeface="Cambria Math" panose="02040503050406030204" pitchFamily="18" charset="0"/>
                                    </a:rPr>
                                    <m:t>𝑝</m:t>
                                  </m:r>
                                </m:sub>
                              </m:sSub>
                              <m:r>
                                <a:rPr lang="zh-CN" altLang="en-US" sz="2200">
                                  <a:latin typeface="Cambria Math" panose="02040503050406030204" pitchFamily="18" charset="0"/>
                                </a:rPr>
                                <m:t>∙</m:t>
                              </m:r>
                              <m:d>
                                <m:dPr>
                                  <m:ctrlPr>
                                    <a:rPr lang="zh-CN" altLang="en-US" sz="2200" i="1">
                                      <a:latin typeface="Cambria Math" panose="02040503050406030204" pitchFamily="18" charset="0"/>
                                    </a:rPr>
                                  </m:ctrlPr>
                                </m:dPr>
                                <m:e>
                                  <m:r>
                                    <a:rPr lang="zh-CN" altLang="en-US" sz="2200" i="1">
                                      <a:latin typeface="Cambria Math" panose="02040503050406030204" pitchFamily="18" charset="0"/>
                                    </a:rPr>
                                    <m:t>𝑃</m:t>
                                  </m:r>
                                </m:e>
                              </m:d>
                            </m:e>
                            <m:sup>
                              <m:r>
                                <a:rPr lang="zh-CN" altLang="en-US" sz="2200" i="1">
                                  <a:latin typeface="Cambria Math" panose="02040503050406030204" pitchFamily="18" charset="0"/>
                                </a:rPr>
                                <m:t>𝑠</m:t>
                              </m:r>
                            </m:sup>
                          </m:sSup>
                        </m:oMath>
                      </m:oMathPara>
                    </a14:m>
                    <a:endParaRPr lang="zh-CN" altLang="en-US" sz="2200" dirty="0"/>
                  </a:p>
                </p:txBody>
              </p:sp>
            </mc:Choice>
            <mc:Fallback xmlns="">
              <p:sp>
                <p:nvSpPr>
                  <p:cNvPr id="18" name="矩形 5">
                    <a:extLst>
                      <a:ext uri="{FF2B5EF4-FFF2-40B4-BE49-F238E27FC236}">
                        <a16:creationId xmlns:a16="http://schemas.microsoft.com/office/drawing/2014/main" id="{339A5017-DB8F-4628-A32D-2973E3063D9A}"/>
                      </a:ext>
                    </a:extLst>
                  </p:cNvPr>
                  <p:cNvSpPr>
                    <a:spLocks noRot="1" noChangeAspect="1" noMove="1" noResize="1" noEditPoints="1" noAdjustHandles="1" noChangeArrowheads="1" noChangeShapeType="1" noTextEdit="1"/>
                  </p:cNvSpPr>
                  <p:nvPr/>
                </p:nvSpPr>
                <p:spPr>
                  <a:xfrm>
                    <a:off x="4899513" y="3101608"/>
                    <a:ext cx="2194960" cy="456985"/>
                  </a:xfrm>
                  <a:prstGeom prst="rect">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C65987C1-E840-A440-1D4C-001909953379}"/>
                  </a:ext>
                </a:extLst>
              </p:cNvPr>
              <p:cNvCxnSpPr>
                <a:cxnSpLocks/>
                <a:endCxn id="11" idx="1"/>
              </p:cNvCxnSpPr>
              <p:nvPr/>
            </p:nvCxnSpPr>
            <p:spPr>
              <a:xfrm>
                <a:off x="5447265" y="3523721"/>
                <a:ext cx="1214338" cy="14178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764158A2-2652-8511-1EFB-22C9C4A820F7}"/>
                  </a:ext>
                </a:extLst>
              </p:cNvPr>
              <p:cNvCxnSpPr>
                <a:cxnSpLocks/>
              </p:cNvCxnSpPr>
              <p:nvPr/>
            </p:nvCxnSpPr>
            <p:spPr>
              <a:xfrm>
                <a:off x="6570080" y="3429000"/>
                <a:ext cx="1779937" cy="27331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97A417D8-CCAC-B546-D817-5A8A69A5C647}"/>
                  </a:ext>
                </a:extLst>
              </p:cNvPr>
              <p:cNvCxnSpPr>
                <a:cxnSpLocks/>
              </p:cNvCxnSpPr>
              <p:nvPr/>
            </p:nvCxnSpPr>
            <p:spPr>
              <a:xfrm>
                <a:off x="6957665" y="3280659"/>
                <a:ext cx="1762091" cy="4262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3466467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Linking Polynomial Arrival Queue with Macroscopic Volume-Delay Function</a:t>
            </a:r>
          </a:p>
        </p:txBody>
      </p:sp>
      <mc:AlternateContent xmlns:mc="http://schemas.openxmlformats.org/markup-compatibility/2006" xmlns:a14="http://schemas.microsoft.com/office/drawing/2010/main">
        <mc:Choice Requires="a14">
          <p:sp>
            <p:nvSpPr>
              <p:cNvPr id="6" name="矩形 2">
                <a:extLst>
                  <a:ext uri="{FF2B5EF4-FFF2-40B4-BE49-F238E27FC236}">
                    <a16:creationId xmlns:a16="http://schemas.microsoft.com/office/drawing/2014/main" id="{4DA6016C-B2A0-2957-C350-921FC3C596CC}"/>
                  </a:ext>
                </a:extLst>
              </p:cNvPr>
              <p:cNvSpPr/>
              <p:nvPr/>
            </p:nvSpPr>
            <p:spPr>
              <a:xfrm>
                <a:off x="691269" y="1463269"/>
                <a:ext cx="11173382" cy="393121"/>
              </a:xfrm>
              <a:prstGeom prst="rect">
                <a:avLst/>
              </a:prstGeom>
            </p:spPr>
            <p:txBody>
              <a:bodyPr wrap="square">
                <a:spAutoFit/>
              </a:bodyPr>
              <a:lstStyle/>
              <a:p>
                <a:pPr marL="342900" indent="-342900" algn="just">
                  <a:buFont typeface="Wingdings" panose="05000000000000000000" pitchFamily="2" charset="2"/>
                  <a:buChar char="Ø"/>
                </a:pPr>
                <a:r>
                  <a:rPr lang="en-US" altLang="zh-CN" dirty="0">
                    <a:ea typeface="等线" panose="02010600030101010101" pitchFamily="2" charset="-122"/>
                  </a:rPr>
                  <a:t>we create a connection between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𝑤</m:t>
                        </m:r>
                      </m:e>
                      <m:sub>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sub>
                    </m:sSub>
                  </m:oMath>
                </a14:m>
                <a:r>
                  <a:rPr lang="en-US" altLang="zh-CN" dirty="0">
                    <a:ea typeface="等线" panose="02010600030101010101" pitchFamily="2" charset="-122"/>
                  </a:rPr>
                  <a:t>(i.e., the longest delay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i="1">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dirty="0">
                    <a:ea typeface="等线" panose="02010600030101010101" pitchFamily="2" charset="-122"/>
                  </a:rPr>
                  <a:t> compared with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𝑐𝑜</m:t>
                        </m:r>
                      </m:sub>
                    </m:sSub>
                  </m:oMath>
                </a14:m>
                <a:r>
                  <a:rPr lang="en-US" altLang="zh-CN" dirty="0">
                    <a:ea typeface="等线" panose="02010600030101010101" pitchFamily="2" charset="-122"/>
                  </a:rPr>
                  <a:t>) and </a:t>
                </a:r>
                <a:r>
                  <a:rPr lang="en-US" altLang="zh-CN" i="1" dirty="0">
                    <a:ea typeface="等线" panose="02010600030101010101" pitchFamily="2" charset="-122"/>
                  </a:rPr>
                  <a:t>P</a:t>
                </a:r>
                <a:endParaRPr lang="zh-CN" altLang="en-US" dirty="0"/>
              </a:p>
            </p:txBody>
          </p:sp>
        </mc:Choice>
        <mc:Fallback xmlns="">
          <p:sp>
            <p:nvSpPr>
              <p:cNvPr id="6" name="矩形 2">
                <a:extLst>
                  <a:ext uri="{FF2B5EF4-FFF2-40B4-BE49-F238E27FC236}">
                    <a16:creationId xmlns:a16="http://schemas.microsoft.com/office/drawing/2014/main" id="{4DA6016C-B2A0-2957-C350-921FC3C596CC}"/>
                  </a:ext>
                </a:extLst>
              </p:cNvPr>
              <p:cNvSpPr>
                <a:spLocks noRot="1" noChangeAspect="1" noMove="1" noResize="1" noEditPoints="1" noAdjustHandles="1" noChangeArrowheads="1" noChangeShapeType="1" noTextEdit="1"/>
              </p:cNvSpPr>
              <p:nvPr/>
            </p:nvSpPr>
            <p:spPr>
              <a:xfrm>
                <a:off x="691269" y="1463269"/>
                <a:ext cx="11173382" cy="393121"/>
              </a:xfrm>
              <a:prstGeom prst="rect">
                <a:avLst/>
              </a:prstGeom>
              <a:blipFill>
                <a:blip r:embed="rId2"/>
                <a:stretch>
                  <a:fillRect l="-327" t="-6154"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3">
                <a:extLst>
                  <a:ext uri="{FF2B5EF4-FFF2-40B4-BE49-F238E27FC236}">
                    <a16:creationId xmlns:a16="http://schemas.microsoft.com/office/drawing/2014/main" id="{4C35E325-8EB8-EE12-A4D3-20A89EA8DF6F}"/>
                  </a:ext>
                </a:extLst>
              </p:cNvPr>
              <p:cNvSpPr/>
              <p:nvPr/>
            </p:nvSpPr>
            <p:spPr>
              <a:xfrm>
                <a:off x="898849" y="2051001"/>
                <a:ext cx="7162800" cy="7221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sub>
                      </m:sSub>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sub>
                          </m:sSub>
                        </m:den>
                      </m:f>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sub>
                              </m:sSub>
                            </m:den>
                          </m:f>
                        </m:e>
                      </m:d>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a:latin typeface="Cambria Math" panose="02040503050406030204" pitchFamily="18" charset="0"/>
                        </a:rPr>
                        <m:t>∙</m:t>
                      </m:r>
                      <m:r>
                        <a:rPr lang="zh-CN" altLang="en-US" i="1">
                          <a:latin typeface="Cambria Math" panose="02040503050406030204" pitchFamily="18" charset="0"/>
                        </a:rPr>
                        <m:t>𝑀𝑆𝑅</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sSup>
                        <m:sSupPr>
                          <m:ctrlPr>
                            <a:rPr lang="zh-CN" altLang="en-US" i="1">
                              <a:latin typeface="Cambria Math" panose="02040503050406030204" pitchFamily="18" charset="0"/>
                            </a:rPr>
                          </m:ctrlPr>
                        </m:sSupPr>
                        <m:e>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𝑝</m:t>
                              </m:r>
                            </m:sub>
                          </m:sSub>
                          <m:r>
                            <a:rPr lang="zh-CN" altLang="en-US">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𝑃</m:t>
                              </m:r>
                            </m:e>
                          </m:d>
                        </m:e>
                        <m:sup>
                          <m:r>
                            <a:rPr lang="zh-CN" altLang="en-US" i="1">
                              <a:latin typeface="Cambria Math" panose="02040503050406030204" pitchFamily="18" charset="0"/>
                            </a:rPr>
                            <m:t>𝑠</m:t>
                          </m:r>
                        </m:sup>
                      </m:sSup>
                    </m:oMath>
                  </m:oMathPara>
                </a14:m>
                <a:endParaRPr lang="zh-CN" altLang="en-US" dirty="0"/>
              </a:p>
            </p:txBody>
          </p:sp>
        </mc:Choice>
        <mc:Fallback xmlns="">
          <p:sp>
            <p:nvSpPr>
              <p:cNvPr id="7" name="矩形 3">
                <a:extLst>
                  <a:ext uri="{FF2B5EF4-FFF2-40B4-BE49-F238E27FC236}">
                    <a16:creationId xmlns:a16="http://schemas.microsoft.com/office/drawing/2014/main" id="{4C35E325-8EB8-EE12-A4D3-20A89EA8DF6F}"/>
                  </a:ext>
                </a:extLst>
              </p:cNvPr>
              <p:cNvSpPr>
                <a:spLocks noRot="1" noChangeAspect="1" noMove="1" noResize="1" noEditPoints="1" noAdjustHandles="1" noChangeArrowheads="1" noChangeShapeType="1" noTextEdit="1"/>
              </p:cNvSpPr>
              <p:nvPr/>
            </p:nvSpPr>
            <p:spPr>
              <a:xfrm>
                <a:off x="898849" y="2051001"/>
                <a:ext cx="7162800" cy="7221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7">
                <a:extLst>
                  <a:ext uri="{FF2B5EF4-FFF2-40B4-BE49-F238E27FC236}">
                    <a16:creationId xmlns:a16="http://schemas.microsoft.com/office/drawing/2014/main" id="{FADEEEE0-B562-6DC8-CB95-3C2CEED674F0}"/>
                  </a:ext>
                </a:extLst>
              </p:cNvPr>
              <p:cNvSpPr/>
              <p:nvPr/>
            </p:nvSpPr>
            <p:spPr>
              <a:xfrm>
                <a:off x="1186105" y="3647504"/>
                <a:ext cx="3419847" cy="645113"/>
              </a:xfrm>
              <a:prstGeom prst="rect">
                <a:avLst/>
              </a:prstGeom>
            </p:spPr>
            <p:txBody>
              <a:bodyPr wrap="none">
                <a:spAutoFit/>
              </a:bodyPr>
              <a:lstStyle/>
              <a:p>
                <a:pPr indent="127000" algn="ctr">
                  <a:lnSpc>
                    <a:spcPct val="150000"/>
                  </a:lnSpc>
                  <a:spcBef>
                    <a:spcPts val="600"/>
                  </a:spcBef>
                  <a:spcAft>
                    <a:spcPts val="600"/>
                  </a:spcAft>
                </a:pPr>
                <a14:m>
                  <m:oMath xmlns:m="http://schemas.openxmlformats.org/officeDocument/2006/math">
                    <m:r>
                      <a:rPr lang="en-US" altLang="zh-CN" i="1" kern="100">
                        <a:latin typeface="Cambria Math" panose="02040503050406030204" pitchFamily="18" charset="0"/>
                        <a:ea typeface="等线" panose="02010600030101010101" pitchFamily="2" charset="-122"/>
                      </a:rPr>
                      <m:t>𝑤</m:t>
                    </m:r>
                    <m:r>
                      <a:rPr lang="en-US" altLang="zh-CN" i="1" kern="100">
                        <a:latin typeface="Cambria Math" panose="02040503050406030204" pitchFamily="18" charset="0"/>
                        <a:ea typeface="等线" panose="02010600030101010101" pitchFamily="2" charset="-122"/>
                      </a:rPr>
                      <m:t>(</m:t>
                    </m:r>
                    <m:r>
                      <a:rPr lang="en-US" altLang="zh-CN" i="1" kern="100">
                        <a:latin typeface="Cambria Math" panose="02040503050406030204" pitchFamily="18" charset="0"/>
                        <a:ea typeface="等线" panose="02010600030101010101" pitchFamily="2" charset="-122"/>
                      </a:rPr>
                      <m:t>𝑡</m:t>
                    </m:r>
                    <m:r>
                      <a:rPr lang="en-US" altLang="zh-CN" i="1" kern="100">
                        <a:latin typeface="Cambria Math" panose="02040503050406030204" pitchFamily="18" charset="0"/>
                        <a:ea typeface="等线" panose="02010600030101010101" pitchFamily="2" charset="-122"/>
                      </a:rPr>
                      <m:t>)</m:t>
                    </m:r>
                    <m:r>
                      <a:rPr lang="en-US" altLang="zh-CN" kern="100">
                        <a:latin typeface="Cambria Math" panose="02040503050406030204" pitchFamily="18" charset="0"/>
                        <a:ea typeface="等线" panose="02010600030101010101" pitchFamily="2" charset="-122"/>
                      </a:rPr>
                      <m:t>=</m:t>
                    </m:r>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等线" panose="02010600030101010101" pitchFamily="2" charset="-122"/>
                          </a:rPr>
                          <m:t>𝛾</m:t>
                        </m:r>
                      </m:num>
                      <m:den>
                        <m:r>
                          <a:rPr lang="en-US" altLang="zh-CN" kern="100">
                            <a:latin typeface="Cambria Math" panose="02040503050406030204" pitchFamily="18" charset="0"/>
                            <a:ea typeface="等线" panose="02010600030101010101" pitchFamily="2" charset="-122"/>
                          </a:rPr>
                          <m:t>4</m:t>
                        </m:r>
                        <m:r>
                          <a:rPr lang="en-US" altLang="zh-CN" i="1" kern="100">
                            <a:latin typeface="Cambria Math" panose="02040503050406030204" pitchFamily="18" charset="0"/>
                            <a:ea typeface="等线" panose="02010600030101010101" pitchFamily="2" charset="-122"/>
                          </a:rPr>
                          <m:t>𝜇</m:t>
                        </m:r>
                      </m:den>
                    </m:f>
                    <m:r>
                      <a:rPr lang="en-US" altLang="zh-CN" i="1" kern="100">
                        <a:latin typeface="Cambria Math" panose="02040503050406030204" pitchFamily="18" charset="0"/>
                        <a:ea typeface="等线"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等线" panose="02010600030101010101" pitchFamily="2" charset="-122"/>
                              </a:rPr>
                              <m:t>𝑡</m:t>
                            </m:r>
                            <m:r>
                              <a:rPr lang="en-US" altLang="zh-CN" i="1" kern="100">
                                <a:latin typeface="Cambria Math" panose="02040503050406030204" pitchFamily="18" charset="0"/>
                                <a:ea typeface="等线"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等线" panose="02010600030101010101" pitchFamily="2" charset="-122"/>
                                  </a:rPr>
                                  <m:t>𝑡</m:t>
                                </m:r>
                              </m:e>
                              <m:sub>
                                <m:r>
                                  <a:rPr lang="en-US" altLang="zh-CN" kern="100">
                                    <a:latin typeface="Cambria Math" panose="02040503050406030204" pitchFamily="18" charset="0"/>
                                    <a:ea typeface="等线" panose="02010600030101010101" pitchFamily="2" charset="-122"/>
                                  </a:rPr>
                                  <m:t>0</m:t>
                                </m:r>
                              </m:sub>
                            </m:sSub>
                          </m:e>
                        </m:d>
                      </m:e>
                      <m:sup>
                        <m:r>
                          <a:rPr lang="en-US" altLang="zh-CN" kern="100">
                            <a:latin typeface="Cambria Math" panose="02040503050406030204" pitchFamily="18" charset="0"/>
                            <a:ea typeface="等线" panose="02010600030101010101" pitchFamily="2" charset="-122"/>
                          </a:rPr>
                          <m:t>2</m:t>
                        </m:r>
                      </m:sup>
                    </m:sSup>
                    <m:r>
                      <a:rPr lang="en-US" altLang="zh-CN" i="1" kern="100">
                        <a:latin typeface="Cambria Math" panose="02040503050406030204" pitchFamily="18" charset="0"/>
                        <a:ea typeface="等线"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等线" panose="02010600030101010101" pitchFamily="2" charset="-122"/>
                              </a:rPr>
                              <m:t>𝑡</m:t>
                            </m:r>
                            <m:r>
                              <a:rPr lang="en-US" altLang="zh-CN" i="1" kern="100">
                                <a:latin typeface="Cambria Math" panose="02040503050406030204" pitchFamily="18" charset="0"/>
                                <a:ea typeface="等线"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等线" panose="02010600030101010101" pitchFamily="2" charset="-122"/>
                                  </a:rPr>
                                  <m:t>𝑡</m:t>
                                </m:r>
                              </m:e>
                              <m:sub>
                                <m:r>
                                  <a:rPr lang="en-US" altLang="zh-CN" i="1" kern="100">
                                    <a:latin typeface="Cambria Math" panose="02040503050406030204" pitchFamily="18" charset="0"/>
                                    <a:ea typeface="等线" panose="02010600030101010101" pitchFamily="2" charset="-122"/>
                                  </a:rPr>
                                  <m:t>3</m:t>
                                </m:r>
                              </m:sub>
                            </m:sSub>
                          </m:e>
                        </m:d>
                      </m:e>
                      <m:sup>
                        <m:r>
                          <a:rPr lang="en-US" altLang="zh-CN" kern="100">
                            <a:latin typeface="Cambria Math" panose="02040503050406030204" pitchFamily="18" charset="0"/>
                            <a:ea typeface="等线" panose="02010600030101010101" pitchFamily="2" charset="-122"/>
                          </a:rPr>
                          <m:t>2</m:t>
                        </m:r>
                      </m:sup>
                    </m:sSup>
                  </m:oMath>
                </a14:m>
                <a:r>
                  <a:rPr lang="en-US" altLang="zh-CN" kern="100" dirty="0">
                    <a:latin typeface="Times New Roman" panose="02020603050405020304" pitchFamily="18" charset="0"/>
                    <a:ea typeface="等线" panose="02010600030101010101" pitchFamily="2" charset="-122"/>
                  </a:rPr>
                  <a:t>.</a:t>
                </a:r>
                <a:endParaRPr lang="zh-CN" altLang="zh-CN" kern="100" dirty="0">
                  <a:latin typeface="Times New Roman" panose="02020603050405020304" pitchFamily="18" charset="0"/>
                  <a:ea typeface="等线" panose="02010600030101010101" pitchFamily="2" charset="-122"/>
                </a:endParaRPr>
              </a:p>
            </p:txBody>
          </p:sp>
        </mc:Choice>
        <mc:Fallback xmlns="">
          <p:sp>
            <p:nvSpPr>
              <p:cNvPr id="9" name="矩形 7">
                <a:extLst>
                  <a:ext uri="{FF2B5EF4-FFF2-40B4-BE49-F238E27FC236}">
                    <a16:creationId xmlns:a16="http://schemas.microsoft.com/office/drawing/2014/main" id="{FADEEEE0-B562-6DC8-CB95-3C2CEED674F0}"/>
                  </a:ext>
                </a:extLst>
              </p:cNvPr>
              <p:cNvSpPr>
                <a:spLocks noRot="1" noChangeAspect="1" noMove="1" noResize="1" noEditPoints="1" noAdjustHandles="1" noChangeArrowheads="1" noChangeShapeType="1" noTextEdit="1"/>
              </p:cNvSpPr>
              <p:nvPr/>
            </p:nvSpPr>
            <p:spPr>
              <a:xfrm>
                <a:off x="1186105" y="3647504"/>
                <a:ext cx="3419847" cy="645113"/>
              </a:xfrm>
              <a:prstGeom prst="rect">
                <a:avLst/>
              </a:prstGeom>
              <a:blipFill>
                <a:blip r:embed="rId4"/>
                <a:stretch>
                  <a:fillRect r="-891" b="-188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AF480DD8-BA62-4F7D-DC8C-23061FE17BBA}"/>
              </a:ext>
            </a:extLst>
          </p:cNvPr>
          <p:cNvPicPr>
            <a:picLocks noChangeAspect="1"/>
          </p:cNvPicPr>
          <p:nvPr/>
        </p:nvPicPr>
        <p:blipFill>
          <a:blip r:embed="rId5"/>
          <a:stretch>
            <a:fillRect/>
          </a:stretch>
        </p:blipFill>
        <p:spPr>
          <a:xfrm>
            <a:off x="5795881" y="3436239"/>
            <a:ext cx="5409611" cy="3182837"/>
          </a:xfrm>
          <a:prstGeom prst="rect">
            <a:avLst/>
          </a:prstGeom>
        </p:spPr>
      </p:pic>
      <mc:AlternateContent xmlns:mc="http://schemas.openxmlformats.org/markup-compatibility/2006" xmlns:a14="http://schemas.microsoft.com/office/drawing/2010/main">
        <mc:Choice Requires="a14">
          <p:sp>
            <p:nvSpPr>
              <p:cNvPr id="15" name="矩形 24">
                <a:extLst>
                  <a:ext uri="{FF2B5EF4-FFF2-40B4-BE49-F238E27FC236}">
                    <a16:creationId xmlns:a16="http://schemas.microsoft.com/office/drawing/2014/main" id="{42C2FCFA-6D50-2EE3-C943-A265B7162741}"/>
                  </a:ext>
                </a:extLst>
              </p:cNvPr>
              <p:cNvSpPr/>
              <p:nvPr/>
            </p:nvSpPr>
            <p:spPr>
              <a:xfrm>
                <a:off x="1287703" y="4515388"/>
                <a:ext cx="2010166" cy="879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𝑣</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a:latin typeface="Cambria Math" panose="02040503050406030204" pitchFamily="18" charset="0"/>
                            </a:rPr>
                            <m:t>+</m:t>
                          </m:r>
                          <m:r>
                            <a:rPr lang="zh-CN" altLang="en-US" i="1">
                              <a:latin typeface="Cambria Math" panose="02040503050406030204" pitchFamily="18" charset="0"/>
                            </a:rPr>
                            <m:t>𝑤</m:t>
                          </m:r>
                          <m:r>
                            <a:rPr lang="zh-CN" altLang="en-US">
                              <a:latin typeface="Cambria Math" panose="02040503050406030204" pitchFamily="18" charset="0"/>
                            </a:rPr>
                            <m:t>(</m:t>
                          </m:r>
                          <m:r>
                            <a:rPr lang="zh-CN" altLang="en-US" i="1">
                              <a:latin typeface="Cambria Math" panose="02040503050406030204" pitchFamily="18" charset="0"/>
                            </a:rPr>
                            <m:t>𝑡</m:t>
                          </m:r>
                          <m:r>
                            <a:rPr lang="en-US" altLang="zh-CN" i="1">
                              <a:latin typeface="Cambria Math" panose="02040503050406030204" pitchFamily="18" charset="0"/>
                            </a:rPr>
                            <m:t>)</m:t>
                          </m:r>
                        </m:den>
                      </m:f>
                    </m:oMath>
                  </m:oMathPara>
                </a14:m>
                <a:endParaRPr lang="zh-CN" altLang="en-US" dirty="0"/>
              </a:p>
            </p:txBody>
          </p:sp>
        </mc:Choice>
        <mc:Fallback xmlns="">
          <p:sp>
            <p:nvSpPr>
              <p:cNvPr id="15" name="矩形 24">
                <a:extLst>
                  <a:ext uri="{FF2B5EF4-FFF2-40B4-BE49-F238E27FC236}">
                    <a16:creationId xmlns:a16="http://schemas.microsoft.com/office/drawing/2014/main" id="{42C2FCFA-6D50-2EE3-C943-A265B7162741}"/>
                  </a:ext>
                </a:extLst>
              </p:cNvPr>
              <p:cNvSpPr>
                <a:spLocks noRot="1" noChangeAspect="1" noMove="1" noResize="1" noEditPoints="1" noAdjustHandles="1" noChangeArrowheads="1" noChangeShapeType="1" noTextEdit="1"/>
              </p:cNvSpPr>
              <p:nvPr/>
            </p:nvSpPr>
            <p:spPr>
              <a:xfrm>
                <a:off x="1287703" y="4515388"/>
                <a:ext cx="2010166" cy="879343"/>
              </a:xfrm>
              <a:prstGeom prst="rect">
                <a:avLst/>
              </a:prstGeom>
              <a:blipFill>
                <a:blip r:embed="rId6"/>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A6DA97D-1C82-E9CE-2016-505E9F3C489B}"/>
              </a:ext>
            </a:extLst>
          </p:cNvPr>
          <p:cNvSpPr txBox="1"/>
          <p:nvPr/>
        </p:nvSpPr>
        <p:spPr>
          <a:xfrm>
            <a:off x="643467" y="3133798"/>
            <a:ext cx="6094268" cy="369332"/>
          </a:xfrm>
          <a:prstGeom prst="rect">
            <a:avLst/>
          </a:prstGeom>
          <a:noFill/>
        </p:spPr>
        <p:txBody>
          <a:bodyPr wrap="square">
            <a:spAutoFit/>
          </a:bodyPr>
          <a:lstStyle/>
          <a:p>
            <a:pPr marL="285750" indent="-285750">
              <a:buFont typeface="Wingdings" panose="05000000000000000000" pitchFamily="2" charset="2"/>
              <a:buChar char="Ø"/>
            </a:pPr>
            <a:r>
              <a:rPr lang="en-US" altLang="zh-CN" sz="1800" dirty="0">
                <a:ea typeface="等线" panose="02010600030101010101" pitchFamily="2" charset="-122"/>
              </a:rPr>
              <a:t>Time-dependent speed can be derived as follows:</a:t>
            </a:r>
            <a:endParaRPr lang="zh-CN" altLang="en-US" sz="1800" dirty="0"/>
          </a:p>
        </p:txBody>
      </p:sp>
    </p:spTree>
    <p:extLst>
      <p:ext uri="{BB962C8B-B14F-4D97-AF65-F5344CB8AC3E}">
        <p14:creationId xmlns:p14="http://schemas.microsoft.com/office/powerpoint/2010/main" val="2413311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Connections of link performance functions and traffic flow models</a:t>
            </a:r>
          </a:p>
        </p:txBody>
      </p:sp>
      <p:pic>
        <p:nvPicPr>
          <p:cNvPr id="3" name="图片 7">
            <a:extLst>
              <a:ext uri="{FF2B5EF4-FFF2-40B4-BE49-F238E27FC236}">
                <a16:creationId xmlns:a16="http://schemas.microsoft.com/office/drawing/2014/main" id="{72EB4BB1-C62A-019A-DF33-903C6C920893}"/>
              </a:ext>
            </a:extLst>
          </p:cNvPr>
          <p:cNvPicPr>
            <a:picLocks noChangeAspect="1"/>
          </p:cNvPicPr>
          <p:nvPr/>
        </p:nvPicPr>
        <p:blipFill>
          <a:blip r:embed="rId2"/>
          <a:stretch>
            <a:fillRect/>
          </a:stretch>
        </p:blipFill>
        <p:spPr>
          <a:xfrm>
            <a:off x="1306756" y="1397221"/>
            <a:ext cx="9578487" cy="4458183"/>
          </a:xfrm>
          <a:prstGeom prst="rect">
            <a:avLst/>
          </a:prstGeom>
        </p:spPr>
      </p:pic>
    </p:spTree>
    <p:extLst>
      <p:ext uri="{BB962C8B-B14F-4D97-AF65-F5344CB8AC3E}">
        <p14:creationId xmlns:p14="http://schemas.microsoft.com/office/powerpoint/2010/main" val="3308987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Connections of link performance functions and traffic flow models</a:t>
            </a:r>
          </a:p>
        </p:txBody>
      </p:sp>
      <p:grpSp>
        <p:nvGrpSpPr>
          <p:cNvPr id="50" name="Group 49">
            <a:extLst>
              <a:ext uri="{FF2B5EF4-FFF2-40B4-BE49-F238E27FC236}">
                <a16:creationId xmlns:a16="http://schemas.microsoft.com/office/drawing/2014/main" id="{3F046716-C7F8-C574-B3B4-F5605DCCA6E1}"/>
              </a:ext>
            </a:extLst>
          </p:cNvPr>
          <p:cNvGrpSpPr/>
          <p:nvPr/>
        </p:nvGrpSpPr>
        <p:grpSpPr>
          <a:xfrm>
            <a:off x="532063" y="882699"/>
            <a:ext cx="11242694" cy="5730235"/>
            <a:chOff x="596799" y="728951"/>
            <a:chExt cx="11242694" cy="5730235"/>
          </a:xfrm>
        </p:grpSpPr>
        <p:pic>
          <p:nvPicPr>
            <p:cNvPr id="46" name="图片 3">
              <a:extLst>
                <a:ext uri="{FF2B5EF4-FFF2-40B4-BE49-F238E27FC236}">
                  <a16:creationId xmlns:a16="http://schemas.microsoft.com/office/drawing/2014/main" id="{B44BC967-A666-59A9-3A34-E888F59F8A60}"/>
                </a:ext>
              </a:extLst>
            </p:cNvPr>
            <p:cNvPicPr>
              <a:picLocks noChangeAspect="1"/>
            </p:cNvPicPr>
            <p:nvPr/>
          </p:nvPicPr>
          <p:blipFill>
            <a:blip r:embed="rId2"/>
            <a:stretch>
              <a:fillRect/>
            </a:stretch>
          </p:blipFill>
          <p:spPr>
            <a:xfrm>
              <a:off x="596799" y="1033128"/>
              <a:ext cx="2259338" cy="1331854"/>
            </a:xfrm>
            <a:prstGeom prst="rect">
              <a:avLst/>
            </a:prstGeom>
          </p:spPr>
        </p:pic>
        <p:grpSp>
          <p:nvGrpSpPr>
            <p:cNvPr id="2" name="Group 1">
              <a:extLst>
                <a:ext uri="{FF2B5EF4-FFF2-40B4-BE49-F238E27FC236}">
                  <a16:creationId xmlns:a16="http://schemas.microsoft.com/office/drawing/2014/main" id="{D2C05529-8F70-1FC3-0287-E8519C773C36}"/>
                </a:ext>
              </a:extLst>
            </p:cNvPr>
            <p:cNvGrpSpPr/>
            <p:nvPr/>
          </p:nvGrpSpPr>
          <p:grpSpPr>
            <a:xfrm>
              <a:off x="738015" y="728951"/>
              <a:ext cx="11101478" cy="5730235"/>
              <a:chOff x="213164" y="200729"/>
              <a:chExt cx="11980728" cy="6475061"/>
            </a:xfrm>
          </p:grpSpPr>
          <p:pic>
            <p:nvPicPr>
              <p:cNvPr id="4" name="图片 4">
                <a:extLst>
                  <a:ext uri="{FF2B5EF4-FFF2-40B4-BE49-F238E27FC236}">
                    <a16:creationId xmlns:a16="http://schemas.microsoft.com/office/drawing/2014/main" id="{C9DF35C5-E0FE-F619-DBB4-707D81CE9CD6}"/>
                  </a:ext>
                </a:extLst>
              </p:cNvPr>
              <p:cNvPicPr>
                <a:picLocks noChangeAspect="1"/>
              </p:cNvPicPr>
              <p:nvPr/>
            </p:nvPicPr>
            <p:blipFill>
              <a:blip r:embed="rId3"/>
              <a:stretch>
                <a:fillRect/>
              </a:stretch>
            </p:blipFill>
            <p:spPr>
              <a:xfrm>
                <a:off x="452864" y="3491033"/>
                <a:ext cx="2206593" cy="2235356"/>
              </a:xfrm>
              <a:prstGeom prst="rect">
                <a:avLst/>
              </a:prstGeom>
            </p:spPr>
          </p:pic>
          <p:pic>
            <p:nvPicPr>
              <p:cNvPr id="5" name="图片 5">
                <a:extLst>
                  <a:ext uri="{FF2B5EF4-FFF2-40B4-BE49-F238E27FC236}">
                    <a16:creationId xmlns:a16="http://schemas.microsoft.com/office/drawing/2014/main" id="{C1796ABE-B4B1-5B22-CDFA-9DC8C7C89304}"/>
                  </a:ext>
                </a:extLst>
              </p:cNvPr>
              <p:cNvPicPr>
                <a:picLocks noChangeAspect="1"/>
              </p:cNvPicPr>
              <p:nvPr/>
            </p:nvPicPr>
            <p:blipFill>
              <a:blip r:embed="rId4"/>
              <a:stretch>
                <a:fillRect/>
              </a:stretch>
            </p:blipFill>
            <p:spPr>
              <a:xfrm>
                <a:off x="3339833" y="230099"/>
                <a:ext cx="2403251" cy="1217701"/>
              </a:xfrm>
              <a:prstGeom prst="rect">
                <a:avLst/>
              </a:prstGeom>
            </p:spPr>
          </p:pic>
          <p:pic>
            <p:nvPicPr>
              <p:cNvPr id="6" name="图片 6">
                <a:extLst>
                  <a:ext uri="{FF2B5EF4-FFF2-40B4-BE49-F238E27FC236}">
                    <a16:creationId xmlns:a16="http://schemas.microsoft.com/office/drawing/2014/main" id="{C3A95E37-2D7A-3A06-E785-B023CBF31AD4}"/>
                  </a:ext>
                </a:extLst>
              </p:cNvPr>
              <p:cNvPicPr>
                <a:picLocks noChangeAspect="1"/>
              </p:cNvPicPr>
              <p:nvPr/>
            </p:nvPicPr>
            <p:blipFill>
              <a:blip r:embed="rId5"/>
              <a:stretch>
                <a:fillRect/>
              </a:stretch>
            </p:blipFill>
            <p:spPr>
              <a:xfrm>
                <a:off x="10153650" y="600504"/>
                <a:ext cx="1790700" cy="1325279"/>
              </a:xfrm>
              <a:prstGeom prst="rect">
                <a:avLst/>
              </a:prstGeom>
            </p:spPr>
          </p:pic>
          <p:pic>
            <p:nvPicPr>
              <p:cNvPr id="7" name="图片 8">
                <a:extLst>
                  <a:ext uri="{FF2B5EF4-FFF2-40B4-BE49-F238E27FC236}">
                    <a16:creationId xmlns:a16="http://schemas.microsoft.com/office/drawing/2014/main" id="{3964739D-689F-C70B-42D9-1547EDD0023E}"/>
                  </a:ext>
                </a:extLst>
              </p:cNvPr>
              <p:cNvPicPr>
                <a:picLocks noChangeAspect="1"/>
              </p:cNvPicPr>
              <p:nvPr/>
            </p:nvPicPr>
            <p:blipFill>
              <a:blip r:embed="rId6"/>
              <a:stretch>
                <a:fillRect/>
              </a:stretch>
            </p:blipFill>
            <p:spPr>
              <a:xfrm>
                <a:off x="7272875" y="639674"/>
                <a:ext cx="2124075" cy="1286109"/>
              </a:xfrm>
              <a:prstGeom prst="rect">
                <a:avLst/>
              </a:prstGeom>
            </p:spPr>
          </p:pic>
          <p:pic>
            <p:nvPicPr>
              <p:cNvPr id="9" name="图片 10">
                <a:extLst>
                  <a:ext uri="{FF2B5EF4-FFF2-40B4-BE49-F238E27FC236}">
                    <a16:creationId xmlns:a16="http://schemas.microsoft.com/office/drawing/2014/main" id="{6F2012AE-774B-5E77-7058-D61E991B7DEA}"/>
                  </a:ext>
                </a:extLst>
              </p:cNvPr>
              <p:cNvPicPr>
                <a:picLocks noChangeAspect="1"/>
              </p:cNvPicPr>
              <p:nvPr/>
            </p:nvPicPr>
            <p:blipFill>
              <a:blip r:embed="rId7"/>
              <a:stretch>
                <a:fillRect/>
              </a:stretch>
            </p:blipFill>
            <p:spPr>
              <a:xfrm>
                <a:off x="3189029" y="2715654"/>
                <a:ext cx="2467113" cy="1122452"/>
              </a:xfrm>
              <a:prstGeom prst="rect">
                <a:avLst/>
              </a:prstGeom>
            </p:spPr>
          </p:pic>
          <p:sp>
            <p:nvSpPr>
              <p:cNvPr id="10" name="文本框 11">
                <a:extLst>
                  <a:ext uri="{FF2B5EF4-FFF2-40B4-BE49-F238E27FC236}">
                    <a16:creationId xmlns:a16="http://schemas.microsoft.com/office/drawing/2014/main" id="{15BDD425-3A0D-4C7E-BA10-AE83172F1B58}"/>
                  </a:ext>
                </a:extLst>
              </p:cNvPr>
              <p:cNvSpPr txBox="1"/>
              <p:nvPr/>
            </p:nvSpPr>
            <p:spPr>
              <a:xfrm>
                <a:off x="213164" y="1971949"/>
                <a:ext cx="2206594" cy="646331"/>
              </a:xfrm>
              <a:prstGeom prst="rect">
                <a:avLst/>
              </a:prstGeom>
              <a:noFill/>
            </p:spPr>
            <p:txBody>
              <a:bodyPr wrap="square" rtlCol="0">
                <a:spAutoFit/>
              </a:bodyPr>
              <a:lstStyle/>
              <a:p>
                <a:r>
                  <a:rPr lang="en-US" altLang="zh-CN" dirty="0"/>
                  <a:t>FD with different functional forms</a:t>
                </a:r>
                <a:endParaRPr lang="zh-CN" altLang="en-US" dirty="0"/>
              </a:p>
            </p:txBody>
          </p:sp>
          <p:sp>
            <p:nvSpPr>
              <p:cNvPr id="11" name="文本框 12">
                <a:extLst>
                  <a:ext uri="{FF2B5EF4-FFF2-40B4-BE49-F238E27FC236}">
                    <a16:creationId xmlns:a16="http://schemas.microsoft.com/office/drawing/2014/main" id="{7EC8A6E9-B802-0862-2E25-79E5669E43AF}"/>
                  </a:ext>
                </a:extLst>
              </p:cNvPr>
              <p:cNvSpPr txBox="1"/>
              <p:nvPr/>
            </p:nvSpPr>
            <p:spPr>
              <a:xfrm>
                <a:off x="3133940" y="1478159"/>
                <a:ext cx="1412385" cy="646331"/>
              </a:xfrm>
              <a:prstGeom prst="rect">
                <a:avLst/>
              </a:prstGeom>
              <a:noFill/>
            </p:spPr>
            <p:txBody>
              <a:bodyPr wrap="square" rtlCol="0">
                <a:spAutoFit/>
              </a:bodyPr>
              <a:lstStyle/>
              <a:p>
                <a:r>
                  <a:rPr lang="en-US" altLang="zh-CN" dirty="0"/>
                  <a:t>Polynomial arrival rate </a:t>
                </a:r>
              </a:p>
            </p:txBody>
          </p:sp>
          <p:sp>
            <p:nvSpPr>
              <p:cNvPr id="12" name="文本框 15">
                <a:extLst>
                  <a:ext uri="{FF2B5EF4-FFF2-40B4-BE49-F238E27FC236}">
                    <a16:creationId xmlns:a16="http://schemas.microsoft.com/office/drawing/2014/main" id="{F614ECF8-B3D3-2E6D-B404-4E5361DA52E2}"/>
                  </a:ext>
                </a:extLst>
              </p:cNvPr>
              <p:cNvSpPr txBox="1"/>
              <p:nvPr/>
            </p:nvSpPr>
            <p:spPr>
              <a:xfrm>
                <a:off x="1060818" y="5990476"/>
                <a:ext cx="1626023" cy="369332"/>
              </a:xfrm>
              <a:prstGeom prst="rect">
                <a:avLst/>
              </a:prstGeom>
              <a:noFill/>
            </p:spPr>
            <p:txBody>
              <a:bodyPr wrap="none" rtlCol="0">
                <a:spAutoFit/>
              </a:bodyPr>
              <a:lstStyle/>
              <a:p>
                <a:r>
                  <a:rPr lang="en-US" altLang="zh-CN" b="1" dirty="0">
                    <a:solidFill>
                      <a:srgbClr val="00B050"/>
                    </a:solidFill>
                  </a:rPr>
                  <a:t>CTM, LTM, PDE</a:t>
                </a:r>
                <a:endParaRPr lang="zh-CN" altLang="en-US" b="1" dirty="0">
                  <a:solidFill>
                    <a:srgbClr val="00B050"/>
                  </a:solidFill>
                </a:endParaRPr>
              </a:p>
            </p:txBody>
          </p:sp>
          <p:cxnSp>
            <p:nvCxnSpPr>
              <p:cNvPr id="13" name="直接箭头连接符 17">
                <a:extLst>
                  <a:ext uri="{FF2B5EF4-FFF2-40B4-BE49-F238E27FC236}">
                    <a16:creationId xmlns:a16="http://schemas.microsoft.com/office/drawing/2014/main" id="{3B3E65B4-B07B-BB66-ED64-20DACC0E0484}"/>
                  </a:ext>
                </a:extLst>
              </p:cNvPr>
              <p:cNvCxnSpPr/>
              <p:nvPr/>
            </p:nvCxnSpPr>
            <p:spPr>
              <a:xfrm>
                <a:off x="4541458" y="1657350"/>
                <a:ext cx="0" cy="4671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8">
                <a:extLst>
                  <a:ext uri="{FF2B5EF4-FFF2-40B4-BE49-F238E27FC236}">
                    <a16:creationId xmlns:a16="http://schemas.microsoft.com/office/drawing/2014/main" id="{5E232849-A6AB-0019-E703-830D9E0B25BE}"/>
                  </a:ext>
                </a:extLst>
              </p:cNvPr>
              <p:cNvSpPr txBox="1"/>
              <p:nvPr/>
            </p:nvSpPr>
            <p:spPr>
              <a:xfrm>
                <a:off x="10227536" y="2026633"/>
                <a:ext cx="1854803" cy="369332"/>
              </a:xfrm>
              <a:prstGeom prst="rect">
                <a:avLst/>
              </a:prstGeom>
              <a:noFill/>
            </p:spPr>
            <p:txBody>
              <a:bodyPr wrap="none" rtlCol="0">
                <a:spAutoFit/>
              </a:bodyPr>
              <a:lstStyle/>
              <a:p>
                <a:r>
                  <a:rPr lang="en-US" altLang="zh-CN" dirty="0"/>
                  <a:t>Conventional VDF</a:t>
                </a:r>
                <a:endParaRPr lang="zh-CN" altLang="en-US" dirty="0"/>
              </a:p>
            </p:txBody>
          </p:sp>
          <p:sp>
            <p:nvSpPr>
              <p:cNvPr id="15" name="文本框 19">
                <a:extLst>
                  <a:ext uri="{FF2B5EF4-FFF2-40B4-BE49-F238E27FC236}">
                    <a16:creationId xmlns:a16="http://schemas.microsoft.com/office/drawing/2014/main" id="{CEAE3A57-E759-AFF1-9394-296F14EE26D3}"/>
                  </a:ext>
                </a:extLst>
              </p:cNvPr>
              <p:cNvSpPr txBox="1"/>
              <p:nvPr/>
            </p:nvSpPr>
            <p:spPr>
              <a:xfrm>
                <a:off x="7469681" y="1841967"/>
                <a:ext cx="2018886" cy="369332"/>
              </a:xfrm>
              <a:prstGeom prst="rect">
                <a:avLst/>
              </a:prstGeom>
              <a:noFill/>
            </p:spPr>
            <p:txBody>
              <a:bodyPr wrap="none" rtlCol="0">
                <a:spAutoFit/>
              </a:bodyPr>
              <a:lstStyle/>
              <a:p>
                <a:r>
                  <a:rPr lang="en-US" altLang="zh-CN" dirty="0"/>
                  <a:t>Queue related VDF</a:t>
                </a:r>
                <a:endParaRPr lang="zh-CN" altLang="en-US" dirty="0"/>
              </a:p>
            </p:txBody>
          </p:sp>
          <p:sp>
            <p:nvSpPr>
              <p:cNvPr id="16" name="文本框 20">
                <a:extLst>
                  <a:ext uri="{FF2B5EF4-FFF2-40B4-BE49-F238E27FC236}">
                    <a16:creationId xmlns:a16="http://schemas.microsoft.com/office/drawing/2014/main" id="{EEE5643C-0AE9-8272-13BC-F152782BF2C8}"/>
                  </a:ext>
                </a:extLst>
              </p:cNvPr>
              <p:cNvSpPr txBox="1"/>
              <p:nvPr/>
            </p:nvSpPr>
            <p:spPr>
              <a:xfrm>
                <a:off x="3189029" y="3933948"/>
                <a:ext cx="3425481" cy="646331"/>
              </a:xfrm>
              <a:prstGeom prst="rect">
                <a:avLst/>
              </a:prstGeom>
              <a:noFill/>
            </p:spPr>
            <p:txBody>
              <a:bodyPr wrap="square" rtlCol="0">
                <a:spAutoFit/>
              </a:bodyPr>
              <a:lstStyle/>
              <a:p>
                <a:r>
                  <a:rPr lang="en-US" altLang="zh-CN" dirty="0"/>
                  <a:t>Realistic flow rates with capacity breakdown</a:t>
                </a:r>
                <a:endParaRPr lang="zh-CN" altLang="en-US" dirty="0"/>
              </a:p>
            </p:txBody>
          </p:sp>
          <p:cxnSp>
            <p:nvCxnSpPr>
              <p:cNvPr id="17" name="直接箭头连接符 21">
                <a:extLst>
                  <a:ext uri="{FF2B5EF4-FFF2-40B4-BE49-F238E27FC236}">
                    <a16:creationId xmlns:a16="http://schemas.microsoft.com/office/drawing/2014/main" id="{D2393CD3-85B4-F4C0-0CEF-F5051B6033D5}"/>
                  </a:ext>
                </a:extLst>
              </p:cNvPr>
              <p:cNvCxnSpPr>
                <a:cxnSpLocks/>
              </p:cNvCxnSpPr>
              <p:nvPr/>
            </p:nvCxnSpPr>
            <p:spPr>
              <a:xfrm flipH="1">
                <a:off x="2860109" y="1038225"/>
                <a:ext cx="479724" cy="2445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24">
                <a:extLst>
                  <a:ext uri="{FF2B5EF4-FFF2-40B4-BE49-F238E27FC236}">
                    <a16:creationId xmlns:a16="http://schemas.microsoft.com/office/drawing/2014/main" id="{C6BDB16A-2177-A00B-B193-F304438A5D4E}"/>
                  </a:ext>
                </a:extLst>
              </p:cNvPr>
              <p:cNvCxnSpPr>
                <a:cxnSpLocks/>
              </p:cNvCxnSpPr>
              <p:nvPr/>
            </p:nvCxnSpPr>
            <p:spPr>
              <a:xfrm flipV="1">
                <a:off x="1391284" y="2888608"/>
                <a:ext cx="0" cy="524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27">
                <a:extLst>
                  <a:ext uri="{FF2B5EF4-FFF2-40B4-BE49-F238E27FC236}">
                    <a16:creationId xmlns:a16="http://schemas.microsoft.com/office/drawing/2014/main" id="{4215BAAA-E4E0-3970-880F-5E893A44BCBC}"/>
                  </a:ext>
                </a:extLst>
              </p:cNvPr>
              <p:cNvCxnSpPr>
                <a:cxnSpLocks/>
              </p:cNvCxnSpPr>
              <p:nvPr/>
            </p:nvCxnSpPr>
            <p:spPr>
              <a:xfrm flipH="1">
                <a:off x="9580183" y="1253123"/>
                <a:ext cx="5734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29">
                <a:extLst>
                  <a:ext uri="{FF2B5EF4-FFF2-40B4-BE49-F238E27FC236}">
                    <a16:creationId xmlns:a16="http://schemas.microsoft.com/office/drawing/2014/main" id="{85BE6B7C-F124-26E6-AAB8-00B51BACA413}"/>
                  </a:ext>
                </a:extLst>
              </p:cNvPr>
              <p:cNvCxnSpPr>
                <a:cxnSpLocks/>
              </p:cNvCxnSpPr>
              <p:nvPr/>
            </p:nvCxnSpPr>
            <p:spPr>
              <a:xfrm>
                <a:off x="6096000" y="1038225"/>
                <a:ext cx="7048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文本框 31">
                <a:extLst>
                  <a:ext uri="{FF2B5EF4-FFF2-40B4-BE49-F238E27FC236}">
                    <a16:creationId xmlns:a16="http://schemas.microsoft.com/office/drawing/2014/main" id="{EF0CEAF3-CC34-E563-60F3-08DAFCE7881F}"/>
                  </a:ext>
                </a:extLst>
              </p:cNvPr>
              <p:cNvSpPr txBox="1"/>
              <p:nvPr/>
            </p:nvSpPr>
            <p:spPr>
              <a:xfrm>
                <a:off x="5583652" y="2936297"/>
                <a:ext cx="1920531" cy="369332"/>
              </a:xfrm>
              <a:prstGeom prst="rect">
                <a:avLst/>
              </a:prstGeom>
              <a:noFill/>
            </p:spPr>
            <p:txBody>
              <a:bodyPr wrap="square" rtlCol="0">
                <a:spAutoFit/>
              </a:bodyPr>
              <a:lstStyle/>
              <a:p>
                <a:r>
                  <a:rPr lang="en-US" altLang="zh-CN" dirty="0">
                    <a:solidFill>
                      <a:srgbClr val="FF0000"/>
                    </a:solidFill>
                  </a:rPr>
                  <a:t>TD outflow rates</a:t>
                </a:r>
                <a:endParaRPr lang="zh-CN" altLang="en-US" dirty="0">
                  <a:solidFill>
                    <a:srgbClr val="FF0000"/>
                  </a:solidFill>
                </a:endParaRPr>
              </a:p>
            </p:txBody>
          </p:sp>
          <p:sp>
            <p:nvSpPr>
              <p:cNvPr id="22" name="文本框 33">
                <a:extLst>
                  <a:ext uri="{FF2B5EF4-FFF2-40B4-BE49-F238E27FC236}">
                    <a16:creationId xmlns:a16="http://schemas.microsoft.com/office/drawing/2014/main" id="{B469DE09-F890-B28E-B80B-17C9BC4510F4}"/>
                  </a:ext>
                </a:extLst>
              </p:cNvPr>
              <p:cNvSpPr txBox="1"/>
              <p:nvPr/>
            </p:nvSpPr>
            <p:spPr>
              <a:xfrm>
                <a:off x="7317925" y="200729"/>
                <a:ext cx="2657343" cy="417338"/>
              </a:xfrm>
              <a:prstGeom prst="rect">
                <a:avLst/>
              </a:prstGeom>
              <a:noFill/>
            </p:spPr>
            <p:txBody>
              <a:bodyPr wrap="square" rtlCol="0">
                <a:spAutoFit/>
              </a:bodyPr>
              <a:lstStyle/>
              <a:p>
                <a:r>
                  <a:rPr lang="en-US" altLang="zh-CN" dirty="0">
                    <a:solidFill>
                      <a:srgbClr val="FF0000"/>
                    </a:solidFill>
                  </a:rPr>
                  <a:t>realistic waiting time</a:t>
                </a:r>
                <a:endParaRPr lang="zh-CN" altLang="en-US" dirty="0">
                  <a:solidFill>
                    <a:srgbClr val="FF0000"/>
                  </a:solidFill>
                </a:endParaRPr>
              </a:p>
            </p:txBody>
          </p:sp>
          <p:sp>
            <p:nvSpPr>
              <p:cNvPr id="23" name="文本框 34">
                <a:extLst>
                  <a:ext uri="{FF2B5EF4-FFF2-40B4-BE49-F238E27FC236}">
                    <a16:creationId xmlns:a16="http://schemas.microsoft.com/office/drawing/2014/main" id="{523B7CB7-B84F-903C-BD11-BAC32F39A29F}"/>
                  </a:ext>
                </a:extLst>
              </p:cNvPr>
              <p:cNvSpPr txBox="1"/>
              <p:nvPr/>
            </p:nvSpPr>
            <p:spPr>
              <a:xfrm>
                <a:off x="3744949" y="4968102"/>
                <a:ext cx="2007840" cy="369332"/>
              </a:xfrm>
              <a:prstGeom prst="rect">
                <a:avLst/>
              </a:prstGeom>
              <a:noFill/>
              <a:ln>
                <a:solidFill>
                  <a:schemeClr val="tx1"/>
                </a:solidFill>
              </a:ln>
            </p:spPr>
            <p:txBody>
              <a:bodyPr wrap="square" rtlCol="0">
                <a:spAutoFit/>
              </a:bodyPr>
              <a:lstStyle/>
              <a:p>
                <a:r>
                  <a:rPr lang="en-US" altLang="zh-CN" dirty="0"/>
                  <a:t>Link transmission</a:t>
                </a:r>
                <a:endParaRPr lang="zh-CN" altLang="en-US" dirty="0"/>
              </a:p>
            </p:txBody>
          </p:sp>
          <p:sp>
            <p:nvSpPr>
              <p:cNvPr id="24" name="文本框 35">
                <a:extLst>
                  <a:ext uri="{FF2B5EF4-FFF2-40B4-BE49-F238E27FC236}">
                    <a16:creationId xmlns:a16="http://schemas.microsoft.com/office/drawing/2014/main" id="{6154EACB-196A-33C6-1B09-B743DB24941C}"/>
                  </a:ext>
                </a:extLst>
              </p:cNvPr>
              <p:cNvSpPr txBox="1"/>
              <p:nvPr/>
            </p:nvSpPr>
            <p:spPr>
              <a:xfrm>
                <a:off x="3973498" y="5421240"/>
                <a:ext cx="1564274" cy="369332"/>
              </a:xfrm>
              <a:prstGeom prst="rect">
                <a:avLst/>
              </a:prstGeom>
              <a:noFill/>
            </p:spPr>
            <p:txBody>
              <a:bodyPr wrap="square" rtlCol="0">
                <a:spAutoFit/>
              </a:bodyPr>
              <a:lstStyle/>
              <a:p>
                <a:r>
                  <a:rPr lang="en-US" altLang="zh-CN" dirty="0">
                    <a:solidFill>
                      <a:srgbClr val="FF0000"/>
                    </a:solidFill>
                  </a:rPr>
                  <a:t>node model</a:t>
                </a:r>
                <a:endParaRPr lang="zh-CN" altLang="en-US" dirty="0">
                  <a:solidFill>
                    <a:srgbClr val="FF0000"/>
                  </a:solidFill>
                </a:endParaRPr>
              </a:p>
            </p:txBody>
          </p:sp>
          <p:cxnSp>
            <p:nvCxnSpPr>
              <p:cNvPr id="25" name="直接箭头连接符 36">
                <a:extLst>
                  <a:ext uri="{FF2B5EF4-FFF2-40B4-BE49-F238E27FC236}">
                    <a16:creationId xmlns:a16="http://schemas.microsoft.com/office/drawing/2014/main" id="{EBF9071A-24AB-7DEE-F46E-5ED1DC9D5EDB}"/>
                  </a:ext>
                </a:extLst>
              </p:cNvPr>
              <p:cNvCxnSpPr>
                <a:cxnSpLocks/>
              </p:cNvCxnSpPr>
              <p:nvPr/>
            </p:nvCxnSpPr>
            <p:spPr>
              <a:xfrm>
                <a:off x="2659457" y="5138811"/>
                <a:ext cx="7911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38">
                <a:extLst>
                  <a:ext uri="{FF2B5EF4-FFF2-40B4-BE49-F238E27FC236}">
                    <a16:creationId xmlns:a16="http://schemas.microsoft.com/office/drawing/2014/main" id="{A0A96DB2-EB01-3922-1F71-65CC17AD5C87}"/>
                  </a:ext>
                </a:extLst>
              </p:cNvPr>
              <p:cNvCxnSpPr>
                <a:cxnSpLocks/>
              </p:cNvCxnSpPr>
              <p:nvPr/>
            </p:nvCxnSpPr>
            <p:spPr>
              <a:xfrm flipH="1">
                <a:off x="10588754" y="2425494"/>
                <a:ext cx="309564" cy="524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文本框 41">
                <a:extLst>
                  <a:ext uri="{FF2B5EF4-FFF2-40B4-BE49-F238E27FC236}">
                    <a16:creationId xmlns:a16="http://schemas.microsoft.com/office/drawing/2014/main" id="{DD1809D6-B5C9-0AFF-D75F-C3193F826284}"/>
                  </a:ext>
                </a:extLst>
              </p:cNvPr>
              <p:cNvSpPr txBox="1"/>
              <p:nvPr/>
            </p:nvSpPr>
            <p:spPr>
              <a:xfrm>
                <a:off x="8996068" y="3064075"/>
                <a:ext cx="3197824" cy="730342"/>
              </a:xfrm>
              <a:prstGeom prst="rect">
                <a:avLst/>
              </a:prstGeom>
              <a:noFill/>
              <a:ln>
                <a:solidFill>
                  <a:schemeClr val="tx1"/>
                </a:solidFill>
              </a:ln>
            </p:spPr>
            <p:txBody>
              <a:bodyPr wrap="square" rtlCol="0">
                <a:spAutoFit/>
              </a:bodyPr>
              <a:lstStyle/>
              <a:p>
                <a:r>
                  <a:rPr lang="en-US" altLang="zh-CN" dirty="0"/>
                  <a:t>Capacity constrained models</a:t>
                </a:r>
              </a:p>
              <a:p>
                <a:r>
                  <a:rPr lang="en-US" altLang="zh-CN" b="1" dirty="0">
                    <a:solidFill>
                      <a:srgbClr val="00B050"/>
                    </a:solidFill>
                  </a:rPr>
                  <a:t>CC-Lagrangian relaxation</a:t>
                </a:r>
                <a:endParaRPr lang="zh-CN" altLang="en-US" dirty="0"/>
              </a:p>
            </p:txBody>
          </p:sp>
          <p:sp>
            <p:nvSpPr>
              <p:cNvPr id="28" name="文本框 42">
                <a:extLst>
                  <a:ext uri="{FF2B5EF4-FFF2-40B4-BE49-F238E27FC236}">
                    <a16:creationId xmlns:a16="http://schemas.microsoft.com/office/drawing/2014/main" id="{30A258D6-180E-74D8-6D58-1C635A74F1C3}"/>
                  </a:ext>
                </a:extLst>
              </p:cNvPr>
              <p:cNvSpPr txBox="1"/>
              <p:nvPr/>
            </p:nvSpPr>
            <p:spPr>
              <a:xfrm>
                <a:off x="9174000" y="3764424"/>
                <a:ext cx="1854803" cy="369332"/>
              </a:xfrm>
              <a:prstGeom prst="rect">
                <a:avLst/>
              </a:prstGeom>
              <a:noFill/>
            </p:spPr>
            <p:txBody>
              <a:bodyPr wrap="square" rtlCol="0">
                <a:spAutoFit/>
              </a:bodyPr>
              <a:lstStyle/>
              <a:p>
                <a:r>
                  <a:rPr lang="en-US" altLang="zh-CN" dirty="0">
                    <a:solidFill>
                      <a:srgbClr val="FF0000"/>
                    </a:solidFill>
                  </a:rPr>
                  <a:t>flow rate &lt;= cap</a:t>
                </a:r>
                <a:endParaRPr lang="zh-CN" altLang="en-US" dirty="0">
                  <a:solidFill>
                    <a:srgbClr val="FF0000"/>
                  </a:solidFill>
                </a:endParaRPr>
              </a:p>
            </p:txBody>
          </p:sp>
          <p:sp>
            <p:nvSpPr>
              <p:cNvPr id="29" name="文本框 43">
                <a:extLst>
                  <a:ext uri="{FF2B5EF4-FFF2-40B4-BE49-F238E27FC236}">
                    <a16:creationId xmlns:a16="http://schemas.microsoft.com/office/drawing/2014/main" id="{C4D2B291-DB52-EAD4-374A-DEC905975CE4}"/>
                  </a:ext>
                </a:extLst>
              </p:cNvPr>
              <p:cNvSpPr txBox="1"/>
              <p:nvPr/>
            </p:nvSpPr>
            <p:spPr>
              <a:xfrm>
                <a:off x="1217718" y="498192"/>
                <a:ext cx="1920531" cy="369332"/>
              </a:xfrm>
              <a:prstGeom prst="rect">
                <a:avLst/>
              </a:prstGeom>
              <a:noFill/>
            </p:spPr>
            <p:txBody>
              <a:bodyPr wrap="square" rtlCol="0">
                <a:spAutoFit/>
              </a:bodyPr>
              <a:lstStyle/>
              <a:p>
                <a:r>
                  <a:rPr lang="en-US" altLang="zh-CN" dirty="0">
                    <a:solidFill>
                      <a:srgbClr val="FF0000"/>
                    </a:solidFill>
                  </a:rPr>
                  <a:t>triangular FD</a:t>
                </a:r>
                <a:endParaRPr lang="zh-CN" altLang="en-US" dirty="0">
                  <a:solidFill>
                    <a:srgbClr val="FF0000"/>
                  </a:solidFill>
                </a:endParaRPr>
              </a:p>
            </p:txBody>
          </p:sp>
          <p:sp>
            <p:nvSpPr>
              <p:cNvPr id="30" name="文本框 44">
                <a:extLst>
                  <a:ext uri="{FF2B5EF4-FFF2-40B4-BE49-F238E27FC236}">
                    <a16:creationId xmlns:a16="http://schemas.microsoft.com/office/drawing/2014/main" id="{92082EE6-B3F1-A671-E9AA-CB4C2CF97A7D}"/>
                  </a:ext>
                </a:extLst>
              </p:cNvPr>
              <p:cNvSpPr txBox="1"/>
              <p:nvPr/>
            </p:nvSpPr>
            <p:spPr>
              <a:xfrm>
                <a:off x="8036750" y="4734360"/>
                <a:ext cx="2869375" cy="369333"/>
              </a:xfrm>
              <a:prstGeom prst="rect">
                <a:avLst/>
              </a:prstGeom>
              <a:noFill/>
              <a:ln>
                <a:solidFill>
                  <a:schemeClr val="tx1"/>
                </a:solidFill>
              </a:ln>
            </p:spPr>
            <p:txBody>
              <a:bodyPr wrap="square" rtlCol="0">
                <a:spAutoFit/>
              </a:bodyPr>
              <a:lstStyle/>
              <a:p>
                <a:r>
                  <a:rPr lang="en-US" altLang="zh-CN" dirty="0"/>
                  <a:t>Residual queuing models</a:t>
                </a:r>
                <a:endParaRPr lang="zh-CN" altLang="en-US" dirty="0"/>
              </a:p>
            </p:txBody>
          </p:sp>
          <p:cxnSp>
            <p:nvCxnSpPr>
              <p:cNvPr id="31" name="直接箭头连接符 45">
                <a:extLst>
                  <a:ext uri="{FF2B5EF4-FFF2-40B4-BE49-F238E27FC236}">
                    <a16:creationId xmlns:a16="http://schemas.microsoft.com/office/drawing/2014/main" id="{6263F55B-1D64-CAF7-849E-4F6220ACC7B5}"/>
                  </a:ext>
                </a:extLst>
              </p:cNvPr>
              <p:cNvCxnSpPr>
                <a:cxnSpLocks/>
              </p:cNvCxnSpPr>
              <p:nvPr/>
            </p:nvCxnSpPr>
            <p:spPr>
              <a:xfrm flipH="1">
                <a:off x="9975268" y="4158176"/>
                <a:ext cx="252268" cy="493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文本框 46">
                <a:extLst>
                  <a:ext uri="{FF2B5EF4-FFF2-40B4-BE49-F238E27FC236}">
                    <a16:creationId xmlns:a16="http://schemas.microsoft.com/office/drawing/2014/main" id="{B41EB2F5-79C0-097B-E192-C8812002509F}"/>
                  </a:ext>
                </a:extLst>
              </p:cNvPr>
              <p:cNvSpPr txBox="1"/>
              <p:nvPr/>
            </p:nvSpPr>
            <p:spPr>
              <a:xfrm>
                <a:off x="8036750" y="5810269"/>
                <a:ext cx="2869375" cy="369333"/>
              </a:xfrm>
              <a:prstGeom prst="rect">
                <a:avLst/>
              </a:prstGeom>
              <a:noFill/>
              <a:ln>
                <a:solidFill>
                  <a:schemeClr val="tx1"/>
                </a:solidFill>
              </a:ln>
            </p:spPr>
            <p:txBody>
              <a:bodyPr wrap="square" rtlCol="0">
                <a:spAutoFit/>
              </a:bodyPr>
              <a:lstStyle/>
              <a:p>
                <a:r>
                  <a:rPr lang="en-US" altLang="zh-CN" dirty="0"/>
                  <a:t>Hard capacity constraints</a:t>
                </a:r>
                <a:endParaRPr lang="zh-CN" altLang="en-US" dirty="0"/>
              </a:p>
            </p:txBody>
          </p:sp>
          <p:cxnSp>
            <p:nvCxnSpPr>
              <p:cNvPr id="33" name="直接箭头连接符 47">
                <a:extLst>
                  <a:ext uri="{FF2B5EF4-FFF2-40B4-BE49-F238E27FC236}">
                    <a16:creationId xmlns:a16="http://schemas.microsoft.com/office/drawing/2014/main" id="{6133549A-50D7-15F5-565B-EE547346FABA}"/>
                  </a:ext>
                </a:extLst>
              </p:cNvPr>
              <p:cNvCxnSpPr>
                <a:cxnSpLocks/>
              </p:cNvCxnSpPr>
              <p:nvPr/>
            </p:nvCxnSpPr>
            <p:spPr>
              <a:xfrm>
                <a:off x="6429375" y="5167484"/>
                <a:ext cx="7911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文本框 48">
                <a:extLst>
                  <a:ext uri="{FF2B5EF4-FFF2-40B4-BE49-F238E27FC236}">
                    <a16:creationId xmlns:a16="http://schemas.microsoft.com/office/drawing/2014/main" id="{F6FCC79C-80ED-AB65-9CC3-CF67E968BFF9}"/>
                  </a:ext>
                </a:extLst>
              </p:cNvPr>
              <p:cNvSpPr txBox="1"/>
              <p:nvPr/>
            </p:nvSpPr>
            <p:spPr>
              <a:xfrm>
                <a:off x="7921603" y="6258452"/>
                <a:ext cx="3766006" cy="417338"/>
              </a:xfrm>
              <a:prstGeom prst="rect">
                <a:avLst/>
              </a:prstGeom>
              <a:noFill/>
            </p:spPr>
            <p:txBody>
              <a:bodyPr wrap="square" rtlCol="0">
                <a:spAutoFit/>
              </a:bodyPr>
              <a:lstStyle/>
              <a:p>
                <a:r>
                  <a:rPr lang="en-US" altLang="zh-CN" dirty="0">
                    <a:solidFill>
                      <a:srgbClr val="FF0000"/>
                    </a:solidFill>
                  </a:rPr>
                  <a:t>do not allow for residual queues</a:t>
                </a:r>
                <a:endParaRPr lang="zh-CN" altLang="en-US" dirty="0">
                  <a:solidFill>
                    <a:srgbClr val="FF0000"/>
                  </a:solidFill>
                </a:endParaRPr>
              </a:p>
            </p:txBody>
          </p:sp>
          <p:sp>
            <p:nvSpPr>
              <p:cNvPr id="36" name="文本框 53">
                <a:extLst>
                  <a:ext uri="{FF2B5EF4-FFF2-40B4-BE49-F238E27FC236}">
                    <a16:creationId xmlns:a16="http://schemas.microsoft.com/office/drawing/2014/main" id="{55087B55-D2C7-28E7-EC03-63DFBD7126BD}"/>
                  </a:ext>
                </a:extLst>
              </p:cNvPr>
              <p:cNvSpPr txBox="1"/>
              <p:nvPr/>
            </p:nvSpPr>
            <p:spPr>
              <a:xfrm>
                <a:off x="10941426" y="2301638"/>
                <a:ext cx="924015" cy="417338"/>
              </a:xfrm>
              <a:prstGeom prst="rect">
                <a:avLst/>
              </a:prstGeom>
              <a:noFill/>
            </p:spPr>
            <p:txBody>
              <a:bodyPr wrap="square" rtlCol="0">
                <a:spAutoFit/>
              </a:bodyPr>
              <a:lstStyle/>
              <a:p>
                <a:r>
                  <a:rPr lang="en-US" altLang="zh-CN" b="1" dirty="0">
                    <a:solidFill>
                      <a:srgbClr val="00B050"/>
                    </a:solidFill>
                  </a:rPr>
                  <a:t>CVDF</a:t>
                </a:r>
                <a:endParaRPr lang="zh-CN" altLang="en-US" b="1" dirty="0">
                  <a:solidFill>
                    <a:srgbClr val="00B050"/>
                  </a:solidFill>
                </a:endParaRPr>
              </a:p>
            </p:txBody>
          </p:sp>
          <p:sp>
            <p:nvSpPr>
              <p:cNvPr id="37" name="文本框 56">
                <a:extLst>
                  <a:ext uri="{FF2B5EF4-FFF2-40B4-BE49-F238E27FC236}">
                    <a16:creationId xmlns:a16="http://schemas.microsoft.com/office/drawing/2014/main" id="{9F378EE2-42E5-6B8D-1EC1-06E4001EAE4A}"/>
                  </a:ext>
                </a:extLst>
              </p:cNvPr>
              <p:cNvSpPr txBox="1"/>
              <p:nvPr/>
            </p:nvSpPr>
            <p:spPr>
              <a:xfrm>
                <a:off x="9712020" y="5167483"/>
                <a:ext cx="1691414" cy="369332"/>
              </a:xfrm>
              <a:prstGeom prst="rect">
                <a:avLst/>
              </a:prstGeom>
              <a:noFill/>
            </p:spPr>
            <p:txBody>
              <a:bodyPr wrap="square" rtlCol="0">
                <a:spAutoFit/>
              </a:bodyPr>
              <a:lstStyle/>
              <a:p>
                <a:r>
                  <a:rPr lang="en-US" altLang="zh-CN" b="1" dirty="0">
                    <a:solidFill>
                      <a:srgbClr val="00B050"/>
                    </a:solidFill>
                  </a:rPr>
                  <a:t>RQ Model QS</a:t>
                </a:r>
                <a:endParaRPr lang="zh-CN" altLang="en-US" b="1" dirty="0">
                  <a:solidFill>
                    <a:srgbClr val="00B050"/>
                  </a:solidFill>
                </a:endParaRPr>
              </a:p>
            </p:txBody>
          </p:sp>
          <p:sp>
            <p:nvSpPr>
              <p:cNvPr id="38" name="文本框 57">
                <a:extLst>
                  <a:ext uri="{FF2B5EF4-FFF2-40B4-BE49-F238E27FC236}">
                    <a16:creationId xmlns:a16="http://schemas.microsoft.com/office/drawing/2014/main" id="{0F4A3BC7-6BDD-1F95-CA37-06B28E75417B}"/>
                  </a:ext>
                </a:extLst>
              </p:cNvPr>
              <p:cNvSpPr txBox="1"/>
              <p:nvPr/>
            </p:nvSpPr>
            <p:spPr>
              <a:xfrm>
                <a:off x="8066007" y="5167483"/>
                <a:ext cx="1854803" cy="369332"/>
              </a:xfrm>
              <a:prstGeom prst="rect">
                <a:avLst/>
              </a:prstGeom>
              <a:noFill/>
            </p:spPr>
            <p:txBody>
              <a:bodyPr wrap="square" rtlCol="0">
                <a:spAutoFit/>
              </a:bodyPr>
              <a:lstStyle/>
              <a:p>
                <a:r>
                  <a:rPr lang="en-US" altLang="zh-CN" dirty="0">
                    <a:solidFill>
                      <a:srgbClr val="FF0000"/>
                    </a:solidFill>
                  </a:rPr>
                  <a:t>queue spillback</a:t>
                </a:r>
                <a:endParaRPr lang="zh-CN" altLang="en-US" dirty="0">
                  <a:solidFill>
                    <a:srgbClr val="FF0000"/>
                  </a:solidFill>
                </a:endParaRPr>
              </a:p>
            </p:txBody>
          </p:sp>
          <p:sp>
            <p:nvSpPr>
              <p:cNvPr id="39" name="文本框 58">
                <a:extLst>
                  <a:ext uri="{FF2B5EF4-FFF2-40B4-BE49-F238E27FC236}">
                    <a16:creationId xmlns:a16="http://schemas.microsoft.com/office/drawing/2014/main" id="{66742E45-BA81-9D99-4B06-55C2B5D024E2}"/>
                  </a:ext>
                </a:extLst>
              </p:cNvPr>
              <p:cNvSpPr txBox="1"/>
              <p:nvPr/>
            </p:nvSpPr>
            <p:spPr>
              <a:xfrm>
                <a:off x="7960843" y="2166760"/>
                <a:ext cx="1001633" cy="369332"/>
              </a:xfrm>
              <a:prstGeom prst="rect">
                <a:avLst/>
              </a:prstGeom>
              <a:noFill/>
            </p:spPr>
            <p:txBody>
              <a:bodyPr wrap="square" rtlCol="0">
                <a:spAutoFit/>
              </a:bodyPr>
              <a:lstStyle/>
              <a:p>
                <a:r>
                  <a:rPr lang="en-US" altLang="zh-CN" b="1" dirty="0">
                    <a:solidFill>
                      <a:srgbClr val="00B050"/>
                    </a:solidFill>
                  </a:rPr>
                  <a:t>Q-VDF</a:t>
                </a:r>
                <a:endParaRPr lang="zh-CN" altLang="en-US" b="1" dirty="0">
                  <a:solidFill>
                    <a:srgbClr val="00B050"/>
                  </a:solidFill>
                </a:endParaRPr>
              </a:p>
            </p:txBody>
          </p:sp>
          <p:sp>
            <p:nvSpPr>
              <p:cNvPr id="40" name="文本框 59">
                <a:extLst>
                  <a:ext uri="{FF2B5EF4-FFF2-40B4-BE49-F238E27FC236}">
                    <a16:creationId xmlns:a16="http://schemas.microsoft.com/office/drawing/2014/main" id="{78D430E2-9CBB-8742-51AA-D4F15ED00599}"/>
                  </a:ext>
                </a:extLst>
              </p:cNvPr>
              <p:cNvSpPr txBox="1"/>
              <p:nvPr/>
            </p:nvSpPr>
            <p:spPr>
              <a:xfrm>
                <a:off x="4829596" y="1538041"/>
                <a:ext cx="1465132" cy="646331"/>
              </a:xfrm>
              <a:prstGeom prst="rect">
                <a:avLst/>
              </a:prstGeom>
              <a:noFill/>
            </p:spPr>
            <p:txBody>
              <a:bodyPr wrap="square" rtlCol="0">
                <a:spAutoFit/>
              </a:bodyPr>
              <a:lstStyle/>
              <a:p>
                <a:r>
                  <a:rPr lang="en-US" altLang="zh-CN" b="1" dirty="0">
                    <a:solidFill>
                      <a:srgbClr val="00B050"/>
                    </a:solidFill>
                  </a:rPr>
                  <a:t>Fluid queue</a:t>
                </a:r>
              </a:p>
              <a:p>
                <a:r>
                  <a:rPr lang="en-US" altLang="zh-CN" b="1" dirty="0">
                    <a:solidFill>
                      <a:srgbClr val="00B050"/>
                    </a:solidFill>
                  </a:rPr>
                  <a:t>By Newell</a:t>
                </a:r>
                <a:endParaRPr lang="zh-CN" altLang="en-US" b="1" dirty="0">
                  <a:solidFill>
                    <a:srgbClr val="00B050"/>
                  </a:solidFill>
                </a:endParaRPr>
              </a:p>
            </p:txBody>
          </p:sp>
          <p:sp>
            <p:nvSpPr>
              <p:cNvPr id="41" name="文本框 60">
                <a:extLst>
                  <a:ext uri="{FF2B5EF4-FFF2-40B4-BE49-F238E27FC236}">
                    <a16:creationId xmlns:a16="http://schemas.microsoft.com/office/drawing/2014/main" id="{35E789EF-08F1-4AFD-9C30-DDAB84858BFB}"/>
                  </a:ext>
                </a:extLst>
              </p:cNvPr>
              <p:cNvSpPr txBox="1"/>
              <p:nvPr/>
            </p:nvSpPr>
            <p:spPr>
              <a:xfrm>
                <a:off x="5299424" y="4257114"/>
                <a:ext cx="1465132" cy="369332"/>
              </a:xfrm>
              <a:prstGeom prst="rect">
                <a:avLst/>
              </a:prstGeom>
              <a:noFill/>
            </p:spPr>
            <p:txBody>
              <a:bodyPr wrap="square" rtlCol="0">
                <a:spAutoFit/>
              </a:bodyPr>
              <a:lstStyle/>
              <a:p>
                <a:r>
                  <a:rPr lang="en-US" altLang="zh-CN" b="1" dirty="0">
                    <a:solidFill>
                      <a:srgbClr val="00B050"/>
                    </a:solidFill>
                  </a:rPr>
                  <a:t>breakdown</a:t>
                </a:r>
                <a:endParaRPr lang="zh-CN" altLang="en-US" b="1" dirty="0">
                  <a:solidFill>
                    <a:srgbClr val="00B050"/>
                  </a:solidFill>
                </a:endParaRPr>
              </a:p>
            </p:txBody>
          </p:sp>
          <p:sp>
            <p:nvSpPr>
              <p:cNvPr id="42" name="文本框 61">
                <a:extLst>
                  <a:ext uri="{FF2B5EF4-FFF2-40B4-BE49-F238E27FC236}">
                    <a16:creationId xmlns:a16="http://schemas.microsoft.com/office/drawing/2014/main" id="{0148D5E7-0E8D-ADDF-F150-1D2FF49CF89F}"/>
                  </a:ext>
                </a:extLst>
              </p:cNvPr>
              <p:cNvSpPr txBox="1"/>
              <p:nvPr/>
            </p:nvSpPr>
            <p:spPr>
              <a:xfrm>
                <a:off x="1944101" y="2090853"/>
                <a:ext cx="672463" cy="369332"/>
              </a:xfrm>
              <a:prstGeom prst="rect">
                <a:avLst/>
              </a:prstGeom>
              <a:noFill/>
            </p:spPr>
            <p:txBody>
              <a:bodyPr wrap="square" rtlCol="0">
                <a:spAutoFit/>
              </a:bodyPr>
              <a:lstStyle/>
              <a:p>
                <a:r>
                  <a:rPr lang="en-US" altLang="zh-CN" b="1" dirty="0">
                    <a:solidFill>
                      <a:srgbClr val="00B050"/>
                    </a:solidFill>
                  </a:rPr>
                  <a:t>FD</a:t>
                </a:r>
                <a:endParaRPr lang="zh-CN" altLang="en-US" b="1" dirty="0">
                  <a:solidFill>
                    <a:srgbClr val="00B050"/>
                  </a:solidFill>
                </a:endParaRPr>
              </a:p>
            </p:txBody>
          </p:sp>
          <p:sp>
            <p:nvSpPr>
              <p:cNvPr id="43" name="文本框 62">
                <a:extLst>
                  <a:ext uri="{FF2B5EF4-FFF2-40B4-BE49-F238E27FC236}">
                    <a16:creationId xmlns:a16="http://schemas.microsoft.com/office/drawing/2014/main" id="{7CED8A4C-48F2-23B2-D914-7E9E74A589EC}"/>
                  </a:ext>
                </a:extLst>
              </p:cNvPr>
              <p:cNvSpPr txBox="1"/>
              <p:nvPr/>
            </p:nvSpPr>
            <p:spPr>
              <a:xfrm>
                <a:off x="3973498" y="5725257"/>
                <a:ext cx="1465132" cy="417338"/>
              </a:xfrm>
              <a:prstGeom prst="rect">
                <a:avLst/>
              </a:prstGeom>
              <a:noFill/>
            </p:spPr>
            <p:txBody>
              <a:bodyPr wrap="square" rtlCol="0">
                <a:spAutoFit/>
              </a:bodyPr>
              <a:lstStyle/>
              <a:p>
                <a:r>
                  <a:rPr lang="en-US" altLang="zh-CN" b="1" dirty="0">
                    <a:solidFill>
                      <a:srgbClr val="00B050"/>
                    </a:solidFill>
                  </a:rPr>
                  <a:t>LTM </a:t>
                </a:r>
                <a:endParaRPr lang="zh-CN" altLang="en-US" b="1" dirty="0">
                  <a:solidFill>
                    <a:srgbClr val="00B050"/>
                  </a:solidFill>
                </a:endParaRPr>
              </a:p>
            </p:txBody>
          </p:sp>
          <p:sp>
            <p:nvSpPr>
              <p:cNvPr id="44" name="文本框 63">
                <a:extLst>
                  <a:ext uri="{FF2B5EF4-FFF2-40B4-BE49-F238E27FC236}">
                    <a16:creationId xmlns:a16="http://schemas.microsoft.com/office/drawing/2014/main" id="{5392A646-F63C-843B-4C0E-AB4FB5A89CE6}"/>
                  </a:ext>
                </a:extLst>
              </p:cNvPr>
              <p:cNvSpPr txBox="1"/>
              <p:nvPr/>
            </p:nvSpPr>
            <p:spPr>
              <a:xfrm>
                <a:off x="1418689" y="5667977"/>
                <a:ext cx="1050823" cy="369332"/>
              </a:xfrm>
              <a:prstGeom prst="rect">
                <a:avLst/>
              </a:prstGeom>
              <a:noFill/>
            </p:spPr>
            <p:txBody>
              <a:bodyPr wrap="square" rtlCol="0">
                <a:spAutoFit/>
              </a:bodyPr>
              <a:lstStyle/>
              <a:p>
                <a:r>
                  <a:rPr lang="en-US" altLang="zh-CN" dirty="0">
                    <a:solidFill>
                      <a:srgbClr val="FF0000"/>
                    </a:solidFill>
                  </a:rPr>
                  <a:t>density</a:t>
                </a:r>
                <a:endParaRPr lang="zh-CN" altLang="en-US" dirty="0">
                  <a:solidFill>
                    <a:srgbClr val="FF0000"/>
                  </a:solidFill>
                </a:endParaRPr>
              </a:p>
            </p:txBody>
          </p:sp>
          <p:sp>
            <p:nvSpPr>
              <p:cNvPr id="45" name="文本框 1">
                <a:extLst>
                  <a:ext uri="{FF2B5EF4-FFF2-40B4-BE49-F238E27FC236}">
                    <a16:creationId xmlns:a16="http://schemas.microsoft.com/office/drawing/2014/main" id="{5ECB9B17-21FC-A325-0805-4495D620BDE8}"/>
                  </a:ext>
                </a:extLst>
              </p:cNvPr>
              <p:cNvSpPr txBox="1"/>
              <p:nvPr/>
            </p:nvSpPr>
            <p:spPr>
              <a:xfrm>
                <a:off x="3422811" y="2085760"/>
                <a:ext cx="739920" cy="369332"/>
              </a:xfrm>
              <a:prstGeom prst="rect">
                <a:avLst/>
              </a:prstGeom>
              <a:noFill/>
            </p:spPr>
            <p:txBody>
              <a:bodyPr wrap="square" rtlCol="0">
                <a:spAutoFit/>
              </a:bodyPr>
              <a:lstStyle/>
              <a:p>
                <a:r>
                  <a:rPr lang="en-US" altLang="zh-CN" b="1" dirty="0">
                    <a:solidFill>
                      <a:srgbClr val="00B050"/>
                    </a:solidFill>
                  </a:rPr>
                  <a:t>PAQ</a:t>
                </a:r>
                <a:endParaRPr lang="zh-CN" altLang="en-US" b="1" dirty="0">
                  <a:solidFill>
                    <a:srgbClr val="00B050"/>
                  </a:solidFill>
                </a:endParaRPr>
              </a:p>
            </p:txBody>
          </p:sp>
        </p:grpSp>
      </p:grpSp>
    </p:spTree>
    <p:extLst>
      <p:ext uri="{BB962C8B-B14F-4D97-AF65-F5344CB8AC3E}">
        <p14:creationId xmlns:p14="http://schemas.microsoft.com/office/powerpoint/2010/main" val="2092316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17F449-D25D-7158-DFB8-942FA0BBB79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mj-lt"/>
                <a:ea typeface="+mj-ea"/>
                <a:cs typeface="+mj-cs"/>
              </a:rPr>
              <a:t>IV. Case studies</a:t>
            </a:r>
          </a:p>
        </p:txBody>
      </p:sp>
    </p:spTree>
    <p:extLst>
      <p:ext uri="{BB962C8B-B14F-4D97-AF65-F5344CB8AC3E}">
        <p14:creationId xmlns:p14="http://schemas.microsoft.com/office/powerpoint/2010/main" val="3124504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en-US" altLang="zh-CN" sz="3200" dirty="0"/>
              <a:t> Description of empirical data sets</a:t>
            </a:r>
            <a:endParaRPr lang="en-US" altLang="zh-CN" sz="2400" dirty="0">
              <a:solidFill>
                <a:srgbClr val="002060"/>
              </a:solidFill>
            </a:endParaRPr>
          </a:p>
          <a:p>
            <a:pPr marL="201168" lvl="1" indent="0">
              <a:buNone/>
            </a:pP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sp>
        <p:nvSpPr>
          <p:cNvPr id="16" name="标题 57">
            <a:extLst>
              <a:ext uri="{FF2B5EF4-FFF2-40B4-BE49-F238E27FC236}">
                <a16:creationId xmlns:a16="http://schemas.microsoft.com/office/drawing/2014/main" id="{C10D5919-CF99-44DF-813A-4B02713AE5F0}"/>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a:t>
            </a:r>
            <a:endParaRPr lang="zh-CN" altLang="en-US" sz="4000" dirty="0"/>
          </a:p>
        </p:txBody>
      </p:sp>
      <p:graphicFrame>
        <p:nvGraphicFramePr>
          <p:cNvPr id="4" name="表格 3">
            <a:extLst>
              <a:ext uri="{FF2B5EF4-FFF2-40B4-BE49-F238E27FC236}">
                <a16:creationId xmlns:a16="http://schemas.microsoft.com/office/drawing/2014/main" id="{DB523454-088D-4DEF-9055-1DA893EED4CE}"/>
              </a:ext>
            </a:extLst>
          </p:cNvPr>
          <p:cNvGraphicFramePr>
            <a:graphicFrameLocks noGrp="1"/>
          </p:cNvGraphicFramePr>
          <p:nvPr/>
        </p:nvGraphicFramePr>
        <p:xfrm>
          <a:off x="1069287" y="2071752"/>
          <a:ext cx="10771260" cy="4168447"/>
        </p:xfrm>
        <a:graphic>
          <a:graphicData uri="http://schemas.openxmlformats.org/drawingml/2006/table">
            <a:tbl>
              <a:tblPr firstRow="1" firstCol="1" bandRow="1">
                <a:tableStyleId>{5C22544A-7EE6-4342-B048-85BDC9FD1C3A}</a:tableStyleId>
              </a:tblPr>
              <a:tblGrid>
                <a:gridCol w="1080626">
                  <a:extLst>
                    <a:ext uri="{9D8B030D-6E8A-4147-A177-3AD203B41FA5}">
                      <a16:colId xmlns:a16="http://schemas.microsoft.com/office/drawing/2014/main" val="1254068979"/>
                    </a:ext>
                  </a:extLst>
                </a:gridCol>
                <a:gridCol w="1853908">
                  <a:extLst>
                    <a:ext uri="{9D8B030D-6E8A-4147-A177-3AD203B41FA5}">
                      <a16:colId xmlns:a16="http://schemas.microsoft.com/office/drawing/2014/main" val="2830052319"/>
                    </a:ext>
                  </a:extLst>
                </a:gridCol>
                <a:gridCol w="1025379">
                  <a:extLst>
                    <a:ext uri="{9D8B030D-6E8A-4147-A177-3AD203B41FA5}">
                      <a16:colId xmlns:a16="http://schemas.microsoft.com/office/drawing/2014/main" val="86160536"/>
                    </a:ext>
                  </a:extLst>
                </a:gridCol>
                <a:gridCol w="2849781">
                  <a:extLst>
                    <a:ext uri="{9D8B030D-6E8A-4147-A177-3AD203B41FA5}">
                      <a16:colId xmlns:a16="http://schemas.microsoft.com/office/drawing/2014/main" val="385166624"/>
                    </a:ext>
                  </a:extLst>
                </a:gridCol>
                <a:gridCol w="3961566">
                  <a:extLst>
                    <a:ext uri="{9D8B030D-6E8A-4147-A177-3AD203B41FA5}">
                      <a16:colId xmlns:a16="http://schemas.microsoft.com/office/drawing/2014/main" val="2975105763"/>
                    </a:ext>
                  </a:extLst>
                </a:gridCol>
              </a:tblGrid>
              <a:tr h="453730">
                <a:tc>
                  <a:txBody>
                    <a:bodyPr/>
                    <a:lstStyle/>
                    <a:p>
                      <a:pPr algn="ctr">
                        <a:spcAft>
                          <a:spcPts val="0"/>
                        </a:spcAft>
                      </a:pPr>
                      <a:r>
                        <a:rPr lang="en-US" sz="1600" kern="100" dirty="0">
                          <a:effectLst/>
                          <a:latin typeface="Arial" panose="020B0604020202020204" pitchFamily="34" charset="0"/>
                          <a:cs typeface="Arial" panose="020B0604020202020204" pitchFamily="34" charset="0"/>
                        </a:rPr>
                        <a:t>Data set</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ctr">
                        <a:spcAft>
                          <a:spcPts val="0"/>
                        </a:spcAft>
                      </a:pPr>
                      <a:r>
                        <a:rPr lang="en-US" sz="1600" kern="100" dirty="0">
                          <a:effectLst/>
                          <a:latin typeface="Arial" panose="020B0604020202020204" pitchFamily="34" charset="0"/>
                          <a:cs typeface="Arial" panose="020B0604020202020204" pitchFamily="34" charset="0"/>
                        </a:rPr>
                        <a:t>Queueing system</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ctr">
                        <a:spcAft>
                          <a:spcPts val="0"/>
                        </a:spcAft>
                      </a:pPr>
                      <a:r>
                        <a:rPr lang="en-US" sz="1600" kern="100" dirty="0">
                          <a:effectLst/>
                          <a:latin typeface="Arial" panose="020B0604020202020204" pitchFamily="34" charset="0"/>
                          <a:cs typeface="Arial" panose="020B0604020202020204" pitchFamily="34" charset="0"/>
                        </a:rPr>
                        <a:t>Object</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ctr">
                        <a:spcAft>
                          <a:spcPts val="0"/>
                        </a:spcAft>
                      </a:pPr>
                      <a:r>
                        <a:rPr lang="en-US" sz="1600" kern="100" dirty="0">
                          <a:effectLst/>
                          <a:latin typeface="Arial" panose="020B0604020202020204" pitchFamily="34" charset="0"/>
                          <a:cs typeface="Arial" panose="020B0604020202020204" pitchFamily="34" charset="0"/>
                        </a:rPr>
                        <a:t>Data type and information</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ctr">
                        <a:spcAft>
                          <a:spcPts val="0"/>
                        </a:spcAft>
                      </a:pPr>
                      <a:r>
                        <a:rPr lang="en-US" sz="1600" kern="100" dirty="0">
                          <a:effectLst/>
                          <a:latin typeface="Arial" panose="020B0604020202020204" pitchFamily="34" charset="0"/>
                          <a:cs typeface="Arial" panose="020B0604020202020204" pitchFamily="34" charset="0"/>
                        </a:rPr>
                        <a:t>Collected time and location</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extLst>
                  <a:ext uri="{0D108BD9-81ED-4DB2-BD59-A6C34878D82A}">
                    <a16:rowId xmlns:a16="http://schemas.microsoft.com/office/drawing/2014/main" val="3448776462"/>
                  </a:ext>
                </a:extLst>
              </a:tr>
              <a:tr h="1134326">
                <a:tc>
                  <a:txBody>
                    <a:bodyPr/>
                    <a:lstStyle/>
                    <a:p>
                      <a:pPr algn="ctr">
                        <a:spcAft>
                          <a:spcPts val="0"/>
                        </a:spcAft>
                      </a:pPr>
                      <a:r>
                        <a:rPr lang="en-US" sz="1600" kern="100" dirty="0">
                          <a:effectLst/>
                          <a:latin typeface="Arial" panose="020B0604020202020204" pitchFamily="34" charset="0"/>
                          <a:cs typeface="Arial" panose="020B0604020202020204" pitchFamily="34" charset="0"/>
                        </a:rPr>
                        <a:t>DS1</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Traffic system</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Vehicle</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Freeway detector data with traffic flow, speed, and occupancy, etc. </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Collected from the Northbound direction of </a:t>
                      </a:r>
                      <a:r>
                        <a:rPr lang="en-US" sz="1600" b="1" kern="100" dirty="0">
                          <a:solidFill>
                            <a:srgbClr val="FF0000"/>
                          </a:solidFill>
                          <a:effectLst/>
                          <a:latin typeface="Arial" panose="020B0604020202020204" pitchFamily="34" charset="0"/>
                          <a:cs typeface="Arial" panose="020B0604020202020204" pitchFamily="34" charset="0"/>
                        </a:rPr>
                        <a:t>I-405 freeway</a:t>
                      </a:r>
                      <a:r>
                        <a:rPr lang="en-US" sz="1600" b="1" kern="100" dirty="0">
                          <a:effectLst/>
                          <a:latin typeface="Arial" panose="020B0604020202020204" pitchFamily="34" charset="0"/>
                          <a:cs typeface="Arial" panose="020B0604020202020204" pitchFamily="34" charset="0"/>
                        </a:rPr>
                        <a:t> </a:t>
                      </a:r>
                      <a:r>
                        <a:rPr lang="en-US" sz="1600" kern="100" dirty="0">
                          <a:effectLst/>
                          <a:latin typeface="Arial" panose="020B0604020202020204" pitchFamily="34" charset="0"/>
                          <a:cs typeface="Arial" panose="020B0604020202020204" pitchFamily="34" charset="0"/>
                        </a:rPr>
                        <a:t>between absolute postmile 8.97 to 14.77 mile in </a:t>
                      </a:r>
                      <a:r>
                        <a:rPr lang="en-US" sz="1600" b="1" kern="100" dirty="0">
                          <a:solidFill>
                            <a:srgbClr val="FF0000"/>
                          </a:solidFill>
                          <a:effectLst/>
                          <a:latin typeface="Arial" panose="020B0604020202020204" pitchFamily="34" charset="0"/>
                          <a:cs typeface="Arial" panose="020B0604020202020204" pitchFamily="34" charset="0"/>
                        </a:rPr>
                        <a:t>Los Angeles</a:t>
                      </a:r>
                      <a:r>
                        <a:rPr lang="en-US" sz="1600" kern="100" dirty="0">
                          <a:effectLst/>
                          <a:latin typeface="Arial" panose="020B0604020202020204" pitchFamily="34" charset="0"/>
                          <a:cs typeface="Arial" panose="020B0604020202020204" pitchFamily="34" charset="0"/>
                        </a:rPr>
                        <a:t> on April, 2019, from 11:00 a.m. to 20:00 p.m.</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408931698"/>
                  </a:ext>
                </a:extLst>
              </a:tr>
              <a:tr h="1134326">
                <a:tc>
                  <a:txBody>
                    <a:bodyPr/>
                    <a:lstStyle/>
                    <a:p>
                      <a:pPr algn="ctr">
                        <a:spcAft>
                          <a:spcPts val="0"/>
                        </a:spcAft>
                      </a:pPr>
                      <a:r>
                        <a:rPr lang="en-US" sz="1600" kern="100" dirty="0">
                          <a:effectLst/>
                          <a:latin typeface="Arial" panose="020B0604020202020204" pitchFamily="34" charset="0"/>
                          <a:cs typeface="Arial" panose="020B0604020202020204" pitchFamily="34" charset="0"/>
                        </a:rPr>
                        <a:t>DS2</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Traffic system</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a:effectLst/>
                          <a:latin typeface="Arial" panose="020B0604020202020204" pitchFamily="34" charset="0"/>
                          <a:cs typeface="Arial" panose="020B0604020202020204" pitchFamily="34" charset="0"/>
                        </a:rPr>
                        <a:t>Vehicle</a:t>
                      </a:r>
                      <a:endParaRPr lang="zh-CN" sz="16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a:effectLst/>
                          <a:latin typeface="Arial" panose="020B0604020202020204" pitchFamily="34" charset="0"/>
                          <a:cs typeface="Arial" panose="020B0604020202020204" pitchFamily="34" charset="0"/>
                        </a:rPr>
                        <a:t>Remote traffic microwave sensor data with the traffic flow, and probe vehicle data with averaged traffic speed, etc.</a:t>
                      </a:r>
                      <a:endParaRPr lang="zh-CN" sz="16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Collected from the </a:t>
                      </a:r>
                      <a:r>
                        <a:rPr lang="en-US" sz="1600" b="1" kern="100" dirty="0">
                          <a:solidFill>
                            <a:srgbClr val="FF0000"/>
                          </a:solidFill>
                          <a:effectLst/>
                          <a:latin typeface="Arial" panose="020B0604020202020204" pitchFamily="34" charset="0"/>
                          <a:cs typeface="Arial" panose="020B0604020202020204" pitchFamily="34" charset="0"/>
                        </a:rPr>
                        <a:t>west-third-ring of  Beijing City</a:t>
                      </a:r>
                      <a:r>
                        <a:rPr lang="en-US" sz="1600" kern="100" dirty="0">
                          <a:effectLst/>
                          <a:latin typeface="Arial" panose="020B0604020202020204" pitchFamily="34" charset="0"/>
                          <a:cs typeface="Arial" panose="020B0604020202020204" pitchFamily="34" charset="0"/>
                        </a:rPr>
                        <a:t> on June 8, 2018, from 6:00 a.m. to 12:00 a.m. </a:t>
                      </a:r>
                    </a:p>
                  </a:txBody>
                  <a:tcPr marL="68580" marR="68580" marT="0" marB="0" anchor="ctr"/>
                </a:tc>
                <a:extLst>
                  <a:ext uri="{0D108BD9-81ED-4DB2-BD59-A6C34878D82A}">
                    <a16:rowId xmlns:a16="http://schemas.microsoft.com/office/drawing/2014/main" val="1185343706"/>
                  </a:ext>
                </a:extLst>
              </a:tr>
              <a:tr h="1361191">
                <a:tc>
                  <a:txBody>
                    <a:bodyPr/>
                    <a:lstStyle/>
                    <a:p>
                      <a:pPr algn="ctr">
                        <a:spcAft>
                          <a:spcPts val="0"/>
                        </a:spcAft>
                      </a:pPr>
                      <a:r>
                        <a:rPr lang="en-US" sz="1600" kern="100" dirty="0">
                          <a:effectLst/>
                          <a:latin typeface="Arial" panose="020B0604020202020204" pitchFamily="34" charset="0"/>
                          <a:cs typeface="Arial" panose="020B0604020202020204" pitchFamily="34" charset="0"/>
                        </a:rPr>
                        <a:t>DS3</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Transportation system</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Taxi</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Taxi trip record data with trip ID, pickup time and location, drop off time and location, etc.</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Collected from the </a:t>
                      </a:r>
                      <a:r>
                        <a:rPr lang="en-US" sz="1600" b="1" kern="100" dirty="0">
                          <a:solidFill>
                            <a:srgbClr val="FF0000"/>
                          </a:solidFill>
                          <a:effectLst/>
                          <a:latin typeface="Arial" panose="020B0604020202020204" pitchFamily="34" charset="0"/>
                          <a:cs typeface="Arial" panose="020B0604020202020204" pitchFamily="34" charset="0"/>
                        </a:rPr>
                        <a:t>Midtown Center of Manhattan to the John F. Kennedy International Airport in New York City </a:t>
                      </a:r>
                      <a:r>
                        <a:rPr lang="en-US" sz="1600" kern="100" dirty="0">
                          <a:effectLst/>
                          <a:latin typeface="Arial" panose="020B0604020202020204" pitchFamily="34" charset="0"/>
                          <a:cs typeface="Arial" panose="020B0604020202020204" pitchFamily="34" charset="0"/>
                        </a:rPr>
                        <a:t>on October 2018, provided by the New York City Taxi and Limousine Commission</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10159840"/>
                  </a:ext>
                </a:extLst>
              </a:tr>
            </a:tbl>
          </a:graphicData>
        </a:graphic>
      </p:graphicFrame>
      <p:sp>
        <p:nvSpPr>
          <p:cNvPr id="6" name="日期占位符 5">
            <a:extLst>
              <a:ext uri="{FF2B5EF4-FFF2-40B4-BE49-F238E27FC236}">
                <a16:creationId xmlns:a16="http://schemas.microsoft.com/office/drawing/2014/main" id="{D890557C-2BAA-4771-B93B-7A60AA294F51}"/>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7" name="灯片编号占位符 6">
            <a:extLst>
              <a:ext uri="{FF2B5EF4-FFF2-40B4-BE49-F238E27FC236}">
                <a16:creationId xmlns:a16="http://schemas.microsoft.com/office/drawing/2014/main" id="{0D0CA3AF-FFFA-49B9-B3AD-3928C2D9C520}"/>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35</a:t>
            </a:fld>
            <a:endParaRPr lang="en-US" dirty="0"/>
          </a:p>
        </p:txBody>
      </p:sp>
    </p:spTree>
    <p:extLst>
      <p:ext uri="{BB962C8B-B14F-4D97-AF65-F5344CB8AC3E}">
        <p14:creationId xmlns:p14="http://schemas.microsoft.com/office/powerpoint/2010/main" val="3272766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en-US" altLang="zh-CN" sz="3200" dirty="0"/>
              <a:t> Areas of the queueing system</a:t>
            </a:r>
            <a:endParaRPr lang="en-US" altLang="zh-CN" sz="2400" dirty="0">
              <a:solidFill>
                <a:srgbClr val="002060"/>
              </a:solidFill>
            </a:endParaRPr>
          </a:p>
          <a:p>
            <a:pPr marL="201168" lvl="1" indent="0">
              <a:buNone/>
            </a:pP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7" name="图片 6">
            <a:extLst>
              <a:ext uri="{FF2B5EF4-FFF2-40B4-BE49-F238E27FC236}">
                <a16:creationId xmlns:a16="http://schemas.microsoft.com/office/drawing/2014/main" id="{D26BD830-2AC5-4DA4-B716-EBA8F15BB4AB}"/>
              </a:ext>
            </a:extLst>
          </p:cNvPr>
          <p:cNvPicPr>
            <a:picLocks noChangeAspect="1"/>
          </p:cNvPicPr>
          <p:nvPr/>
        </p:nvPicPr>
        <p:blipFill>
          <a:blip r:embed="rId3"/>
          <a:stretch>
            <a:fillRect/>
          </a:stretch>
        </p:blipFill>
        <p:spPr>
          <a:xfrm>
            <a:off x="565265" y="2175317"/>
            <a:ext cx="11469981" cy="3295861"/>
          </a:xfrm>
          <a:prstGeom prst="rect">
            <a:avLst/>
          </a:prstGeom>
        </p:spPr>
      </p:pic>
      <p:sp>
        <p:nvSpPr>
          <p:cNvPr id="8" name="文本框 7">
            <a:extLst>
              <a:ext uri="{FF2B5EF4-FFF2-40B4-BE49-F238E27FC236}">
                <a16:creationId xmlns:a16="http://schemas.microsoft.com/office/drawing/2014/main" id="{B307D3FC-5CAF-45EB-A5B5-39022C1DD598}"/>
              </a:ext>
            </a:extLst>
          </p:cNvPr>
          <p:cNvSpPr txBox="1"/>
          <p:nvPr/>
        </p:nvSpPr>
        <p:spPr>
          <a:xfrm>
            <a:off x="1427584" y="5603193"/>
            <a:ext cx="2136710"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DS1: Los Angeles</a:t>
            </a:r>
            <a:endParaRPr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D3B20B33-C54D-4F94-86D5-6BF5EF4C7ED5}"/>
              </a:ext>
            </a:extLst>
          </p:cNvPr>
          <p:cNvSpPr txBox="1"/>
          <p:nvPr/>
        </p:nvSpPr>
        <p:spPr>
          <a:xfrm>
            <a:off x="5210129" y="5608637"/>
            <a:ext cx="2136710"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DS2: Beijing</a:t>
            </a:r>
            <a:endParaRPr lang="zh-CN" altLang="en-US"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F6E0F178-0F87-4EF6-BF69-7A8F969D4B35}"/>
              </a:ext>
            </a:extLst>
          </p:cNvPr>
          <p:cNvSpPr txBox="1"/>
          <p:nvPr/>
        </p:nvSpPr>
        <p:spPr>
          <a:xfrm>
            <a:off x="9178749" y="5603193"/>
            <a:ext cx="2136710"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DS3: New York</a:t>
            </a:r>
            <a:endParaRPr lang="zh-CN" altLang="en-US" dirty="0">
              <a:latin typeface="Arial" panose="020B0604020202020204" pitchFamily="34" charset="0"/>
              <a:cs typeface="Arial" panose="020B0604020202020204" pitchFamily="34" charset="0"/>
            </a:endParaRPr>
          </a:p>
        </p:txBody>
      </p:sp>
      <p:sp>
        <p:nvSpPr>
          <p:cNvPr id="4" name="日期占位符 3">
            <a:extLst>
              <a:ext uri="{FF2B5EF4-FFF2-40B4-BE49-F238E27FC236}">
                <a16:creationId xmlns:a16="http://schemas.microsoft.com/office/drawing/2014/main" id="{6A662BDD-1EAB-4EAA-89E6-DFBB313500FB}"/>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6" name="灯片编号占位符 5">
            <a:extLst>
              <a:ext uri="{FF2B5EF4-FFF2-40B4-BE49-F238E27FC236}">
                <a16:creationId xmlns:a16="http://schemas.microsoft.com/office/drawing/2014/main" id="{283E910E-0337-4F1A-9B74-9BD85A97EB61}"/>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36</a:t>
            </a:fld>
            <a:endParaRPr lang="en-US" dirty="0"/>
          </a:p>
        </p:txBody>
      </p:sp>
      <p:sp>
        <p:nvSpPr>
          <p:cNvPr id="13" name="标题 57">
            <a:extLst>
              <a:ext uri="{FF2B5EF4-FFF2-40B4-BE49-F238E27FC236}">
                <a16:creationId xmlns:a16="http://schemas.microsoft.com/office/drawing/2014/main" id="{D8DB2C71-A3CE-4FCE-BBA8-37FD5BAB47AF}"/>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a:t>
            </a:r>
            <a:endParaRPr lang="zh-CN" altLang="en-US" sz="4000" dirty="0"/>
          </a:p>
        </p:txBody>
      </p:sp>
    </p:spTree>
    <p:extLst>
      <p:ext uri="{BB962C8B-B14F-4D97-AF65-F5344CB8AC3E}">
        <p14:creationId xmlns:p14="http://schemas.microsoft.com/office/powerpoint/2010/main" val="3545016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Data description</a:t>
            </a:r>
            <a:endParaRPr lang="en-US" altLang="zh-CN" sz="3200" dirty="0">
              <a:solidFill>
                <a:srgbClr val="002060"/>
              </a:solidFill>
            </a:endParaRPr>
          </a:p>
          <a:p>
            <a:pPr marL="201168" lvl="1" indent="0">
              <a:buNone/>
            </a:pP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sp>
        <p:nvSpPr>
          <p:cNvPr id="17" name="文本框 16">
            <a:extLst>
              <a:ext uri="{FF2B5EF4-FFF2-40B4-BE49-F238E27FC236}">
                <a16:creationId xmlns:a16="http://schemas.microsoft.com/office/drawing/2014/main" id="{5720A073-C413-4F0E-A531-3CD9FF30AD13}"/>
              </a:ext>
            </a:extLst>
          </p:cNvPr>
          <p:cNvSpPr txBox="1"/>
          <p:nvPr/>
        </p:nvSpPr>
        <p:spPr>
          <a:xfrm>
            <a:off x="640994" y="1803633"/>
            <a:ext cx="11426438"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Data: flow (</a:t>
            </a:r>
            <a:r>
              <a:rPr lang="en-US" altLang="zh-CN" sz="2400" i="1" dirty="0">
                <a:solidFill>
                  <a:srgbClr val="002060"/>
                </a:solidFill>
              </a:rPr>
              <a:t>q</a:t>
            </a:r>
            <a:r>
              <a:rPr lang="en-US" altLang="zh-CN" sz="2400" dirty="0">
                <a:solidFill>
                  <a:srgbClr val="002060"/>
                </a:solidFill>
              </a:rPr>
              <a:t>), occupancy (</a:t>
            </a:r>
            <a:r>
              <a:rPr lang="en-US" altLang="zh-CN" sz="2400" i="1" dirty="0">
                <a:solidFill>
                  <a:srgbClr val="002060"/>
                </a:solidFill>
              </a:rPr>
              <a:t>occ</a:t>
            </a:r>
            <a:r>
              <a:rPr lang="en-US" altLang="zh-CN" sz="2400" dirty="0">
                <a:solidFill>
                  <a:srgbClr val="002060"/>
                </a:solidFill>
              </a:rPr>
              <a:t>), speed (</a:t>
            </a:r>
            <a:r>
              <a:rPr lang="en-US" altLang="zh-CN" sz="2400" i="1" dirty="0">
                <a:solidFill>
                  <a:srgbClr val="002060"/>
                </a:solidFill>
              </a:rPr>
              <a:t>v</a:t>
            </a:r>
            <a:r>
              <a:rPr lang="en-US" altLang="zh-CN" sz="2400" dirty="0">
                <a:solidFill>
                  <a:srgbClr val="002060"/>
                </a:solidFill>
              </a:rPr>
              <a:t>), detector location, number of lanes </a:t>
            </a:r>
            <a:endParaRPr lang="en-US" altLang="zh-CN" sz="2400" i="1" dirty="0">
              <a:solidFill>
                <a:srgbClr val="002060"/>
              </a:solidFill>
            </a:endParaRPr>
          </a:p>
        </p:txBody>
      </p:sp>
      <p:grpSp>
        <p:nvGrpSpPr>
          <p:cNvPr id="11" name="组合 10">
            <a:extLst>
              <a:ext uri="{FF2B5EF4-FFF2-40B4-BE49-F238E27FC236}">
                <a16:creationId xmlns:a16="http://schemas.microsoft.com/office/drawing/2014/main" id="{466A7180-6A60-4FA6-B233-E9143B1EF6B8}"/>
              </a:ext>
            </a:extLst>
          </p:cNvPr>
          <p:cNvGrpSpPr/>
          <p:nvPr/>
        </p:nvGrpSpPr>
        <p:grpSpPr>
          <a:xfrm>
            <a:off x="640994" y="2310783"/>
            <a:ext cx="11093689" cy="4108817"/>
            <a:chOff x="635567" y="3001128"/>
            <a:chExt cx="11093689" cy="4108817"/>
          </a:xfrm>
        </p:grpSpPr>
        <p:sp>
          <p:nvSpPr>
            <p:cNvPr id="8" name="文本框 7">
              <a:extLst>
                <a:ext uri="{FF2B5EF4-FFF2-40B4-BE49-F238E27FC236}">
                  <a16:creationId xmlns:a16="http://schemas.microsoft.com/office/drawing/2014/main" id="{53E20A15-A3F8-4379-B012-98086EE029AD}"/>
                </a:ext>
              </a:extLst>
            </p:cNvPr>
            <p:cNvSpPr txBox="1"/>
            <p:nvPr/>
          </p:nvSpPr>
          <p:spPr>
            <a:xfrm>
              <a:off x="635567" y="3001128"/>
              <a:ext cx="11093689" cy="4108817"/>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Ø"/>
              </a:pPr>
              <a:r>
                <a:rPr lang="en-US" altLang="zh-CN" sz="2400" dirty="0">
                  <a:solidFill>
                    <a:srgbClr val="002060"/>
                  </a:solidFill>
                </a:rPr>
                <a:t>Measurements:</a:t>
              </a:r>
              <a:endParaRPr lang="en-US" altLang="zh-CN" sz="100" dirty="0">
                <a:solidFill>
                  <a:srgbClr val="002060"/>
                </a:solidFill>
              </a:endParaRPr>
            </a:p>
            <a:p>
              <a:pPr>
                <a:spcBef>
                  <a:spcPts val="600"/>
                </a:spcBef>
                <a:spcAft>
                  <a:spcPts val="600"/>
                </a:spcAft>
              </a:pPr>
              <a:r>
                <a:rPr lang="en-US" altLang="zh-CN" sz="2400" dirty="0">
                  <a:solidFill>
                    <a:srgbClr val="002060"/>
                  </a:solidFill>
                </a:rPr>
                <a:t>     1) Time-dependent physical queue length</a:t>
              </a:r>
            </a:p>
            <a:p>
              <a:pPr marL="342900" indent="-342900">
                <a:spcBef>
                  <a:spcPts val="600"/>
                </a:spcBef>
                <a:spcAft>
                  <a:spcPts val="600"/>
                </a:spcAft>
                <a:buFont typeface="Wingdings" panose="05000000000000000000" pitchFamily="2" charset="2"/>
                <a:buChar char="ü"/>
              </a:pPr>
              <a:endParaRPr lang="en-US" altLang="zh-CN" dirty="0">
                <a:solidFill>
                  <a:srgbClr val="002060"/>
                </a:solidFill>
              </a:endParaRPr>
            </a:p>
            <a:p>
              <a:pPr marL="342900" indent="-342900">
                <a:buFont typeface="Wingdings" panose="05000000000000000000" pitchFamily="2" charset="2"/>
                <a:buChar char="ü"/>
              </a:pPr>
              <a:endParaRPr lang="en-US" altLang="zh-CN" sz="500" dirty="0">
                <a:solidFill>
                  <a:srgbClr val="002060"/>
                </a:solidFill>
              </a:endParaRPr>
            </a:p>
            <a:p>
              <a:pPr marL="342900" indent="-342900">
                <a:spcBef>
                  <a:spcPts val="600"/>
                </a:spcBef>
                <a:spcAft>
                  <a:spcPts val="600"/>
                </a:spcAft>
                <a:buFont typeface="Wingdings" panose="05000000000000000000" pitchFamily="2" charset="2"/>
                <a:buChar char="ü"/>
              </a:pPr>
              <a:endParaRPr lang="en-US" altLang="zh-CN" sz="2400" dirty="0">
                <a:solidFill>
                  <a:srgbClr val="002060"/>
                </a:solidFill>
              </a:endParaRPr>
            </a:p>
            <a:p>
              <a:pPr marL="342900" indent="-342900">
                <a:spcBef>
                  <a:spcPts val="600"/>
                </a:spcBef>
                <a:spcAft>
                  <a:spcPts val="600"/>
                </a:spcAft>
                <a:buFont typeface="Wingdings" panose="05000000000000000000" pitchFamily="2" charset="2"/>
                <a:buChar char="ü"/>
              </a:pPr>
              <a:endParaRPr lang="en-US" altLang="zh-CN" sz="2400" dirty="0">
                <a:solidFill>
                  <a:srgbClr val="002060"/>
                </a:solidFill>
              </a:endParaRPr>
            </a:p>
            <a:p>
              <a:pPr>
                <a:spcBef>
                  <a:spcPts val="600"/>
                </a:spcBef>
                <a:spcAft>
                  <a:spcPts val="600"/>
                </a:spcAft>
              </a:pPr>
              <a:r>
                <a:rPr lang="en-US" altLang="zh-CN" sz="2400" dirty="0">
                  <a:solidFill>
                    <a:srgbClr val="002060"/>
                  </a:solidFill>
                </a:rPr>
                <a:t>     2) Time-dependent delay</a:t>
              </a:r>
            </a:p>
            <a:p>
              <a:pPr>
                <a:spcBef>
                  <a:spcPts val="600"/>
                </a:spcBef>
                <a:spcAft>
                  <a:spcPts val="600"/>
                </a:spcAft>
              </a:pPr>
              <a:endParaRPr lang="en-US" altLang="zh-CN" dirty="0">
                <a:solidFill>
                  <a:srgbClr val="002060"/>
                </a:solidFill>
              </a:endParaRPr>
            </a:p>
            <a:p>
              <a:pPr>
                <a:spcBef>
                  <a:spcPts val="600"/>
                </a:spcBef>
                <a:spcAft>
                  <a:spcPts val="600"/>
                </a:spcAft>
              </a:pPr>
              <a:r>
                <a:rPr lang="en-US" altLang="zh-CN" sz="2400" dirty="0">
                  <a:solidFill>
                    <a:srgbClr val="002060"/>
                  </a:solidFill>
                </a:rPr>
                <a:t>     3) Time-dependent flow rate</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DDAB697-9490-45EC-A487-65E3CB62A3F8}"/>
                    </a:ext>
                  </a:extLst>
                </p:cNvPr>
                <p:cNvSpPr/>
                <p:nvPr/>
              </p:nvSpPr>
              <p:spPr>
                <a:xfrm>
                  <a:off x="1228277" y="3911618"/>
                  <a:ext cx="6525056" cy="1188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2060"/>
                            </a:solidFill>
                            <a:latin typeface="Cambria Math" panose="02040503050406030204" pitchFamily="18" charset="0"/>
                          </a:rPr>
                          <m:t>𝑄</m:t>
                        </m:r>
                        <m:r>
                          <a:rPr lang="en-US" altLang="zh-CN" sz="2400" b="0" i="1" baseline="30000" smtClean="0">
                            <a:solidFill>
                              <a:srgbClr val="002060"/>
                            </a:solidFill>
                            <a:latin typeface="Cambria Math" panose="02040503050406030204" pitchFamily="18" charset="0"/>
                          </a:rPr>
                          <m:t>𝑝</m:t>
                        </m:r>
                        <m:d>
                          <m:dPr>
                            <m:ctrlPr>
                              <a:rPr lang="zh-CN" altLang="en-US" sz="2400" i="1">
                                <a:solidFill>
                                  <a:srgbClr val="002060"/>
                                </a:solidFill>
                                <a:latin typeface="Cambria Math" panose="02040503050406030204" pitchFamily="18" charset="0"/>
                              </a:rPr>
                            </m:ctrlPr>
                          </m:dPr>
                          <m:e>
                            <m:r>
                              <a:rPr lang="en-US" altLang="zh-CN" sz="2400" b="0" i="1" smtClean="0">
                                <a:solidFill>
                                  <a:srgbClr val="002060"/>
                                </a:solidFill>
                                <a:latin typeface="Cambria Math" panose="02040503050406030204" pitchFamily="18" charset="0"/>
                              </a:rPr>
                              <m:t>𝑡</m:t>
                            </m:r>
                          </m:e>
                        </m:d>
                        <m:r>
                          <a:rPr lang="zh-CN" altLang="en-US" sz="2400">
                            <a:solidFill>
                              <a:srgbClr val="002060"/>
                            </a:solidFill>
                            <a:latin typeface="Cambria Math" panose="02040503050406030204" pitchFamily="18" charset="0"/>
                          </a:rPr>
                          <m:t>=</m:t>
                        </m:r>
                        <m:f>
                          <m:fPr>
                            <m:ctrlPr>
                              <a:rPr lang="en-US" altLang="zh-CN" sz="2400" i="1">
                                <a:solidFill>
                                  <a:srgbClr val="002060"/>
                                </a:solidFill>
                                <a:latin typeface="Cambria Math" panose="02040503050406030204" pitchFamily="18" charset="0"/>
                              </a:rPr>
                            </m:ctrlPr>
                          </m:fPr>
                          <m:num>
                            <m:sSup>
                              <m:sSupPr>
                                <m:ctrlPr>
                                  <a:rPr lang="en-US" altLang="zh-CN" sz="2400" i="1" smtClean="0">
                                    <a:solidFill>
                                      <a:srgbClr val="002060"/>
                                    </a:solidFill>
                                    <a:latin typeface="Cambria Math" panose="02040503050406030204" pitchFamily="18" charset="0"/>
                                  </a:rPr>
                                </m:ctrlPr>
                              </m:sSupPr>
                              <m:e>
                                <m:r>
                                  <a:rPr lang="en-US" altLang="zh-CN" sz="2400" b="0" i="1" smtClean="0">
                                    <a:solidFill>
                                      <a:srgbClr val="002060"/>
                                    </a:solidFill>
                                    <a:latin typeface="Cambria Math" panose="02040503050406030204" pitchFamily="18" charset="0"/>
                                  </a:rPr>
                                  <m:t>𝑄</m:t>
                                </m:r>
                              </m:e>
                              <m:sup>
                                <m:r>
                                  <a:rPr lang="en-US" altLang="zh-CN" sz="2400" b="0" i="1" smtClean="0">
                                    <a:solidFill>
                                      <a:srgbClr val="002060"/>
                                    </a:solidFill>
                                    <a:latin typeface="Cambria Math" panose="02040503050406030204" pitchFamily="18" charset="0"/>
                                  </a:rPr>
                                  <m:t>𝑣</m:t>
                                </m:r>
                              </m:sup>
                            </m:sSup>
                            <m:r>
                              <a:rPr lang="en-US" altLang="zh-CN" sz="2400" i="1">
                                <a:solidFill>
                                  <a:srgbClr val="002060"/>
                                </a:solidFill>
                                <a:latin typeface="Cambria Math" panose="02040503050406030204" pitchFamily="18" charset="0"/>
                              </a:rPr>
                              <m:t>(</m:t>
                            </m:r>
                            <m:r>
                              <a:rPr lang="en-US" altLang="zh-CN" sz="2400" i="1">
                                <a:solidFill>
                                  <a:srgbClr val="002060"/>
                                </a:solidFill>
                                <a:latin typeface="Cambria Math" panose="02040503050406030204" pitchFamily="18" charset="0"/>
                              </a:rPr>
                              <m:t>𝑡</m:t>
                            </m:r>
                            <m:r>
                              <a:rPr lang="en-US" altLang="zh-CN" sz="2400" i="1">
                                <a:solidFill>
                                  <a:srgbClr val="002060"/>
                                </a:solidFill>
                                <a:latin typeface="Cambria Math" panose="02040503050406030204" pitchFamily="18" charset="0"/>
                              </a:rPr>
                              <m:t>)</m:t>
                            </m:r>
                          </m:num>
                          <m:den>
                            <m:r>
                              <a:rPr lang="en-US" altLang="zh-CN" sz="2400" i="1">
                                <a:solidFill>
                                  <a:srgbClr val="002060"/>
                                </a:solidFill>
                                <a:latin typeface="Cambria Math" panose="02040503050406030204" pitchFamily="18" charset="0"/>
                              </a:rPr>
                              <m:t>1−</m:t>
                            </m:r>
                            <m:f>
                              <m:fPr>
                                <m:ctrlPr>
                                  <a:rPr lang="en-US" altLang="zh-CN" sz="2400" i="1">
                                    <a:solidFill>
                                      <a:srgbClr val="002060"/>
                                    </a:solidFill>
                                    <a:latin typeface="Cambria Math" panose="02040503050406030204" pitchFamily="18" charset="0"/>
                                  </a:rPr>
                                </m:ctrlPr>
                              </m:fPr>
                              <m:num>
                                <m:sSub>
                                  <m:sSubPr>
                                    <m:ctrlPr>
                                      <a:rPr lang="en-US" altLang="zh-CN" sz="2400" i="1">
                                        <a:solidFill>
                                          <a:srgbClr val="002060"/>
                                        </a:solidFill>
                                        <a:latin typeface="Cambria Math" panose="02040503050406030204" pitchFamily="18" charset="0"/>
                                      </a:rPr>
                                    </m:ctrlPr>
                                  </m:sSubPr>
                                  <m:e>
                                    <m:r>
                                      <a:rPr lang="en-US" altLang="zh-CN" sz="2400" i="1">
                                        <a:solidFill>
                                          <a:srgbClr val="002060"/>
                                        </a:solidFill>
                                        <a:latin typeface="Cambria Math" panose="02040503050406030204" pitchFamily="18" charset="0"/>
                                      </a:rPr>
                                      <m:t>𝑣</m:t>
                                    </m:r>
                                  </m:e>
                                  <m:sub>
                                    <m:r>
                                      <a:rPr lang="zh-CN" altLang="en-US" sz="2400" i="1">
                                        <a:solidFill>
                                          <a:srgbClr val="002060"/>
                                        </a:solidFill>
                                        <a:latin typeface="Cambria Math" panose="02040503050406030204" pitchFamily="18" charset="0"/>
                                      </a:rPr>
                                      <m:t>𝜇</m:t>
                                    </m:r>
                                  </m:sub>
                                </m:sSub>
                              </m:num>
                              <m:den>
                                <m:sSub>
                                  <m:sSubPr>
                                    <m:ctrlPr>
                                      <a:rPr lang="en-US" altLang="zh-CN" sz="2400" i="1">
                                        <a:solidFill>
                                          <a:srgbClr val="002060"/>
                                        </a:solidFill>
                                        <a:latin typeface="Cambria Math" panose="02040503050406030204" pitchFamily="18" charset="0"/>
                                      </a:rPr>
                                    </m:ctrlPr>
                                  </m:sSubPr>
                                  <m:e>
                                    <m:r>
                                      <a:rPr lang="en-US" altLang="zh-CN" sz="2400" i="1">
                                        <a:solidFill>
                                          <a:srgbClr val="002060"/>
                                        </a:solidFill>
                                        <a:latin typeface="Cambria Math" panose="02040503050406030204" pitchFamily="18" charset="0"/>
                                      </a:rPr>
                                      <m:t>𝑣</m:t>
                                    </m:r>
                                  </m:e>
                                  <m:sub>
                                    <m:r>
                                      <a:rPr lang="en-US" altLang="zh-CN" sz="2400" i="1">
                                        <a:solidFill>
                                          <a:srgbClr val="002060"/>
                                        </a:solidFill>
                                        <a:latin typeface="Cambria Math" panose="02040503050406030204" pitchFamily="18" charset="0"/>
                                      </a:rPr>
                                      <m:t>𝑓</m:t>
                                    </m:r>
                                  </m:sub>
                                </m:sSub>
                              </m:den>
                            </m:f>
                          </m:den>
                        </m:f>
                        <m:r>
                          <a:rPr lang="zh-CN" altLang="en-US" sz="2400" i="0">
                            <a:solidFill>
                              <a:srgbClr val="002060"/>
                            </a:solidFill>
                            <a:latin typeface="Cambria Math" panose="02040503050406030204" pitchFamily="18" charset="0"/>
                          </a:rPr>
                          <m:t>=</m:t>
                        </m:r>
                        <m:r>
                          <a:rPr lang="en-US" altLang="zh-CN" sz="2400" b="0" i="1" smtClean="0">
                            <a:solidFill>
                              <a:srgbClr val="002060"/>
                            </a:solidFill>
                            <a:latin typeface="Cambria Math" panose="02040503050406030204" pitchFamily="18" charset="0"/>
                          </a:rPr>
                          <m:t>𝑂𝑏𝑠𝑒𝑟𝑣𝑒𝑑</m:t>
                        </m:r>
                        <m:r>
                          <a:rPr lang="en-US" altLang="zh-CN" sz="2400" b="0" i="1" smtClean="0">
                            <a:solidFill>
                              <a:srgbClr val="002060"/>
                            </a:solidFill>
                            <a:latin typeface="Cambria Math" panose="02040503050406030204" pitchFamily="18" charset="0"/>
                          </a:rPr>
                          <m:t> </m:t>
                        </m:r>
                        <m:r>
                          <a:rPr lang="en-US" altLang="zh-CN" sz="2400" b="0" i="1" smtClean="0">
                            <a:solidFill>
                              <a:srgbClr val="002060"/>
                            </a:solidFill>
                            <a:latin typeface="Cambria Math" panose="02040503050406030204" pitchFamily="18" charset="0"/>
                          </a:rPr>
                          <m:t>𝑞𝑢𝑒𝑢𝑒</m:t>
                        </m:r>
                        <m:r>
                          <a:rPr lang="en-US" altLang="zh-CN" sz="2400" b="0" i="1" smtClean="0">
                            <a:solidFill>
                              <a:srgbClr val="002060"/>
                            </a:solidFill>
                            <a:latin typeface="Cambria Math" panose="02040503050406030204" pitchFamily="18" charset="0"/>
                          </a:rPr>
                          <m:t>(</m:t>
                        </m:r>
                        <m:r>
                          <a:rPr lang="en-US" altLang="zh-CN" sz="2400" b="0" i="1" smtClean="0">
                            <a:solidFill>
                              <a:srgbClr val="002060"/>
                            </a:solidFill>
                            <a:latin typeface="Cambria Math" panose="02040503050406030204" pitchFamily="18" charset="0"/>
                          </a:rPr>
                          <m:t>𝑡</m:t>
                        </m:r>
                        <m:r>
                          <a:rPr lang="en-US" altLang="zh-CN" sz="2400" b="0" i="1" smtClean="0">
                            <a:solidFill>
                              <a:srgbClr val="002060"/>
                            </a:solidFill>
                            <a:latin typeface="Cambria Math" panose="02040503050406030204" pitchFamily="18" charset="0"/>
                          </a:rPr>
                          <m:t>)</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𝜀</m:t>
                            </m:r>
                          </m:e>
                          <m:sub>
                            <m:r>
                              <a:rPr lang="zh-CN" altLang="en-US" sz="2400" i="1">
                                <a:solidFill>
                                  <a:srgbClr val="002060"/>
                                </a:solidFill>
                                <a:latin typeface="Cambria Math" panose="02040503050406030204" pitchFamily="18" charset="0"/>
                              </a:rPr>
                              <m:t>𝑞𝑢𝑒𝑢𝑒</m:t>
                            </m:r>
                          </m:sub>
                        </m:sSub>
                      </m:oMath>
                    </m:oMathPara>
                  </a14:m>
                  <a:endParaRPr lang="zh-CN" altLang="en-US" sz="2400" dirty="0">
                    <a:solidFill>
                      <a:srgbClr val="002060"/>
                    </a:solidFill>
                  </a:endParaRPr>
                </a:p>
              </p:txBody>
            </p:sp>
          </mc:Choice>
          <mc:Fallback xmlns="">
            <p:sp>
              <p:nvSpPr>
                <p:cNvPr id="3" name="矩形 2">
                  <a:extLst>
                    <a:ext uri="{FF2B5EF4-FFF2-40B4-BE49-F238E27FC236}">
                      <a16:creationId xmlns:a16="http://schemas.microsoft.com/office/drawing/2014/main" id="{8DDAB697-9490-45EC-A487-65E3CB62A3F8}"/>
                    </a:ext>
                  </a:extLst>
                </p:cNvPr>
                <p:cNvSpPr>
                  <a:spLocks noRot="1" noChangeAspect="1" noMove="1" noResize="1" noEditPoints="1" noAdjustHandles="1" noChangeArrowheads="1" noChangeShapeType="1" noTextEdit="1"/>
                </p:cNvSpPr>
                <p:nvPr/>
              </p:nvSpPr>
              <p:spPr>
                <a:xfrm>
                  <a:off x="1228277" y="3911618"/>
                  <a:ext cx="6525056" cy="11889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B3AAAB2-A33F-4608-B3F1-A647C930D6F3}"/>
                    </a:ext>
                  </a:extLst>
                </p:cNvPr>
                <p:cNvSpPr/>
                <p:nvPr/>
              </p:nvSpPr>
              <p:spPr>
                <a:xfrm>
                  <a:off x="4786775" y="6506420"/>
                  <a:ext cx="2439450" cy="491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2060"/>
                            </a:solidFill>
                            <a:latin typeface="Cambria Math" panose="02040503050406030204" pitchFamily="18" charset="0"/>
                          </a:rPr>
                          <m:t>𝜇</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𝑞</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𝜏</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𝜀</m:t>
                            </m:r>
                          </m:e>
                          <m:sub>
                            <m:r>
                              <a:rPr lang="zh-CN" altLang="en-US" sz="2400" i="1">
                                <a:solidFill>
                                  <a:srgbClr val="002060"/>
                                </a:solidFill>
                                <a:latin typeface="Cambria Math" panose="02040503050406030204" pitchFamily="18" charset="0"/>
                              </a:rPr>
                              <m:t>𝑓𝑙𝑜𝑤</m:t>
                            </m:r>
                          </m:sub>
                        </m:sSub>
                      </m:oMath>
                    </m:oMathPara>
                  </a14:m>
                  <a:endParaRPr lang="zh-CN" altLang="en-US" sz="2400" dirty="0">
                    <a:solidFill>
                      <a:srgbClr val="002060"/>
                    </a:solidFill>
                  </a:endParaRPr>
                </a:p>
              </p:txBody>
            </p:sp>
          </mc:Choice>
          <mc:Fallback xmlns="">
            <p:sp>
              <p:nvSpPr>
                <p:cNvPr id="7" name="矩形 6">
                  <a:extLst>
                    <a:ext uri="{FF2B5EF4-FFF2-40B4-BE49-F238E27FC236}">
                      <a16:creationId xmlns:a16="http://schemas.microsoft.com/office/drawing/2014/main" id="{1B3AAAB2-A33F-4608-B3F1-A647C930D6F3}"/>
                    </a:ext>
                  </a:extLst>
                </p:cNvPr>
                <p:cNvSpPr>
                  <a:spLocks noRot="1" noChangeAspect="1" noMove="1" noResize="1" noEditPoints="1" noAdjustHandles="1" noChangeArrowheads="1" noChangeShapeType="1" noTextEdit="1"/>
                </p:cNvSpPr>
                <p:nvPr/>
              </p:nvSpPr>
              <p:spPr>
                <a:xfrm>
                  <a:off x="4786775" y="6506420"/>
                  <a:ext cx="2439450" cy="491288"/>
                </a:xfrm>
                <a:prstGeom prst="rect">
                  <a:avLst/>
                </a:prstGeom>
                <a:blipFill>
                  <a:blip r:embed="rId4"/>
                  <a:stretch>
                    <a:fillRect b="-12346"/>
                  </a:stretch>
                </a:blipFill>
              </p:spPr>
              <p:txBody>
                <a:bodyPr/>
                <a:lstStyle/>
                <a:p>
                  <a:r>
                    <a:rPr lang="zh-CN" altLang="en-US">
                      <a:noFill/>
                    </a:rPr>
                    <a:t> </a:t>
                  </a:r>
                </a:p>
              </p:txBody>
            </p:sp>
          </mc:Fallback>
        </mc:AlternateContent>
      </p:grpSp>
      <p:sp>
        <p:nvSpPr>
          <p:cNvPr id="16" name="标题 57">
            <a:extLst>
              <a:ext uri="{FF2B5EF4-FFF2-40B4-BE49-F238E27FC236}">
                <a16:creationId xmlns:a16="http://schemas.microsoft.com/office/drawing/2014/main" id="{C10D5919-CF99-44DF-813A-4B02713AE5F0}"/>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DS1 Los Angeles</a:t>
            </a:r>
            <a:endParaRPr lang="zh-CN" altLang="en-US" sz="4000" dirty="0"/>
          </a:p>
        </p:txBody>
      </p:sp>
      <p:pic>
        <p:nvPicPr>
          <p:cNvPr id="18" name="图片 17">
            <a:extLst>
              <a:ext uri="{FF2B5EF4-FFF2-40B4-BE49-F238E27FC236}">
                <a16:creationId xmlns:a16="http://schemas.microsoft.com/office/drawing/2014/main" id="{C5493EED-3702-406D-AC47-E02358147648}"/>
              </a:ext>
            </a:extLst>
          </p:cNvPr>
          <p:cNvPicPr>
            <a:picLocks noChangeAspect="1"/>
          </p:cNvPicPr>
          <p:nvPr/>
        </p:nvPicPr>
        <p:blipFill>
          <a:blip r:embed="rId5"/>
          <a:stretch>
            <a:fillRect/>
          </a:stretch>
        </p:blipFill>
        <p:spPr>
          <a:xfrm>
            <a:off x="7677672" y="2652985"/>
            <a:ext cx="4314031" cy="3318486"/>
          </a:xfrm>
          <a:prstGeom prst="rect">
            <a:avLst/>
          </a:prstGeom>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24AC9C9-7D3E-45E2-ADB2-B0E20FF598E2}"/>
                  </a:ext>
                </a:extLst>
              </p:cNvPr>
              <p:cNvSpPr/>
              <p:nvPr/>
            </p:nvSpPr>
            <p:spPr>
              <a:xfrm>
                <a:off x="1233704" y="4146053"/>
                <a:ext cx="6269345" cy="81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2060"/>
                          </a:solidFill>
                          <a:latin typeface="Cambria Math" panose="02040503050406030204" pitchFamily="18" charset="0"/>
                        </a:rPr>
                        <m:t>𝑂𝑏𝑠𝑒𝑟𝑣𝑒𝑑</m:t>
                      </m:r>
                      <m:r>
                        <a:rPr lang="en-US" altLang="zh-CN" sz="2400" b="0" i="1" smtClean="0">
                          <a:solidFill>
                            <a:srgbClr val="002060"/>
                          </a:solidFill>
                          <a:latin typeface="Cambria Math" panose="02040503050406030204" pitchFamily="18" charset="0"/>
                        </a:rPr>
                        <m:t> </m:t>
                      </m:r>
                      <m:r>
                        <a:rPr lang="en-US" altLang="zh-CN" sz="2400" b="0" i="1" smtClean="0">
                          <a:solidFill>
                            <a:srgbClr val="002060"/>
                          </a:solidFill>
                          <a:latin typeface="Cambria Math" panose="02040503050406030204" pitchFamily="18" charset="0"/>
                        </a:rPr>
                        <m:t>𝑞𝑢𝑒𝑢𝑒</m:t>
                      </m:r>
                      <m:r>
                        <a:rPr lang="en-US" altLang="zh-CN" sz="2400" b="0" i="1" smtClean="0">
                          <a:solidFill>
                            <a:srgbClr val="002060"/>
                          </a:solidFill>
                          <a:latin typeface="Cambria Math" panose="02040503050406030204" pitchFamily="18" charset="0"/>
                        </a:rPr>
                        <m:t>(</m:t>
                      </m:r>
                      <m:r>
                        <a:rPr lang="en-US" altLang="zh-CN" sz="2400" b="0" i="1" smtClean="0">
                          <a:solidFill>
                            <a:srgbClr val="002060"/>
                          </a:solidFill>
                          <a:latin typeface="Cambria Math" panose="02040503050406030204" pitchFamily="18" charset="0"/>
                        </a:rPr>
                        <m:t>𝑡</m:t>
                      </m:r>
                      <m:r>
                        <a:rPr lang="en-US" altLang="zh-CN" sz="2400" b="0" i="1" smtClean="0">
                          <a:solidFill>
                            <a:srgbClr val="002060"/>
                          </a:solidFill>
                          <a:latin typeface="Cambria Math" panose="02040503050406030204" pitchFamily="18" charset="0"/>
                        </a:rPr>
                        <m:t>)</m:t>
                      </m:r>
                      <m:r>
                        <a:rPr lang="en-US" altLang="zh-CN" sz="2400" b="0" i="0" smtClean="0">
                          <a:solidFill>
                            <a:srgbClr val="002060"/>
                          </a:solidFill>
                          <a:latin typeface="Cambria Math" panose="02040503050406030204" pitchFamily="18" charset="0"/>
                        </a:rPr>
                        <m:t>=</m:t>
                      </m:r>
                      <m:nary>
                        <m:naryPr>
                          <m:chr m:val="∑"/>
                          <m:limLoc m:val="subSup"/>
                          <m:ctrlPr>
                            <a:rPr lang="en-US" altLang="zh-CN" sz="2400" b="0" i="1" smtClean="0">
                              <a:solidFill>
                                <a:srgbClr val="002060"/>
                              </a:solidFill>
                              <a:latin typeface="Cambria Math" panose="02040503050406030204" pitchFamily="18" charset="0"/>
                            </a:rPr>
                          </m:ctrlPr>
                        </m:naryPr>
                        <m:sub>
                          <m:r>
                            <m:rPr>
                              <m:brk m:alnAt="25"/>
                            </m:rPr>
                            <a:rPr lang="en-US" altLang="zh-CN" sz="2400" b="0" i="1" smtClean="0">
                              <a:solidFill>
                                <a:srgbClr val="002060"/>
                              </a:solidFill>
                              <a:latin typeface="Cambria Math" panose="02040503050406030204" pitchFamily="18" charset="0"/>
                            </a:rPr>
                            <m:t>𝑖</m:t>
                          </m:r>
                          <m:r>
                            <a:rPr lang="en-US" altLang="zh-CN" sz="2400" b="0" i="1" smtClean="0">
                              <a:solidFill>
                                <a:srgbClr val="002060"/>
                              </a:solidFill>
                              <a:latin typeface="Cambria Math" panose="02040503050406030204" pitchFamily="18" charset="0"/>
                            </a:rPr>
                            <m:t>=1</m:t>
                          </m:r>
                        </m:sub>
                        <m:sup>
                          <m:r>
                            <a:rPr lang="en-US" altLang="zh-CN" sz="2400" b="0" i="1" smtClean="0">
                              <a:solidFill>
                                <a:srgbClr val="002060"/>
                              </a:solidFill>
                              <a:latin typeface="Cambria Math" panose="02040503050406030204" pitchFamily="18" charset="0"/>
                            </a:rPr>
                            <m:t>𝑛</m:t>
                          </m:r>
                        </m:sup>
                        <m:e>
                          <m:sSup>
                            <m:sSupPr>
                              <m:ctrlPr>
                                <a:rPr lang="en-US" altLang="zh-CN" sz="2400" b="0" i="1" smtClean="0">
                                  <a:solidFill>
                                    <a:srgbClr val="002060"/>
                                  </a:solidFill>
                                  <a:latin typeface="Cambria Math" panose="02040503050406030204" pitchFamily="18" charset="0"/>
                                </a:rPr>
                              </m:ctrlPr>
                            </m:sSupPr>
                            <m:e>
                              <m:r>
                                <a:rPr lang="en-US" altLang="zh-CN" sz="2400" i="1">
                                  <a:solidFill>
                                    <a:srgbClr val="002060"/>
                                  </a:solidFill>
                                  <a:latin typeface="Cambria Math" panose="02040503050406030204" pitchFamily="18" charset="0"/>
                                </a:rPr>
                                <m:t>[</m:t>
                              </m:r>
                              <m:sSub>
                                <m:sSubPr>
                                  <m:ctrlPr>
                                    <a:rPr lang="en-US" altLang="zh-CN" sz="2400" i="1">
                                      <a:solidFill>
                                        <a:srgbClr val="002060"/>
                                      </a:solidFill>
                                      <a:latin typeface="Cambria Math" panose="02040503050406030204" pitchFamily="18" charset="0"/>
                                    </a:rPr>
                                  </m:ctrlPr>
                                </m:sSubPr>
                                <m:e>
                                  <m:r>
                                    <a:rPr lang="en-US" altLang="zh-CN" sz="2400" b="0" i="1" smtClean="0">
                                      <a:solidFill>
                                        <a:srgbClr val="002060"/>
                                      </a:solidFill>
                                      <a:latin typeface="Cambria Math" panose="02040503050406030204" pitchFamily="18" charset="0"/>
                                    </a:rPr>
                                    <m:t>𝑘</m:t>
                                  </m:r>
                                </m:e>
                                <m:sub>
                                  <m:r>
                                    <a:rPr lang="en-US" altLang="zh-CN" sz="2400" i="1">
                                      <a:solidFill>
                                        <a:srgbClr val="002060"/>
                                      </a:solidFill>
                                      <a:latin typeface="Cambria Math" panose="02040503050406030204" pitchFamily="18" charset="0"/>
                                    </a:rPr>
                                    <m:t>𝑖</m:t>
                                  </m:r>
                                  <m:r>
                                    <a:rPr lang="en-US" altLang="zh-CN" sz="2400" b="0" i="1" smtClean="0">
                                      <a:solidFill>
                                        <a:srgbClr val="002060"/>
                                      </a:solidFill>
                                      <a:latin typeface="Cambria Math" panose="02040503050406030204" pitchFamily="18" charset="0"/>
                                    </a:rPr>
                                    <m:t>𝑡</m:t>
                                  </m:r>
                                </m:sub>
                              </m:sSub>
                              <m:r>
                                <a:rPr lang="en-US" altLang="zh-CN" sz="2400" i="1">
                                  <a:solidFill>
                                    <a:srgbClr val="002060"/>
                                  </a:solidFill>
                                  <a:latin typeface="Cambria Math" panose="02040503050406030204" pitchFamily="18" charset="0"/>
                                </a:rPr>
                                <m:t>−</m:t>
                              </m:r>
                              <m:sSub>
                                <m:sSubPr>
                                  <m:ctrlPr>
                                    <a:rPr lang="en-US" altLang="zh-CN" sz="2400" i="1">
                                      <a:solidFill>
                                        <a:srgbClr val="002060"/>
                                      </a:solidFill>
                                      <a:latin typeface="Cambria Math" panose="02040503050406030204" pitchFamily="18" charset="0"/>
                                    </a:rPr>
                                  </m:ctrlPr>
                                </m:sSubPr>
                                <m:e>
                                  <m:r>
                                    <a:rPr lang="en-US" altLang="zh-CN" sz="2400" b="0" i="1" smtClean="0">
                                      <a:solidFill>
                                        <a:srgbClr val="002060"/>
                                      </a:solidFill>
                                      <a:latin typeface="Cambria Math" panose="02040503050406030204" pitchFamily="18" charset="0"/>
                                    </a:rPr>
                                    <m:t>𝑘</m:t>
                                  </m:r>
                                </m:e>
                                <m:sub>
                                  <m:r>
                                    <a:rPr lang="en-US" altLang="zh-CN" sz="2400" i="1">
                                      <a:solidFill>
                                        <a:srgbClr val="002060"/>
                                      </a:solidFill>
                                      <a:latin typeface="Cambria Math" panose="02040503050406030204" pitchFamily="18" charset="0"/>
                                    </a:rPr>
                                    <m:t>𝑐</m:t>
                                  </m:r>
                                </m:sub>
                              </m:sSub>
                              <m:r>
                                <a:rPr lang="en-US" altLang="zh-CN" sz="2400" i="1">
                                  <a:solidFill>
                                    <a:srgbClr val="002060"/>
                                  </a:solidFill>
                                  <a:latin typeface="Cambria Math" panose="02040503050406030204" pitchFamily="18" charset="0"/>
                                </a:rPr>
                                <m:t>,0]</m:t>
                              </m:r>
                            </m:e>
                            <m:sup>
                              <m:r>
                                <a:rPr lang="en-US" altLang="zh-CN" sz="2400" b="0" i="1" smtClean="0">
                                  <a:solidFill>
                                    <a:srgbClr val="002060"/>
                                  </a:solidFill>
                                  <a:latin typeface="Cambria Math" panose="02040503050406030204" pitchFamily="18" charset="0"/>
                                </a:rPr>
                                <m:t>+</m:t>
                              </m:r>
                            </m:sup>
                          </m:sSup>
                          <m:r>
                            <a:rPr lang="en-US" altLang="zh-CN" sz="2400" b="0" i="1" smtClean="0">
                              <a:solidFill>
                                <a:srgbClr val="002060"/>
                              </a:solidFill>
                              <a:latin typeface="Cambria Math" panose="02040503050406030204" pitchFamily="18" charset="0"/>
                            </a:rPr>
                            <m:t>∗</m:t>
                          </m:r>
                          <m:sSub>
                            <m:sSubPr>
                              <m:ctrlPr>
                                <a:rPr lang="en-US" altLang="zh-CN" sz="2400" b="0" i="1" smtClean="0">
                                  <a:solidFill>
                                    <a:srgbClr val="002060"/>
                                  </a:solidFill>
                                  <a:latin typeface="Cambria Math" panose="02040503050406030204" pitchFamily="18" charset="0"/>
                                </a:rPr>
                              </m:ctrlPr>
                            </m:sSubPr>
                            <m:e>
                              <m:r>
                                <a:rPr lang="en-US" altLang="zh-CN" sz="2400" b="0" i="1" smtClean="0">
                                  <a:solidFill>
                                    <a:srgbClr val="002060"/>
                                  </a:solidFill>
                                  <a:latin typeface="Cambria Math" panose="02040503050406030204" pitchFamily="18" charset="0"/>
                                </a:rPr>
                                <m:t>𝐴</m:t>
                              </m:r>
                            </m:e>
                            <m:sub>
                              <m:r>
                                <a:rPr lang="en-US" altLang="zh-CN" sz="2400" b="0" i="1" smtClean="0">
                                  <a:solidFill>
                                    <a:srgbClr val="002060"/>
                                  </a:solidFill>
                                  <a:latin typeface="Cambria Math" panose="02040503050406030204" pitchFamily="18" charset="0"/>
                                </a:rPr>
                                <m:t>𝑖</m:t>
                              </m:r>
                            </m:sub>
                          </m:sSub>
                        </m:e>
                      </m:nary>
                    </m:oMath>
                  </m:oMathPara>
                </a14:m>
                <a:endParaRPr lang="zh-CN" altLang="en-US" sz="2400" dirty="0">
                  <a:solidFill>
                    <a:srgbClr val="002060"/>
                  </a:solidFill>
                </a:endParaRPr>
              </a:p>
            </p:txBody>
          </p:sp>
        </mc:Choice>
        <mc:Fallback xmlns="">
          <p:sp>
            <p:nvSpPr>
              <p:cNvPr id="21" name="矩形 20">
                <a:extLst>
                  <a:ext uri="{FF2B5EF4-FFF2-40B4-BE49-F238E27FC236}">
                    <a16:creationId xmlns:a16="http://schemas.microsoft.com/office/drawing/2014/main" id="{624AC9C9-7D3E-45E2-ADB2-B0E20FF598E2}"/>
                  </a:ext>
                </a:extLst>
              </p:cNvPr>
              <p:cNvSpPr>
                <a:spLocks noRot="1" noChangeAspect="1" noMove="1" noResize="1" noEditPoints="1" noAdjustHandles="1" noChangeArrowheads="1" noChangeShapeType="1" noTextEdit="1"/>
              </p:cNvSpPr>
              <p:nvPr/>
            </p:nvSpPr>
            <p:spPr>
              <a:xfrm>
                <a:off x="1233704" y="4146053"/>
                <a:ext cx="6269345" cy="81798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5AFD49D-6BAC-4A51-98F4-F1B43DB6C0AF}"/>
                  </a:ext>
                </a:extLst>
              </p:cNvPr>
              <p:cNvSpPr/>
              <p:nvPr/>
            </p:nvSpPr>
            <p:spPr>
              <a:xfrm>
                <a:off x="1300716" y="5359909"/>
                <a:ext cx="6135782" cy="49084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type m:val="lin"/>
                          <m:ctrlPr>
                            <a:rPr lang="en-US" altLang="zh-CN" sz="2400" b="0" i="1" smtClean="0">
                              <a:solidFill>
                                <a:srgbClr val="002060"/>
                              </a:solidFill>
                              <a:latin typeface="Cambria Math" panose="02040503050406030204" pitchFamily="18" charset="0"/>
                            </a:rPr>
                          </m:ctrlPr>
                        </m:fPr>
                        <m:num>
                          <m:sSup>
                            <m:sSupPr>
                              <m:ctrlPr>
                                <a:rPr lang="en-US" altLang="zh-CN" sz="2400" b="0" i="1" smtClean="0">
                                  <a:solidFill>
                                    <a:srgbClr val="002060"/>
                                  </a:solidFill>
                                  <a:latin typeface="Cambria Math" panose="02040503050406030204" pitchFamily="18" charset="0"/>
                                </a:rPr>
                              </m:ctrlPr>
                            </m:sSupPr>
                            <m:e>
                              <m:r>
                                <a:rPr lang="en-US" altLang="zh-CN" sz="2400" b="0" i="1" smtClean="0">
                                  <a:solidFill>
                                    <a:srgbClr val="002060"/>
                                  </a:solidFill>
                                  <a:latin typeface="Cambria Math" panose="02040503050406030204" pitchFamily="18" charset="0"/>
                                </a:rPr>
                                <m:t>𝑄</m:t>
                              </m:r>
                            </m:e>
                            <m:sup>
                              <m:r>
                                <a:rPr lang="en-US" altLang="zh-CN" sz="2400" b="0" i="1" smtClean="0">
                                  <a:solidFill>
                                    <a:srgbClr val="002060"/>
                                  </a:solidFill>
                                  <a:latin typeface="Cambria Math" panose="02040503050406030204" pitchFamily="18" charset="0"/>
                                </a:rPr>
                                <m:t>𝑣</m:t>
                              </m:r>
                            </m:sup>
                          </m:sSup>
                          <m:r>
                            <a:rPr lang="en-US" altLang="zh-CN" sz="2400" b="0" i="1" smtClean="0">
                              <a:solidFill>
                                <a:srgbClr val="002060"/>
                              </a:solidFill>
                              <a:latin typeface="Cambria Math" panose="02040503050406030204" pitchFamily="18" charset="0"/>
                            </a:rPr>
                            <m:t>(</m:t>
                          </m:r>
                          <m:r>
                            <a:rPr lang="en-US" altLang="zh-CN" sz="2400" b="0" i="1" smtClean="0">
                              <a:solidFill>
                                <a:srgbClr val="002060"/>
                              </a:solidFill>
                              <a:latin typeface="Cambria Math" panose="02040503050406030204" pitchFamily="18" charset="0"/>
                            </a:rPr>
                            <m:t>𝑡</m:t>
                          </m:r>
                          <m:r>
                            <a:rPr lang="en-US" altLang="zh-CN" sz="2400" b="0" i="1" smtClean="0">
                              <a:solidFill>
                                <a:srgbClr val="002060"/>
                              </a:solidFill>
                              <a:latin typeface="Cambria Math" panose="02040503050406030204" pitchFamily="18" charset="0"/>
                            </a:rPr>
                            <m:t>)</m:t>
                          </m:r>
                        </m:num>
                        <m:den>
                          <m:r>
                            <a:rPr lang="el-GR" altLang="zh-CN" sz="2400" b="0" i="1" smtClean="0">
                              <a:solidFill>
                                <a:srgbClr val="002060"/>
                              </a:solidFill>
                              <a:latin typeface="Cambria Math" panose="02040503050406030204" pitchFamily="18" charset="0"/>
                            </a:rPr>
                            <m:t>𝜇</m:t>
                          </m:r>
                        </m:den>
                      </m:f>
                      <m:r>
                        <a:rPr lang="en-US" altLang="zh-CN" sz="2400" b="0" i="1" smtClean="0">
                          <a:solidFill>
                            <a:srgbClr val="002060"/>
                          </a:solidFill>
                          <a:latin typeface="Cambria Math" panose="02040503050406030204" pitchFamily="18" charset="0"/>
                        </a:rPr>
                        <m:t>=</m:t>
                      </m:r>
                      <m:r>
                        <a:rPr lang="en-US" altLang="zh-CN" sz="2400" b="0" i="1" smtClean="0">
                          <a:solidFill>
                            <a:srgbClr val="002060"/>
                          </a:solidFill>
                          <a:latin typeface="Cambria Math" panose="02040503050406030204" pitchFamily="18" charset="0"/>
                        </a:rPr>
                        <m:t>𝑂𝑏𝑠𝑒𝑟𝑣𝑒𝑑</m:t>
                      </m:r>
                      <m:r>
                        <a:rPr lang="en-US" altLang="zh-CN" sz="2400" b="0" i="1" smtClean="0">
                          <a:solidFill>
                            <a:srgbClr val="002060"/>
                          </a:solidFill>
                          <a:latin typeface="Cambria Math" panose="02040503050406030204" pitchFamily="18" charset="0"/>
                        </a:rPr>
                        <m:t> </m:t>
                      </m:r>
                      <m:r>
                        <a:rPr lang="en-US" altLang="zh-CN" sz="2400" b="0" i="1" smtClean="0">
                          <a:solidFill>
                            <a:srgbClr val="002060"/>
                          </a:solidFill>
                          <a:latin typeface="Cambria Math" panose="02040503050406030204" pitchFamily="18" charset="0"/>
                        </a:rPr>
                        <m:t>𝑑𝑒𝑙𝑎𝑦</m:t>
                      </m:r>
                      <m:d>
                        <m:dPr>
                          <m:ctrlPr>
                            <a:rPr lang="en-US" altLang="zh-CN" sz="2400" b="0" i="1" smtClean="0">
                              <a:solidFill>
                                <a:srgbClr val="002060"/>
                              </a:solidFill>
                              <a:latin typeface="Cambria Math" panose="02040503050406030204" pitchFamily="18" charset="0"/>
                            </a:rPr>
                          </m:ctrlPr>
                        </m:dPr>
                        <m:e>
                          <m:r>
                            <a:rPr lang="en-US" altLang="zh-CN" sz="2400" b="0" i="1" smtClean="0">
                              <a:solidFill>
                                <a:srgbClr val="002060"/>
                              </a:solidFill>
                              <a:latin typeface="Cambria Math" panose="02040503050406030204" pitchFamily="18" charset="0"/>
                            </a:rPr>
                            <m:t>𝑡</m:t>
                          </m:r>
                        </m:e>
                      </m:d>
                      <m:r>
                        <a:rPr lang="en-US" altLang="zh-CN" sz="2400" b="0" i="1" smtClean="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𝜀</m:t>
                          </m:r>
                        </m:e>
                        <m:sub>
                          <m:r>
                            <a:rPr lang="en-US" altLang="zh-CN" sz="2400" b="0" i="1" smtClean="0">
                              <a:solidFill>
                                <a:srgbClr val="002060"/>
                              </a:solidFill>
                              <a:latin typeface="Cambria Math" panose="02040503050406030204" pitchFamily="18" charset="0"/>
                            </a:rPr>
                            <m:t>𝑑𝑒𝑙𝑎𝑦</m:t>
                          </m:r>
                        </m:sub>
                      </m:sSub>
                    </m:oMath>
                  </m:oMathPara>
                </a14:m>
                <a:endParaRPr lang="zh-CN" altLang="en-US" sz="2400" dirty="0"/>
              </a:p>
            </p:txBody>
          </p:sp>
        </mc:Choice>
        <mc:Fallback xmlns="">
          <p:sp>
            <p:nvSpPr>
              <p:cNvPr id="2" name="矩形 1">
                <a:extLst>
                  <a:ext uri="{FF2B5EF4-FFF2-40B4-BE49-F238E27FC236}">
                    <a16:creationId xmlns:a16="http://schemas.microsoft.com/office/drawing/2014/main" id="{15AFD49D-6BAC-4A51-98F4-F1B43DB6C0AF}"/>
                  </a:ext>
                </a:extLst>
              </p:cNvPr>
              <p:cNvSpPr>
                <a:spLocks noRot="1" noChangeAspect="1" noMove="1" noResize="1" noEditPoints="1" noAdjustHandles="1" noChangeArrowheads="1" noChangeShapeType="1" noTextEdit="1"/>
              </p:cNvSpPr>
              <p:nvPr/>
            </p:nvSpPr>
            <p:spPr>
              <a:xfrm>
                <a:off x="1300716" y="5359909"/>
                <a:ext cx="6135782" cy="490840"/>
              </a:xfrm>
              <a:prstGeom prst="rect">
                <a:avLst/>
              </a:prstGeom>
              <a:blipFill>
                <a:blip r:embed="rId7"/>
                <a:stretch>
                  <a:fillRect l="-695" t="-116049" b="-17407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88630260-4FD6-4F6F-9A88-CE5CDB1D1D3C}"/>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6" name="灯片编号占位符 5">
            <a:extLst>
              <a:ext uri="{FF2B5EF4-FFF2-40B4-BE49-F238E27FC236}">
                <a16:creationId xmlns:a16="http://schemas.microsoft.com/office/drawing/2014/main" id="{1EFC0989-266D-492B-ACC8-B926280904A9}"/>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37</a:t>
            </a:fld>
            <a:endParaRPr lang="en-US" dirty="0"/>
          </a:p>
        </p:txBody>
      </p:sp>
    </p:spTree>
    <p:extLst>
      <p:ext uri="{BB962C8B-B14F-4D97-AF65-F5344CB8AC3E}">
        <p14:creationId xmlns:p14="http://schemas.microsoft.com/office/powerpoint/2010/main" val="2937844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Bottleneck detection with speed contour map</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graphicFrame>
        <p:nvGraphicFramePr>
          <p:cNvPr id="6" name="对象 5">
            <a:extLst>
              <a:ext uri="{FF2B5EF4-FFF2-40B4-BE49-F238E27FC236}">
                <a16:creationId xmlns:a16="http://schemas.microsoft.com/office/drawing/2014/main" id="{6CECD60E-DF7A-4BA1-B598-B84F1132D008}"/>
              </a:ext>
            </a:extLst>
          </p:cNvPr>
          <p:cNvGraphicFramePr>
            <a:graphicFrameLocks noChangeAspect="1"/>
          </p:cNvGraphicFramePr>
          <p:nvPr/>
        </p:nvGraphicFramePr>
        <p:xfrm>
          <a:off x="737118" y="1796813"/>
          <a:ext cx="7296539" cy="4538092"/>
        </p:xfrm>
        <a:graphic>
          <a:graphicData uri="http://schemas.openxmlformats.org/presentationml/2006/ole">
            <mc:AlternateContent xmlns:mc="http://schemas.openxmlformats.org/markup-compatibility/2006">
              <mc:Choice xmlns:v="urn:schemas-microsoft-com:vml" Requires="v">
                <p:oleObj name="Visio" r:id="rId3" imgW="13678023" imgH="8505989" progId="Visio.Drawing.15">
                  <p:embed/>
                </p:oleObj>
              </mc:Choice>
              <mc:Fallback>
                <p:oleObj name="Visio" r:id="rId3" imgW="13678023" imgH="8505989" progId="Visio.Drawing.15">
                  <p:embed/>
                  <p:pic>
                    <p:nvPicPr>
                      <p:cNvPr id="6" name="对象 5">
                        <a:extLst>
                          <a:ext uri="{FF2B5EF4-FFF2-40B4-BE49-F238E27FC236}">
                            <a16:creationId xmlns:a16="http://schemas.microsoft.com/office/drawing/2014/main" id="{6CECD60E-DF7A-4BA1-B598-B84F1132D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118" y="1796813"/>
                        <a:ext cx="7296539" cy="4538092"/>
                      </a:xfrm>
                      <a:prstGeom prst="rect">
                        <a:avLst/>
                      </a:prstGeom>
                      <a:noFill/>
                    </p:spPr>
                  </p:pic>
                </p:oleObj>
              </mc:Fallback>
            </mc:AlternateContent>
          </a:graphicData>
        </a:graphic>
      </p:graphicFrame>
      <p:sp>
        <p:nvSpPr>
          <p:cNvPr id="22" name="矩形 21">
            <a:extLst>
              <a:ext uri="{FF2B5EF4-FFF2-40B4-BE49-F238E27FC236}">
                <a16:creationId xmlns:a16="http://schemas.microsoft.com/office/drawing/2014/main" id="{522B07BB-CBFA-4467-B377-AB95D31E91C7}"/>
              </a:ext>
            </a:extLst>
          </p:cNvPr>
          <p:cNvSpPr/>
          <p:nvPr/>
        </p:nvSpPr>
        <p:spPr>
          <a:xfrm>
            <a:off x="8258214" y="4295257"/>
            <a:ext cx="3733489" cy="1631216"/>
          </a:xfrm>
          <a:prstGeom prst="rect">
            <a:avLst/>
          </a:prstGeom>
        </p:spPr>
        <p:txBody>
          <a:bodyPr wrap="square">
            <a:spAutoFit/>
          </a:bodyPr>
          <a:lstStyle/>
          <a:p>
            <a:r>
              <a:rPr lang="en-US" altLang="zh-CN" sz="2000" dirty="0">
                <a:latin typeface="Times New Roman" panose="02020603050405020304" pitchFamily="18" charset="0"/>
              </a:rPr>
              <a:t>It is clear that the bottleneck is located at Abs=13.51 mile. In this case, we only analyze one single bottleneck with one peak period from </a:t>
            </a:r>
            <a:r>
              <a:rPr lang="en-US" altLang="zh-CN" sz="2000" i="1" dirty="0">
                <a:latin typeface="Times New Roman" panose="02020603050405020304" pitchFamily="18" charset="0"/>
              </a:rPr>
              <a:t>t</a:t>
            </a:r>
            <a:r>
              <a:rPr lang="en-US" altLang="zh-CN" sz="2000" baseline="-25000" dirty="0">
                <a:latin typeface="Times New Roman" panose="02020603050405020304" pitchFamily="18" charset="0"/>
              </a:rPr>
              <a:t>0</a:t>
            </a:r>
            <a:r>
              <a:rPr lang="en-US" altLang="zh-CN" sz="2000" dirty="0">
                <a:latin typeface="Times New Roman" panose="02020603050405020304" pitchFamily="18" charset="0"/>
              </a:rPr>
              <a:t> = 13:10 to </a:t>
            </a:r>
            <a:r>
              <a:rPr lang="en-US" altLang="zh-CN" sz="2000" i="1" dirty="0">
                <a:latin typeface="Times New Roman" panose="02020603050405020304" pitchFamily="18" charset="0"/>
              </a:rPr>
              <a:t>t</a:t>
            </a:r>
            <a:r>
              <a:rPr lang="en-US" altLang="zh-CN" sz="2000" baseline="-25000" dirty="0">
                <a:latin typeface="Times New Roman" panose="02020603050405020304" pitchFamily="18" charset="0"/>
              </a:rPr>
              <a:t>3</a:t>
            </a:r>
            <a:r>
              <a:rPr lang="en-US" altLang="zh-CN" sz="2000" dirty="0">
                <a:latin typeface="Times New Roman" panose="02020603050405020304" pitchFamily="18" charset="0"/>
              </a:rPr>
              <a:t> = 19:45.</a:t>
            </a:r>
            <a:endParaRPr lang="zh-CN" altLang="en-US" sz="2000" dirty="0"/>
          </a:p>
        </p:txBody>
      </p:sp>
      <p:sp>
        <p:nvSpPr>
          <p:cNvPr id="2" name="日期占位符 1">
            <a:extLst>
              <a:ext uri="{FF2B5EF4-FFF2-40B4-BE49-F238E27FC236}">
                <a16:creationId xmlns:a16="http://schemas.microsoft.com/office/drawing/2014/main" id="{99802996-B7FA-4865-AE9E-7C1651907380}"/>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3" name="灯片编号占位符 2">
            <a:extLst>
              <a:ext uri="{FF2B5EF4-FFF2-40B4-BE49-F238E27FC236}">
                <a16:creationId xmlns:a16="http://schemas.microsoft.com/office/drawing/2014/main" id="{B4985B41-ADFF-4CAD-8BF9-FCD12061259B}"/>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38</a:t>
            </a:fld>
            <a:endParaRPr lang="en-US" dirty="0"/>
          </a:p>
        </p:txBody>
      </p:sp>
      <p:sp>
        <p:nvSpPr>
          <p:cNvPr id="11" name="标题 57">
            <a:extLst>
              <a:ext uri="{FF2B5EF4-FFF2-40B4-BE49-F238E27FC236}">
                <a16:creationId xmlns:a16="http://schemas.microsoft.com/office/drawing/2014/main" id="{CD8D2C19-3231-4505-A170-933EC7F62E49}"/>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DS1 Los Angeles</a:t>
            </a:r>
            <a:endParaRPr lang="zh-CN" altLang="en-US" sz="4000" dirty="0"/>
          </a:p>
        </p:txBody>
      </p:sp>
    </p:spTree>
    <p:extLst>
      <p:ext uri="{BB962C8B-B14F-4D97-AF65-F5344CB8AC3E}">
        <p14:creationId xmlns:p14="http://schemas.microsoft.com/office/powerpoint/2010/main" val="439713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Speed and occupancy</a:t>
            </a:r>
            <a:endParaRPr lang="en-US" altLang="zh-CN" sz="3200" dirty="0">
              <a:solidFill>
                <a:srgbClr val="002060"/>
              </a:solidFill>
            </a:endParaRPr>
          </a:p>
          <a:p>
            <a:pPr marL="201168" lvl="1" indent="0">
              <a:buNone/>
            </a:pP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11" name="图片 10">
            <a:extLst>
              <a:ext uri="{FF2B5EF4-FFF2-40B4-BE49-F238E27FC236}">
                <a16:creationId xmlns:a16="http://schemas.microsoft.com/office/drawing/2014/main" id="{E859CE4C-198A-4A3F-9F80-60FFEA10CCC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95584" y="1941441"/>
            <a:ext cx="3624489" cy="2467277"/>
          </a:xfrm>
          <a:prstGeom prst="rect">
            <a:avLst/>
          </a:prstGeom>
        </p:spPr>
      </p:pic>
      <p:pic>
        <p:nvPicPr>
          <p:cNvPr id="12" name="图片 11">
            <a:extLst>
              <a:ext uri="{FF2B5EF4-FFF2-40B4-BE49-F238E27FC236}">
                <a16:creationId xmlns:a16="http://schemas.microsoft.com/office/drawing/2014/main" id="{442CBE7D-82D2-4CE8-A4DC-B3D9B58DB0F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450392" y="1941440"/>
            <a:ext cx="3545943" cy="2467277"/>
          </a:xfrm>
          <a:prstGeom prst="rect">
            <a:avLst/>
          </a:prstGeom>
        </p:spPr>
      </p:pic>
      <p:pic>
        <p:nvPicPr>
          <p:cNvPr id="13" name="图片 12">
            <a:extLst>
              <a:ext uri="{FF2B5EF4-FFF2-40B4-BE49-F238E27FC236}">
                <a16:creationId xmlns:a16="http://schemas.microsoft.com/office/drawing/2014/main" id="{6E9FD9CD-437A-43A1-813A-40536FC8F55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126654" y="1953437"/>
            <a:ext cx="3369762" cy="2455280"/>
          </a:xfrm>
          <a:prstGeom prst="rect">
            <a:avLst/>
          </a:prstGeom>
        </p:spPr>
      </p:pic>
      <p:sp>
        <p:nvSpPr>
          <p:cNvPr id="2" name="矩形 1">
            <a:extLst>
              <a:ext uri="{FF2B5EF4-FFF2-40B4-BE49-F238E27FC236}">
                <a16:creationId xmlns:a16="http://schemas.microsoft.com/office/drawing/2014/main" id="{A947BAA0-E295-4607-8493-D25817693420}"/>
              </a:ext>
            </a:extLst>
          </p:cNvPr>
          <p:cNvSpPr/>
          <p:nvPr/>
        </p:nvSpPr>
        <p:spPr>
          <a:xfrm>
            <a:off x="696488" y="4537789"/>
            <a:ext cx="11163992" cy="1477328"/>
          </a:xfrm>
          <a:prstGeom prst="rect">
            <a:avLst/>
          </a:prstGeom>
        </p:spPr>
        <p:txBody>
          <a:bodyPr wrap="square">
            <a:spAutoFit/>
          </a:bodyPr>
          <a:lstStyle/>
          <a:p>
            <a:r>
              <a:rPr lang="en-US" altLang="zh-CN" dirty="0">
                <a:latin typeface="Times New Roman" panose="02020603050405020304" pitchFamily="18" charset="0"/>
              </a:rPr>
              <a:t>The blue curves depict the </a:t>
            </a:r>
            <a:r>
              <a:rPr lang="en-US" altLang="zh-CN" b="1" dirty="0">
                <a:latin typeface="Times New Roman" panose="02020603050405020304" pitchFamily="18" charset="0"/>
              </a:rPr>
              <a:t>speed</a:t>
            </a:r>
            <a:r>
              <a:rPr lang="en-US" altLang="zh-CN" dirty="0">
                <a:latin typeface="Times New Roman" panose="02020603050405020304" pitchFamily="18" charset="0"/>
              </a:rPr>
              <a:t>, while the red curves depict the </a:t>
            </a:r>
            <a:r>
              <a:rPr lang="en-US" altLang="zh-CN" b="1" dirty="0">
                <a:latin typeface="Times New Roman" panose="02020603050405020304" pitchFamily="18" charset="0"/>
              </a:rPr>
              <a:t>occupancy</a:t>
            </a:r>
            <a:r>
              <a:rPr lang="en-US" altLang="zh-CN" dirty="0">
                <a:latin typeface="Times New Roman" panose="02020603050405020304" pitchFamily="18" charset="0"/>
              </a:rPr>
              <a:t>. We can see that the speed downstream the bottleneck almost keeps stable over 45mile/hour during the peak period, while the speed at the bottleneck and upstream the bottleneck is reduced sharply during the peak period. Similarly, the occupancy downstream the bottleneck almost below 0.11 during the peak period, while the occupancy at the bottleneck and upstream the bottleneck reaches up to 0.25 during the peak period.</a:t>
            </a:r>
            <a:endParaRPr lang="zh-CN" altLang="en-US" dirty="0"/>
          </a:p>
        </p:txBody>
      </p:sp>
      <p:sp>
        <p:nvSpPr>
          <p:cNvPr id="3" name="日期占位符 2">
            <a:extLst>
              <a:ext uri="{FF2B5EF4-FFF2-40B4-BE49-F238E27FC236}">
                <a16:creationId xmlns:a16="http://schemas.microsoft.com/office/drawing/2014/main" id="{33524157-782C-444D-8FB7-D747BBFABFD6}"/>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4" name="灯片编号占位符 3">
            <a:extLst>
              <a:ext uri="{FF2B5EF4-FFF2-40B4-BE49-F238E27FC236}">
                <a16:creationId xmlns:a16="http://schemas.microsoft.com/office/drawing/2014/main" id="{382633C9-98C6-4388-9623-69565DB95944}"/>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39</a:t>
            </a:fld>
            <a:endParaRPr lang="en-US" dirty="0"/>
          </a:p>
        </p:txBody>
      </p:sp>
      <p:sp>
        <p:nvSpPr>
          <p:cNvPr id="14" name="标题 57">
            <a:extLst>
              <a:ext uri="{FF2B5EF4-FFF2-40B4-BE49-F238E27FC236}">
                <a16:creationId xmlns:a16="http://schemas.microsoft.com/office/drawing/2014/main" id="{F6F1D21B-72EF-45BE-9E31-A919682C6AE1}"/>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DS1 Los Angeles</a:t>
            </a:r>
            <a:endParaRPr lang="zh-CN" altLang="en-US" sz="4000" dirty="0"/>
          </a:p>
        </p:txBody>
      </p:sp>
    </p:spTree>
    <p:extLst>
      <p:ext uri="{BB962C8B-B14F-4D97-AF65-F5344CB8AC3E}">
        <p14:creationId xmlns:p14="http://schemas.microsoft.com/office/powerpoint/2010/main" val="364704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标题 57">
            <a:extLst>
              <a:ext uri="{FF2B5EF4-FFF2-40B4-BE49-F238E27FC236}">
                <a16:creationId xmlns:a16="http://schemas.microsoft.com/office/drawing/2014/main" id="{31639625-36B5-4A43-A6C5-22D050BF6CBB}"/>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altLang="zh-CN" sz="5200" kern="1200" dirty="0">
                <a:solidFill>
                  <a:schemeClr val="tx1"/>
                </a:solidFill>
                <a:latin typeface="+mj-lt"/>
                <a:ea typeface="+mj-ea"/>
                <a:cs typeface="+mj-cs"/>
              </a:rPr>
              <a:t>Volume-Delay Function (VDF)</a:t>
            </a: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10"/>
          </p:nvPr>
        </p:nvSpPr>
        <p:spPr>
          <a:xfrm>
            <a:off x="1462549" y="5799772"/>
            <a:ext cx="2233937" cy="297341"/>
          </a:xfrm>
        </p:spPr>
        <p:txBody>
          <a:bodyPr/>
          <a:lstStyle/>
          <a:p>
            <a:pPr defTabSz="740664">
              <a:spcAft>
                <a:spcPts val="600"/>
              </a:spcAft>
            </a:pPr>
            <a:fld id="{7B13AEF1-3F67-47B4-B7AE-B41FE5F4C39B}" type="datetime1">
              <a:rPr lang="en-US" altLang="zh-CN" sz="972" kern="1200">
                <a:solidFill>
                  <a:schemeClr val="tx1">
                    <a:tint val="75000"/>
                  </a:schemeClr>
                </a:solidFill>
                <a:latin typeface="+mn-lt"/>
                <a:ea typeface="+mn-ea"/>
                <a:cs typeface="+mn-cs"/>
              </a:rPr>
              <a:pPr defTabSz="740664">
                <a:spcAft>
                  <a:spcPts val="600"/>
                </a:spcAft>
              </a:pPr>
              <a:t>5/10/2023</a:t>
            </a:fld>
            <a:endParaRPr lang="en-US"/>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9485543" y="5884003"/>
            <a:ext cx="425350" cy="297341"/>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0664">
              <a:spcAft>
                <a:spcPts val="600"/>
              </a:spcAft>
            </a:pPr>
            <a:fld id="{1E8E9CB2-2897-44F3-B96C-AE93A821D237}" type="slidenum">
              <a:rPr lang="en-US" sz="1296" kern="1200" baseline="0">
                <a:solidFill>
                  <a:srgbClr val="FFFFFF"/>
                </a:solidFill>
                <a:latin typeface="Arial" panose="020B0604020202020204" pitchFamily="34" charset="0"/>
                <a:ea typeface="微软雅黑" panose="020B0503020204020204" pitchFamily="34" charset="-122"/>
                <a:cs typeface="Arial" panose="020B0604020202020204" pitchFamily="34" charset="0"/>
              </a:rPr>
              <a:pPr defTabSz="740664">
                <a:spcAft>
                  <a:spcPts val="600"/>
                </a:spcAft>
              </a:pPr>
              <a:t>4</a:t>
            </a:fld>
            <a:endParaRPr lang="en-US"/>
          </a:p>
        </p:txBody>
      </p:sp>
      <p:sp>
        <p:nvSpPr>
          <p:cNvPr id="15" name="内容占位符 14">
            <a:extLst>
              <a:ext uri="{FF2B5EF4-FFF2-40B4-BE49-F238E27FC236}">
                <a16:creationId xmlns:a16="http://schemas.microsoft.com/office/drawing/2014/main" id="{E10A52D7-BD25-42C6-A394-92E0A3CDDEB4}"/>
              </a:ext>
            </a:extLst>
          </p:cNvPr>
          <p:cNvSpPr>
            <a:spLocks noGrp="1"/>
          </p:cNvSpPr>
          <p:nvPr>
            <p:ph idx="1"/>
          </p:nvPr>
        </p:nvSpPr>
        <p:spPr>
          <a:xfrm>
            <a:off x="1240283" y="1828800"/>
            <a:ext cx="9091448" cy="3689142"/>
          </a:xfrm>
        </p:spPr>
        <p:txBody>
          <a:bodyPr>
            <a:normAutofit/>
          </a:bodyPr>
          <a:lstStyle/>
          <a:p>
            <a:pPr marL="185166" indent="-185166" defTabSz="740664">
              <a:spcBef>
                <a:spcPts val="486"/>
              </a:spcBef>
            </a:pPr>
            <a:r>
              <a:rPr lang="en-US" altLang="zh-CN" sz="2592" kern="1200">
                <a:solidFill>
                  <a:schemeClr val="tx1"/>
                </a:solidFill>
                <a:latin typeface="+mn-lt"/>
                <a:ea typeface="+mn-ea"/>
                <a:cs typeface="+mn-cs"/>
              </a:rPr>
              <a:t> Typical volume-delay function</a:t>
            </a:r>
            <a:endParaRPr lang="en-US" altLang="zh-CN" sz="1782" kern="1200">
              <a:solidFill>
                <a:schemeClr val="tx1"/>
              </a:solidFill>
              <a:latin typeface="+mn-lt"/>
              <a:ea typeface="+mn-ea"/>
              <a:cs typeface="+mn-cs"/>
            </a:endParaRPr>
          </a:p>
          <a:p>
            <a:pPr marL="555498" lvl="1" indent="-185166" defTabSz="740664">
              <a:spcBef>
                <a:spcPts val="486"/>
              </a:spcBef>
            </a:pPr>
            <a:r>
              <a:rPr lang="en-US" altLang="zh-CN" sz="1944" kern="1200">
                <a:solidFill>
                  <a:srgbClr val="002060"/>
                </a:solidFill>
                <a:latin typeface="+mn-lt"/>
                <a:ea typeface="+mn-ea"/>
                <a:cs typeface="+mn-cs"/>
              </a:rPr>
              <a:t> Chicago Area Transportation Study (1963):</a:t>
            </a:r>
          </a:p>
          <a:p>
            <a:pPr marL="555498" lvl="1" indent="-185166" defTabSz="740664">
              <a:spcBef>
                <a:spcPts val="486"/>
              </a:spcBef>
            </a:pPr>
            <a:r>
              <a:rPr lang="en-US" altLang="zh-CN" sz="1944" kern="1200">
                <a:solidFill>
                  <a:srgbClr val="002060"/>
                </a:solidFill>
                <a:latin typeface="+mn-lt"/>
                <a:ea typeface="+mn-ea"/>
                <a:cs typeface="+mn-cs"/>
              </a:rPr>
              <a:t> Smock (1963):</a:t>
            </a:r>
          </a:p>
          <a:p>
            <a:pPr marL="555498" lvl="1" indent="-185166" defTabSz="740664">
              <a:spcBef>
                <a:spcPts val="486"/>
              </a:spcBef>
            </a:pPr>
            <a:r>
              <a:rPr lang="en-US" altLang="zh-CN" sz="1944" kern="1200">
                <a:solidFill>
                  <a:srgbClr val="002060"/>
                </a:solidFill>
                <a:latin typeface="+mn-lt"/>
                <a:ea typeface="+mn-ea"/>
                <a:cs typeface="+mn-cs"/>
              </a:rPr>
              <a:t> BPR (1964): </a:t>
            </a:r>
          </a:p>
          <a:p>
            <a:pPr marL="555498" lvl="1" indent="-185166" defTabSz="740664">
              <a:spcBef>
                <a:spcPts val="486"/>
              </a:spcBef>
            </a:pPr>
            <a:r>
              <a:rPr lang="en-US" altLang="zh-CN" sz="1944" kern="1200">
                <a:solidFill>
                  <a:srgbClr val="002060"/>
                </a:solidFill>
                <a:latin typeface="+mn-lt"/>
                <a:ea typeface="+mn-ea"/>
                <a:cs typeface="+mn-cs"/>
              </a:rPr>
              <a:t> Davidson (1966):                      </a:t>
            </a:r>
          </a:p>
          <a:p>
            <a:pPr marL="555498" lvl="1" indent="-185166" defTabSz="740664">
              <a:spcBef>
                <a:spcPts val="486"/>
              </a:spcBef>
            </a:pPr>
            <a:r>
              <a:rPr lang="en-US" altLang="zh-CN" sz="1944" kern="1200">
                <a:solidFill>
                  <a:srgbClr val="002060"/>
                </a:solidFill>
                <a:latin typeface="+mn-lt"/>
                <a:ea typeface="+mn-ea"/>
                <a:cs typeface="+mn-cs"/>
              </a:rPr>
              <a:t> </a:t>
            </a:r>
            <a:r>
              <a:rPr lang="en-US" altLang="zh-CN" sz="1944" kern="1200" err="1">
                <a:solidFill>
                  <a:srgbClr val="002060"/>
                </a:solidFill>
                <a:latin typeface="+mn-lt"/>
                <a:ea typeface="+mn-ea"/>
                <a:cs typeface="+mn-cs"/>
              </a:rPr>
              <a:t>Spiess</a:t>
            </a:r>
            <a:r>
              <a:rPr lang="en-US" altLang="zh-CN" sz="1944" kern="1200">
                <a:solidFill>
                  <a:srgbClr val="002060"/>
                </a:solidFill>
                <a:latin typeface="+mn-lt"/>
                <a:ea typeface="+mn-ea"/>
                <a:cs typeface="+mn-cs"/>
              </a:rPr>
              <a:t> (1990): </a:t>
            </a:r>
          </a:p>
          <a:p>
            <a:pPr marL="555498" lvl="1" indent="-185166" defTabSz="740664">
              <a:spcBef>
                <a:spcPts val="486"/>
              </a:spcBef>
            </a:pPr>
            <a:endParaRPr lang="en-US" altLang="zh-CN" sz="1944" kern="1200">
              <a:solidFill>
                <a:srgbClr val="002060"/>
              </a:solidFill>
              <a:latin typeface="+mn-lt"/>
              <a:ea typeface="+mn-ea"/>
              <a:cs typeface="+mn-cs"/>
            </a:endParaRPr>
          </a:p>
          <a:p>
            <a:pPr marL="555498" lvl="1" indent="-185166" defTabSz="740664">
              <a:spcBef>
                <a:spcPts val="486"/>
              </a:spcBef>
            </a:pPr>
            <a:r>
              <a:rPr lang="en-US" altLang="zh-CN" sz="1944" kern="1200">
                <a:solidFill>
                  <a:srgbClr val="002060"/>
                </a:solidFill>
                <a:latin typeface="+mn-lt"/>
                <a:ea typeface="+mn-ea"/>
                <a:cs typeface="+mn-cs"/>
              </a:rPr>
              <a:t> </a:t>
            </a:r>
            <a:r>
              <a:rPr lang="en-US" altLang="zh-CN" sz="1944" kern="1200" err="1">
                <a:solidFill>
                  <a:srgbClr val="002060"/>
                </a:solidFill>
                <a:latin typeface="+mn-lt"/>
                <a:ea typeface="+mn-ea"/>
                <a:cs typeface="+mn-cs"/>
              </a:rPr>
              <a:t>Akcelik</a:t>
            </a:r>
            <a:r>
              <a:rPr lang="en-US" altLang="zh-CN" sz="1944" kern="1200">
                <a:solidFill>
                  <a:srgbClr val="002060"/>
                </a:solidFill>
                <a:latin typeface="+mn-lt"/>
                <a:ea typeface="+mn-ea"/>
                <a:cs typeface="+mn-cs"/>
              </a:rPr>
              <a:t> (1991): </a:t>
            </a:r>
            <a:endParaRPr lang="en-US" altLang="zh-CN" sz="2400">
              <a:solidFill>
                <a:srgbClr val="002060"/>
              </a:solidFill>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22E1371-2FA2-4802-AF0B-E75D2815E244}"/>
                  </a:ext>
                </a:extLst>
              </p:cNvPr>
              <p:cNvSpPr/>
              <p:nvPr/>
            </p:nvSpPr>
            <p:spPr>
              <a:xfrm>
                <a:off x="6353256" y="2322388"/>
                <a:ext cx="1866024" cy="487056"/>
              </a:xfrm>
              <a:prstGeom prst="rect">
                <a:avLst/>
              </a:prstGeom>
            </p:spPr>
            <p:txBody>
              <a:bodyPr wrap="none">
                <a:spAutoFit/>
              </a:bodyPr>
              <a:lstStyle/>
              <a:p>
                <a:pPr defTabSz="740664">
                  <a:spcAft>
                    <a:spcPts val="600"/>
                  </a:spcAft>
                </a:pPr>
                <a14:m>
                  <m:oMathPara xmlns:m="http://schemas.openxmlformats.org/officeDocument/2006/math">
                    <m:oMathParaPr>
                      <m:jc m:val="centerGroup"/>
                    </m:oMathParaPr>
                    <m:oMath xmlns:m="http://schemas.openxmlformats.org/officeDocument/2006/math">
                      <m:r>
                        <a:rPr lang="zh-CN" altLang="en-US" sz="1944" i="1" kern="1200">
                          <a:solidFill>
                            <a:srgbClr val="002060"/>
                          </a:solidFill>
                          <a:latin typeface="Cambria Math" panose="02040503050406030204" pitchFamily="18" charset="0"/>
                          <a:ea typeface="+mn-ea"/>
                          <a:cs typeface="+mn-cs"/>
                        </a:rPr>
                        <m:t>𝑡</m:t>
                      </m:r>
                      <m:r>
                        <a:rPr lang="zh-CN" altLang="en-US" sz="1944"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r>
                        <a:rPr lang="zh-CN" altLang="en-US" sz="1944" kern="1200">
                          <a:solidFill>
                            <a:srgbClr val="002060"/>
                          </a:solidFill>
                          <a:latin typeface="Cambria Math" panose="02040503050406030204" pitchFamily="18" charset="0"/>
                          <a:ea typeface="+mn-ea"/>
                          <a:cs typeface="+mn-cs"/>
                        </a:rPr>
                        <m:t>)=</m:t>
                      </m:r>
                      <m:sSub>
                        <m:sSubPr>
                          <m:ctrlPr>
                            <a:rPr lang="zh-CN" altLang="en-US" sz="1944" i="1" kern="1200">
                              <a:solidFill>
                                <a:srgbClr val="002060"/>
                              </a:solidFill>
                              <a:latin typeface="Cambria Math" panose="02040503050406030204" pitchFamily="18" charset="0"/>
                              <a:ea typeface="+mn-ea"/>
                              <a:cs typeface="+mn-cs"/>
                            </a:rPr>
                          </m:ctrlPr>
                        </m:sSubPr>
                        <m:e>
                          <m:r>
                            <a:rPr lang="zh-CN" altLang="en-US" sz="1944" i="1" kern="1200">
                              <a:solidFill>
                                <a:srgbClr val="002060"/>
                              </a:solidFill>
                              <a:latin typeface="Cambria Math" panose="02040503050406030204" pitchFamily="18" charset="0"/>
                              <a:ea typeface="+mn-ea"/>
                              <a:cs typeface="+mn-cs"/>
                            </a:rPr>
                            <m:t>𝑡</m:t>
                          </m:r>
                        </m:e>
                        <m:sub>
                          <m:r>
                            <a:rPr lang="zh-CN" altLang="en-US" sz="1944" kern="1200">
                              <a:solidFill>
                                <a:srgbClr val="002060"/>
                              </a:solidFill>
                              <a:latin typeface="Cambria Math" panose="02040503050406030204" pitchFamily="18" charset="0"/>
                              <a:ea typeface="+mn-ea"/>
                              <a:cs typeface="+mn-cs"/>
                            </a:rPr>
                            <m:t>0</m:t>
                          </m:r>
                        </m:sub>
                      </m:sSub>
                      <m:r>
                        <a:rPr lang="zh-CN" altLang="en-US" sz="1944" kern="1200">
                          <a:solidFill>
                            <a:srgbClr val="002060"/>
                          </a:solidFill>
                          <a:latin typeface="Cambria Math" panose="02040503050406030204" pitchFamily="18" charset="0"/>
                          <a:ea typeface="+mn-ea"/>
                          <a:cs typeface="+mn-cs"/>
                        </a:rPr>
                        <m:t>⋅</m:t>
                      </m:r>
                      <m:sSup>
                        <m:sSupPr>
                          <m:ctrlPr>
                            <a:rPr lang="zh-CN" altLang="en-US" sz="1944" i="1" kern="1200">
                              <a:solidFill>
                                <a:srgbClr val="002060"/>
                              </a:solidFill>
                              <a:latin typeface="Cambria Math" panose="02040503050406030204" pitchFamily="18" charset="0"/>
                              <a:ea typeface="+mn-ea"/>
                              <a:cs typeface="+mn-cs"/>
                            </a:rPr>
                          </m:ctrlPr>
                        </m:sSupPr>
                        <m:e>
                          <m:r>
                            <a:rPr lang="zh-CN" altLang="en-US" sz="1944" kern="1200">
                              <a:solidFill>
                                <a:srgbClr val="002060"/>
                              </a:solidFill>
                              <a:latin typeface="Cambria Math" panose="02040503050406030204" pitchFamily="18" charset="0"/>
                              <a:ea typeface="+mn-ea"/>
                              <a:cs typeface="+mn-cs"/>
                            </a:rPr>
                            <m:t>2</m:t>
                          </m:r>
                        </m:e>
                        <m:sup>
                          <m:f>
                            <m:fPr>
                              <m:type m:val="lin"/>
                              <m:ctrlPr>
                                <a:rPr lang="zh-CN" altLang="en-US" sz="1944" i="1" kern="1200">
                                  <a:solidFill>
                                    <a:srgbClr val="002060"/>
                                  </a:solidFill>
                                  <a:latin typeface="Cambria Math" panose="02040503050406030204" pitchFamily="18" charset="0"/>
                                  <a:ea typeface="+mn-ea"/>
                                  <a:cs typeface="+mn-cs"/>
                                </a:rPr>
                              </m:ctrlPr>
                            </m:fPr>
                            <m:num>
                              <m:r>
                                <a:rPr lang="zh-CN" altLang="en-US" sz="1944" i="1" kern="1200">
                                  <a:solidFill>
                                    <a:srgbClr val="002060"/>
                                  </a:solidFill>
                                  <a:latin typeface="Cambria Math" panose="02040503050406030204" pitchFamily="18" charset="0"/>
                                  <a:ea typeface="+mn-ea"/>
                                  <a:cs typeface="+mn-cs"/>
                                </a:rPr>
                                <m:t>𝑣</m:t>
                              </m:r>
                            </m:num>
                            <m:den>
                              <m:r>
                                <a:rPr lang="zh-CN" altLang="en-US" sz="1944" i="1" kern="1200">
                                  <a:solidFill>
                                    <a:srgbClr val="002060"/>
                                  </a:solidFill>
                                  <a:latin typeface="Cambria Math" panose="02040503050406030204" pitchFamily="18" charset="0"/>
                                  <a:ea typeface="+mn-ea"/>
                                  <a:cs typeface="+mn-cs"/>
                                </a:rPr>
                                <m:t>𝑐</m:t>
                              </m:r>
                            </m:den>
                          </m:f>
                        </m:sup>
                      </m:sSup>
                    </m:oMath>
                  </m:oMathPara>
                </a14:m>
                <a:endParaRPr lang="zh-CN" altLang="en-US" sz="2400">
                  <a:solidFill>
                    <a:srgbClr val="002060"/>
                  </a:solidFill>
                </a:endParaRPr>
              </a:p>
            </p:txBody>
          </p:sp>
        </mc:Choice>
        <mc:Fallback xmlns="">
          <p:sp>
            <p:nvSpPr>
              <p:cNvPr id="3" name="矩形 2">
                <a:extLst>
                  <a:ext uri="{FF2B5EF4-FFF2-40B4-BE49-F238E27FC236}">
                    <a16:creationId xmlns:a16="http://schemas.microsoft.com/office/drawing/2014/main" id="{222E1371-2FA2-4802-AF0B-E75D2815E244}"/>
                  </a:ext>
                </a:extLst>
              </p:cNvPr>
              <p:cNvSpPr>
                <a:spLocks noRot="1" noChangeAspect="1" noMove="1" noResize="1" noEditPoints="1" noAdjustHandles="1" noChangeArrowheads="1" noChangeShapeType="1" noTextEdit="1"/>
              </p:cNvSpPr>
              <p:nvPr/>
            </p:nvSpPr>
            <p:spPr>
              <a:xfrm>
                <a:off x="6353256" y="2322388"/>
                <a:ext cx="1866024" cy="48705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91356D9-71AA-4E8A-8BF6-5CED4C55F4D4}"/>
                  </a:ext>
                </a:extLst>
              </p:cNvPr>
              <p:cNvSpPr/>
              <p:nvPr/>
            </p:nvSpPr>
            <p:spPr>
              <a:xfrm>
                <a:off x="3248046" y="2724185"/>
                <a:ext cx="2254656" cy="488660"/>
              </a:xfrm>
              <a:prstGeom prst="rect">
                <a:avLst/>
              </a:prstGeom>
            </p:spPr>
            <p:txBody>
              <a:bodyPr wrap="none">
                <a:spAutoFit/>
              </a:bodyPr>
              <a:lstStyle/>
              <a:p>
                <a:pPr defTabSz="740664">
                  <a:spcAft>
                    <a:spcPts val="600"/>
                  </a:spcAft>
                </a:pPr>
                <a14:m>
                  <m:oMathPara xmlns:m="http://schemas.openxmlformats.org/officeDocument/2006/math">
                    <m:oMathParaPr>
                      <m:jc m:val="centerGroup"/>
                    </m:oMathParaPr>
                    <m:oMath xmlns:m="http://schemas.openxmlformats.org/officeDocument/2006/math">
                      <m:r>
                        <a:rPr lang="zh-CN" altLang="en-US" sz="1944" i="1" kern="1200">
                          <a:solidFill>
                            <a:srgbClr val="002060"/>
                          </a:solidFill>
                          <a:latin typeface="Cambria Math" panose="02040503050406030204" pitchFamily="18" charset="0"/>
                          <a:ea typeface="+mn-ea"/>
                          <a:cs typeface="+mn-cs"/>
                        </a:rPr>
                        <m:t>𝑡</m:t>
                      </m:r>
                      <m:r>
                        <a:rPr lang="zh-CN" altLang="en-US" sz="1944"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r>
                        <a:rPr lang="zh-CN" altLang="en-US" sz="1944" kern="1200">
                          <a:solidFill>
                            <a:srgbClr val="002060"/>
                          </a:solidFill>
                          <a:latin typeface="Cambria Math" panose="02040503050406030204" pitchFamily="18" charset="0"/>
                          <a:ea typeface="+mn-ea"/>
                          <a:cs typeface="+mn-cs"/>
                        </a:rPr>
                        <m:t>)=</m:t>
                      </m:r>
                      <m:sSub>
                        <m:sSubPr>
                          <m:ctrlPr>
                            <a:rPr lang="zh-CN" altLang="en-US" sz="1944" i="1" kern="1200">
                              <a:solidFill>
                                <a:srgbClr val="002060"/>
                              </a:solidFill>
                              <a:latin typeface="Cambria Math" panose="02040503050406030204" pitchFamily="18" charset="0"/>
                              <a:ea typeface="+mn-ea"/>
                              <a:cs typeface="+mn-cs"/>
                            </a:rPr>
                          </m:ctrlPr>
                        </m:sSubPr>
                        <m:e>
                          <m:r>
                            <a:rPr lang="zh-CN" altLang="en-US" sz="1944" i="1" kern="1200">
                              <a:solidFill>
                                <a:srgbClr val="002060"/>
                              </a:solidFill>
                              <a:latin typeface="Cambria Math" panose="02040503050406030204" pitchFamily="18" charset="0"/>
                              <a:ea typeface="+mn-ea"/>
                              <a:cs typeface="+mn-cs"/>
                            </a:rPr>
                            <m:t>𝑡</m:t>
                          </m:r>
                        </m:e>
                        <m:sub>
                          <m:r>
                            <a:rPr lang="zh-CN" altLang="en-US" sz="1944" kern="1200">
                              <a:solidFill>
                                <a:srgbClr val="002060"/>
                              </a:solidFill>
                              <a:latin typeface="Cambria Math" panose="02040503050406030204" pitchFamily="18" charset="0"/>
                              <a:ea typeface="+mn-ea"/>
                              <a:cs typeface="+mn-cs"/>
                            </a:rPr>
                            <m:t>0</m:t>
                          </m:r>
                        </m:sub>
                      </m:sSub>
                      <m:r>
                        <a:rPr lang="zh-CN" altLang="en-US" sz="1944" kern="1200">
                          <a:solidFill>
                            <a:srgbClr val="002060"/>
                          </a:solidFill>
                          <a:latin typeface="Cambria Math" panose="02040503050406030204" pitchFamily="18" charset="0"/>
                          <a:ea typeface="+mn-ea"/>
                          <a:cs typeface="+mn-cs"/>
                        </a:rPr>
                        <m:t>⋅</m:t>
                      </m:r>
                      <m:sSup>
                        <m:sSupPr>
                          <m:ctrlPr>
                            <a:rPr lang="zh-CN" altLang="en-US" sz="1944" i="1" kern="1200">
                              <a:solidFill>
                                <a:srgbClr val="002060"/>
                              </a:solidFill>
                              <a:latin typeface="Cambria Math" panose="02040503050406030204" pitchFamily="18" charset="0"/>
                              <a:ea typeface="+mn-ea"/>
                              <a:cs typeface="+mn-cs"/>
                            </a:rPr>
                          </m:ctrlPr>
                        </m:sSupPr>
                        <m:e>
                          <m:r>
                            <a:rPr lang="zh-CN" altLang="en-US" sz="1944" i="1" kern="1200">
                              <a:solidFill>
                                <a:srgbClr val="002060"/>
                              </a:solidFill>
                              <a:latin typeface="Cambria Math" panose="02040503050406030204" pitchFamily="18" charset="0"/>
                              <a:ea typeface="+mn-ea"/>
                              <a:cs typeface="+mn-cs"/>
                            </a:rPr>
                            <m:t>𝑒</m:t>
                          </m:r>
                        </m:e>
                        <m:sup>
                          <m:f>
                            <m:fPr>
                              <m:type m:val="lin"/>
                              <m:ctrlPr>
                                <a:rPr lang="zh-CN" altLang="en-US" sz="1944" i="1" kern="1200">
                                  <a:solidFill>
                                    <a:srgbClr val="002060"/>
                                  </a:solidFill>
                                  <a:latin typeface="Cambria Math" panose="02040503050406030204" pitchFamily="18" charset="0"/>
                                  <a:ea typeface="+mn-ea"/>
                                  <a:cs typeface="+mn-cs"/>
                                </a:rPr>
                              </m:ctrlPr>
                            </m:fPr>
                            <m:num>
                              <m:r>
                                <a:rPr lang="en-US" altLang="zh-CN" sz="1944" i="1"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num>
                            <m:den>
                              <m:d>
                                <m:dPr>
                                  <m:begChr m:val=""/>
                                  <m:ctrlPr>
                                    <a:rPr lang="zh-CN" altLang="en-US" sz="1944" i="1" kern="1200">
                                      <a:solidFill>
                                        <a:srgbClr val="002060"/>
                                      </a:solidFill>
                                      <a:latin typeface="Cambria Math" panose="02040503050406030204" pitchFamily="18" charset="0"/>
                                      <a:ea typeface="+mn-ea"/>
                                      <a:cs typeface="+mn-cs"/>
                                    </a:rPr>
                                  </m:ctrlPr>
                                </m:dPr>
                                <m:e>
                                  <m:r>
                                    <a:rPr lang="zh-CN" altLang="en-US" sz="1944" i="1" kern="1200">
                                      <a:solidFill>
                                        <a:srgbClr val="002060"/>
                                      </a:solidFill>
                                      <a:latin typeface="Cambria Math" panose="02040503050406030204" pitchFamily="18" charset="0"/>
                                      <a:ea typeface="+mn-ea"/>
                                      <a:cs typeface="+mn-cs"/>
                                    </a:rPr>
                                    <m:t>𝑐</m:t>
                                  </m:r>
                                  <m:r>
                                    <a:rPr lang="zh-CN" altLang="en-US" sz="1944" kern="1200">
                                      <a:solidFill>
                                        <a:srgbClr val="002060"/>
                                      </a:solidFill>
                                      <a:latin typeface="Cambria Math" panose="02040503050406030204" pitchFamily="18" charset="0"/>
                                      <a:ea typeface="+mn-ea"/>
                                      <a:cs typeface="+mn-cs"/>
                                    </a:rPr>
                                    <m:t>−1</m:t>
                                  </m:r>
                                </m:e>
                              </m:d>
                            </m:den>
                          </m:f>
                        </m:sup>
                      </m:sSup>
                    </m:oMath>
                  </m:oMathPara>
                </a14:m>
                <a:endParaRPr lang="zh-CN" altLang="en-US" sz="2400">
                  <a:solidFill>
                    <a:srgbClr val="002060"/>
                  </a:solidFill>
                </a:endParaRPr>
              </a:p>
            </p:txBody>
          </p:sp>
        </mc:Choice>
        <mc:Fallback xmlns="">
          <p:sp>
            <p:nvSpPr>
              <p:cNvPr id="7" name="矩形 6">
                <a:extLst>
                  <a:ext uri="{FF2B5EF4-FFF2-40B4-BE49-F238E27FC236}">
                    <a16:creationId xmlns:a16="http://schemas.microsoft.com/office/drawing/2014/main" id="{591356D9-71AA-4E8A-8BF6-5CED4C55F4D4}"/>
                  </a:ext>
                </a:extLst>
              </p:cNvPr>
              <p:cNvSpPr>
                <a:spLocks noRot="1" noChangeAspect="1" noMove="1" noResize="1" noEditPoints="1" noAdjustHandles="1" noChangeArrowheads="1" noChangeShapeType="1" noTextEdit="1"/>
              </p:cNvSpPr>
              <p:nvPr/>
            </p:nvSpPr>
            <p:spPr>
              <a:xfrm>
                <a:off x="3248046" y="2724185"/>
                <a:ext cx="2254656" cy="4886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C80F880-E510-42ED-A73C-6A691C01EB45}"/>
                  </a:ext>
                </a:extLst>
              </p:cNvPr>
              <p:cNvSpPr/>
              <p:nvPr/>
            </p:nvSpPr>
            <p:spPr>
              <a:xfrm>
                <a:off x="3696486" y="3168797"/>
                <a:ext cx="3247235" cy="468462"/>
              </a:xfrm>
              <a:prstGeom prst="rect">
                <a:avLst/>
              </a:prstGeom>
            </p:spPr>
            <p:txBody>
              <a:bodyPr wrap="none">
                <a:spAutoFit/>
              </a:bodyPr>
              <a:lstStyle/>
              <a:p>
                <a:pPr defTabSz="740664">
                  <a:spcAft>
                    <a:spcPts val="600"/>
                  </a:spcAft>
                </a:pPr>
                <a14:m>
                  <m:oMathPara xmlns:m="http://schemas.openxmlformats.org/officeDocument/2006/math">
                    <m:oMathParaPr>
                      <m:jc m:val="centerGroup"/>
                    </m:oMathParaPr>
                    <m:oMath xmlns:m="http://schemas.openxmlformats.org/officeDocument/2006/math">
                      <m:r>
                        <a:rPr lang="zh-CN" altLang="en-US" sz="1944" i="1" kern="1200">
                          <a:solidFill>
                            <a:srgbClr val="002060"/>
                          </a:solidFill>
                          <a:latin typeface="Cambria Math" panose="02040503050406030204" pitchFamily="18" charset="0"/>
                          <a:ea typeface="+mn-ea"/>
                          <a:cs typeface="+mn-cs"/>
                        </a:rPr>
                        <m:t>𝑡</m:t>
                      </m:r>
                      <m:r>
                        <a:rPr lang="zh-CN" altLang="en-US" sz="1944"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r>
                        <a:rPr lang="zh-CN" altLang="en-US" sz="1944" kern="1200">
                          <a:solidFill>
                            <a:srgbClr val="002060"/>
                          </a:solidFill>
                          <a:latin typeface="Cambria Math" panose="02040503050406030204" pitchFamily="18" charset="0"/>
                          <a:ea typeface="+mn-ea"/>
                          <a:cs typeface="+mn-cs"/>
                        </a:rPr>
                        <m:t>)=</m:t>
                      </m:r>
                      <m:sSub>
                        <m:sSubPr>
                          <m:ctrlPr>
                            <a:rPr lang="zh-CN" altLang="en-US" sz="1944" i="1" kern="1200">
                              <a:solidFill>
                                <a:srgbClr val="002060"/>
                              </a:solidFill>
                              <a:latin typeface="Cambria Math" panose="02040503050406030204" pitchFamily="18" charset="0"/>
                              <a:ea typeface="+mn-ea"/>
                              <a:cs typeface="+mn-cs"/>
                            </a:rPr>
                          </m:ctrlPr>
                        </m:sSubPr>
                        <m:e>
                          <m:r>
                            <a:rPr lang="zh-CN" altLang="en-US" sz="1944" i="1" kern="1200">
                              <a:solidFill>
                                <a:srgbClr val="002060"/>
                              </a:solidFill>
                              <a:latin typeface="Cambria Math" panose="02040503050406030204" pitchFamily="18" charset="0"/>
                              <a:ea typeface="+mn-ea"/>
                              <a:cs typeface="+mn-cs"/>
                            </a:rPr>
                            <m:t>𝑡</m:t>
                          </m:r>
                        </m:e>
                        <m:sub>
                          <m:r>
                            <a:rPr lang="zh-CN" altLang="en-US" sz="1944" kern="1200">
                              <a:solidFill>
                                <a:srgbClr val="002060"/>
                              </a:solidFill>
                              <a:latin typeface="Cambria Math" panose="02040503050406030204" pitchFamily="18" charset="0"/>
                              <a:ea typeface="+mn-ea"/>
                              <a:cs typeface="+mn-cs"/>
                            </a:rPr>
                            <m:t>0</m:t>
                          </m:r>
                        </m:sub>
                      </m:sSub>
                      <m:r>
                        <a:rPr lang="zh-CN" altLang="en-US" sz="1944" kern="1200">
                          <a:solidFill>
                            <a:srgbClr val="002060"/>
                          </a:solidFill>
                          <a:latin typeface="Cambria Math" panose="02040503050406030204" pitchFamily="18" charset="0"/>
                          <a:ea typeface="+mn-ea"/>
                          <a:cs typeface="+mn-cs"/>
                        </a:rPr>
                        <m:t>⋅</m:t>
                      </m:r>
                      <m:d>
                        <m:dPr>
                          <m:ctrlPr>
                            <a:rPr lang="zh-CN" altLang="en-US" sz="1944" i="1" kern="1200">
                              <a:solidFill>
                                <a:srgbClr val="002060"/>
                              </a:solidFill>
                              <a:latin typeface="Cambria Math" panose="02040503050406030204" pitchFamily="18" charset="0"/>
                              <a:ea typeface="+mn-ea"/>
                              <a:cs typeface="+mn-cs"/>
                            </a:rPr>
                          </m:ctrlPr>
                        </m:dPr>
                        <m:e>
                          <m:r>
                            <a:rPr lang="zh-CN" altLang="en-US" sz="1944" kern="1200">
                              <a:solidFill>
                                <a:srgbClr val="002060"/>
                              </a:solidFill>
                              <a:latin typeface="Cambria Math" panose="02040503050406030204" pitchFamily="18" charset="0"/>
                              <a:ea typeface="+mn-ea"/>
                              <a:cs typeface="+mn-cs"/>
                            </a:rPr>
                            <m:t>1+0.15</m:t>
                          </m:r>
                          <m:sSup>
                            <m:sSupPr>
                              <m:ctrlPr>
                                <a:rPr lang="zh-CN" altLang="en-US" sz="1944" i="1" kern="1200">
                                  <a:solidFill>
                                    <a:srgbClr val="002060"/>
                                  </a:solidFill>
                                  <a:latin typeface="Cambria Math" panose="02040503050406030204" pitchFamily="18" charset="0"/>
                                  <a:ea typeface="+mn-ea"/>
                                  <a:cs typeface="+mn-cs"/>
                                </a:rPr>
                              </m:ctrlPr>
                            </m:sSupPr>
                            <m:e>
                              <m:d>
                                <m:dPr>
                                  <m:ctrlPr>
                                    <a:rPr lang="zh-CN" altLang="en-US" sz="1944" i="1" kern="1200">
                                      <a:solidFill>
                                        <a:srgbClr val="002060"/>
                                      </a:solidFill>
                                      <a:latin typeface="Cambria Math" panose="02040503050406030204" pitchFamily="18" charset="0"/>
                                      <a:ea typeface="+mn-ea"/>
                                      <a:cs typeface="+mn-cs"/>
                                    </a:rPr>
                                  </m:ctrlPr>
                                </m:dPr>
                                <m:e>
                                  <m:f>
                                    <m:fPr>
                                      <m:type m:val="lin"/>
                                      <m:ctrlPr>
                                        <a:rPr lang="zh-CN" altLang="en-US" sz="1944" i="1" kern="1200">
                                          <a:solidFill>
                                            <a:srgbClr val="002060"/>
                                          </a:solidFill>
                                          <a:latin typeface="Cambria Math" panose="02040503050406030204" pitchFamily="18" charset="0"/>
                                          <a:ea typeface="+mn-ea"/>
                                          <a:cs typeface="+mn-cs"/>
                                        </a:rPr>
                                      </m:ctrlPr>
                                    </m:fPr>
                                    <m:num>
                                      <m:r>
                                        <a:rPr lang="zh-CN" altLang="en-US" sz="1944" i="1" kern="1200">
                                          <a:solidFill>
                                            <a:srgbClr val="002060"/>
                                          </a:solidFill>
                                          <a:latin typeface="Cambria Math" panose="02040503050406030204" pitchFamily="18" charset="0"/>
                                          <a:ea typeface="+mn-ea"/>
                                          <a:cs typeface="+mn-cs"/>
                                        </a:rPr>
                                        <m:t>𝑣</m:t>
                                      </m:r>
                                    </m:num>
                                    <m:den>
                                      <m:r>
                                        <a:rPr lang="zh-CN" altLang="en-US" sz="1944" i="1" kern="1200">
                                          <a:solidFill>
                                            <a:srgbClr val="002060"/>
                                          </a:solidFill>
                                          <a:latin typeface="Cambria Math" panose="02040503050406030204" pitchFamily="18" charset="0"/>
                                          <a:ea typeface="+mn-ea"/>
                                          <a:cs typeface="+mn-cs"/>
                                        </a:rPr>
                                        <m:t>𝑐</m:t>
                                      </m:r>
                                    </m:den>
                                  </m:f>
                                </m:e>
                              </m:d>
                            </m:e>
                            <m:sup>
                              <m:r>
                                <a:rPr lang="zh-CN" altLang="en-US" sz="1944" kern="1200">
                                  <a:solidFill>
                                    <a:srgbClr val="002060"/>
                                  </a:solidFill>
                                  <a:latin typeface="Cambria Math" panose="02040503050406030204" pitchFamily="18" charset="0"/>
                                  <a:ea typeface="+mn-ea"/>
                                  <a:cs typeface="+mn-cs"/>
                                </a:rPr>
                                <m:t>4</m:t>
                              </m:r>
                            </m:sup>
                          </m:sSup>
                        </m:e>
                      </m:d>
                    </m:oMath>
                  </m:oMathPara>
                </a14:m>
                <a:endParaRPr lang="zh-CN" altLang="en-US" sz="2400">
                  <a:solidFill>
                    <a:srgbClr val="002060"/>
                  </a:solidFill>
                </a:endParaRPr>
              </a:p>
            </p:txBody>
          </p:sp>
        </mc:Choice>
        <mc:Fallback xmlns="">
          <p:sp>
            <p:nvSpPr>
              <p:cNvPr id="8" name="矩形 7">
                <a:extLst>
                  <a:ext uri="{FF2B5EF4-FFF2-40B4-BE49-F238E27FC236}">
                    <a16:creationId xmlns:a16="http://schemas.microsoft.com/office/drawing/2014/main" id="{BC80F880-E510-42ED-A73C-6A691C01EB45}"/>
                  </a:ext>
                </a:extLst>
              </p:cNvPr>
              <p:cNvSpPr>
                <a:spLocks noRot="1" noChangeAspect="1" noMove="1" noResize="1" noEditPoints="1" noAdjustHandles="1" noChangeArrowheads="1" noChangeShapeType="1" noTextEdit="1"/>
              </p:cNvSpPr>
              <p:nvPr/>
            </p:nvSpPr>
            <p:spPr>
              <a:xfrm>
                <a:off x="3696486" y="3168797"/>
                <a:ext cx="3247235" cy="46846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6F57F8A-4452-4DB9-B98F-CDBECE3EBDCA}"/>
                  </a:ext>
                </a:extLst>
              </p:cNvPr>
              <p:cNvSpPr/>
              <p:nvPr/>
            </p:nvSpPr>
            <p:spPr>
              <a:xfrm>
                <a:off x="3540313" y="3459490"/>
                <a:ext cx="2697084" cy="841512"/>
              </a:xfrm>
              <a:prstGeom prst="rect">
                <a:avLst/>
              </a:prstGeom>
            </p:spPr>
            <p:txBody>
              <a:bodyPr wrap="none">
                <a:spAutoFit/>
              </a:bodyPr>
              <a:lstStyle/>
              <a:p>
                <a:pPr defTabSz="740664">
                  <a:spcAft>
                    <a:spcPts val="600"/>
                  </a:spcAft>
                </a:pPr>
                <a14:m>
                  <m:oMathPara xmlns:m="http://schemas.openxmlformats.org/officeDocument/2006/math">
                    <m:oMathParaPr>
                      <m:jc m:val="centerGroup"/>
                    </m:oMathParaPr>
                    <m:oMath xmlns:m="http://schemas.openxmlformats.org/officeDocument/2006/math">
                      <m:r>
                        <a:rPr lang="zh-CN" altLang="en-US" sz="1944" i="1" kern="1200">
                          <a:solidFill>
                            <a:srgbClr val="002060"/>
                          </a:solidFill>
                          <a:latin typeface="Cambria Math" panose="02040503050406030204" pitchFamily="18" charset="0"/>
                          <a:ea typeface="+mn-ea"/>
                          <a:cs typeface="+mn-cs"/>
                        </a:rPr>
                        <m:t>𝑡</m:t>
                      </m:r>
                      <m:r>
                        <a:rPr lang="zh-CN" altLang="en-US" sz="1944"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r>
                        <a:rPr lang="zh-CN" altLang="en-US" sz="1944" kern="1200">
                          <a:solidFill>
                            <a:srgbClr val="002060"/>
                          </a:solidFill>
                          <a:latin typeface="Cambria Math" panose="02040503050406030204" pitchFamily="18" charset="0"/>
                          <a:ea typeface="+mn-ea"/>
                          <a:cs typeface="+mn-cs"/>
                        </a:rPr>
                        <m:t>)=</m:t>
                      </m:r>
                      <m:sSub>
                        <m:sSubPr>
                          <m:ctrlPr>
                            <a:rPr lang="zh-CN" altLang="en-US" sz="1944" i="1" kern="1200">
                              <a:solidFill>
                                <a:srgbClr val="002060"/>
                              </a:solidFill>
                              <a:latin typeface="Cambria Math" panose="02040503050406030204" pitchFamily="18" charset="0"/>
                              <a:ea typeface="+mn-ea"/>
                              <a:cs typeface="+mn-cs"/>
                            </a:rPr>
                          </m:ctrlPr>
                        </m:sSubPr>
                        <m:e>
                          <m:r>
                            <a:rPr lang="zh-CN" altLang="en-US" sz="1944" i="1" kern="1200">
                              <a:solidFill>
                                <a:srgbClr val="002060"/>
                              </a:solidFill>
                              <a:latin typeface="Cambria Math" panose="02040503050406030204" pitchFamily="18" charset="0"/>
                              <a:ea typeface="+mn-ea"/>
                              <a:cs typeface="+mn-cs"/>
                            </a:rPr>
                            <m:t>𝑡</m:t>
                          </m:r>
                        </m:e>
                        <m:sub>
                          <m:r>
                            <a:rPr lang="en-US" altLang="zh-CN" sz="1944" i="1" kern="1200">
                              <a:solidFill>
                                <a:srgbClr val="002060"/>
                              </a:solidFill>
                              <a:latin typeface="Cambria Math" panose="02040503050406030204" pitchFamily="18" charset="0"/>
                              <a:ea typeface="+mn-ea"/>
                              <a:cs typeface="+mn-cs"/>
                            </a:rPr>
                            <m:t>0</m:t>
                          </m:r>
                        </m:sub>
                      </m:sSub>
                      <m:r>
                        <a:rPr lang="zh-CN" altLang="en-US" sz="1944" kern="1200">
                          <a:solidFill>
                            <a:srgbClr val="002060"/>
                          </a:solidFill>
                          <a:latin typeface="Cambria Math" panose="02040503050406030204" pitchFamily="18" charset="0"/>
                          <a:ea typeface="+mn-ea"/>
                          <a:cs typeface="+mn-cs"/>
                        </a:rPr>
                        <m:t>⋅</m:t>
                      </m:r>
                      <m:d>
                        <m:dPr>
                          <m:ctrlPr>
                            <a:rPr lang="zh-CN" altLang="en-US" sz="1944" i="1" kern="1200">
                              <a:solidFill>
                                <a:srgbClr val="002060"/>
                              </a:solidFill>
                              <a:latin typeface="Cambria Math" panose="02040503050406030204" pitchFamily="18" charset="0"/>
                              <a:ea typeface="+mn-ea"/>
                              <a:cs typeface="+mn-cs"/>
                            </a:rPr>
                          </m:ctrlPr>
                        </m:dPr>
                        <m:e>
                          <m:r>
                            <a:rPr lang="zh-CN" altLang="en-US" sz="1944" kern="1200">
                              <a:solidFill>
                                <a:srgbClr val="002060"/>
                              </a:solidFill>
                              <a:latin typeface="Cambria Math" panose="02040503050406030204" pitchFamily="18" charset="0"/>
                              <a:ea typeface="+mn-ea"/>
                              <a:cs typeface="+mn-cs"/>
                            </a:rPr>
                            <m:t>1+</m:t>
                          </m:r>
                          <m:f>
                            <m:fPr>
                              <m:ctrlPr>
                                <a:rPr lang="zh-CN" altLang="en-US" sz="1944" i="1" kern="1200">
                                  <a:solidFill>
                                    <a:srgbClr val="002060"/>
                                  </a:solidFill>
                                  <a:latin typeface="Cambria Math" panose="02040503050406030204" pitchFamily="18" charset="0"/>
                                  <a:ea typeface="+mn-ea"/>
                                  <a:cs typeface="+mn-cs"/>
                                </a:rPr>
                              </m:ctrlPr>
                            </m:fPr>
                            <m:num>
                              <m:r>
                                <a:rPr lang="zh-CN" altLang="en-US" sz="1944" i="1" kern="1200">
                                  <a:solidFill>
                                    <a:srgbClr val="002060"/>
                                  </a:solidFill>
                                  <a:latin typeface="Cambria Math" panose="02040503050406030204" pitchFamily="18" charset="0"/>
                                  <a:ea typeface="+mn-ea"/>
                                  <a:cs typeface="+mn-cs"/>
                                </a:rPr>
                                <m:t>𝐽𝑣</m:t>
                              </m:r>
                            </m:num>
                            <m:den>
                              <m:r>
                                <a:rPr lang="zh-CN" altLang="en-US" sz="1944" i="1" kern="1200">
                                  <a:solidFill>
                                    <a:srgbClr val="002060"/>
                                  </a:solidFill>
                                  <a:latin typeface="Cambria Math" panose="02040503050406030204" pitchFamily="18" charset="0"/>
                                  <a:ea typeface="+mn-ea"/>
                                  <a:cs typeface="+mn-cs"/>
                                </a:rPr>
                                <m:t>𝑐</m:t>
                              </m:r>
                              <m:r>
                                <a:rPr lang="zh-CN" altLang="en-US" sz="1944"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den>
                          </m:f>
                        </m:e>
                      </m:d>
                    </m:oMath>
                  </m:oMathPara>
                </a14:m>
                <a:endParaRPr lang="zh-CN" altLang="en-US" sz="2400">
                  <a:solidFill>
                    <a:srgbClr val="002060"/>
                  </a:solidFill>
                </a:endParaRPr>
              </a:p>
            </p:txBody>
          </p:sp>
        </mc:Choice>
        <mc:Fallback xmlns="">
          <p:sp>
            <p:nvSpPr>
              <p:cNvPr id="9" name="矩形 8">
                <a:extLst>
                  <a:ext uri="{FF2B5EF4-FFF2-40B4-BE49-F238E27FC236}">
                    <a16:creationId xmlns:a16="http://schemas.microsoft.com/office/drawing/2014/main" id="{86F57F8A-4452-4DB9-B98F-CDBECE3EBDCA}"/>
                  </a:ext>
                </a:extLst>
              </p:cNvPr>
              <p:cNvSpPr>
                <a:spLocks noRot="1" noChangeAspect="1" noMove="1" noResize="1" noEditPoints="1" noAdjustHandles="1" noChangeArrowheads="1" noChangeShapeType="1" noTextEdit="1"/>
              </p:cNvSpPr>
              <p:nvPr/>
            </p:nvSpPr>
            <p:spPr>
              <a:xfrm>
                <a:off x="3540313" y="3459490"/>
                <a:ext cx="2697084" cy="84151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256FEDF-2BA2-4DCC-AFB4-8D20741552F0}"/>
                  </a:ext>
                </a:extLst>
              </p:cNvPr>
              <p:cNvSpPr/>
              <p:nvPr/>
            </p:nvSpPr>
            <p:spPr>
              <a:xfrm>
                <a:off x="3155732" y="4046320"/>
                <a:ext cx="7795985" cy="978538"/>
              </a:xfrm>
              <a:prstGeom prst="rect">
                <a:avLst/>
              </a:prstGeom>
            </p:spPr>
            <p:txBody>
              <a:bodyPr wrap="square">
                <a:spAutoFit/>
              </a:bodyPr>
              <a:lstStyle/>
              <a:p>
                <a:pPr defTabSz="740664">
                  <a:spcAft>
                    <a:spcPts val="600"/>
                  </a:spcAft>
                </a:pPr>
                <a14:m>
                  <m:oMathPara xmlns:m="http://schemas.openxmlformats.org/officeDocument/2006/math">
                    <m:oMathParaPr>
                      <m:jc m:val="left"/>
                    </m:oMathParaPr>
                    <m:oMath xmlns:m="http://schemas.openxmlformats.org/officeDocument/2006/math">
                      <m:r>
                        <a:rPr lang="zh-CN" altLang="en-US" sz="1620" i="1" kern="1200">
                          <a:solidFill>
                            <a:srgbClr val="002060"/>
                          </a:solidFill>
                          <a:latin typeface="Cambria Math" panose="02040503050406030204" pitchFamily="18" charset="0"/>
                          <a:ea typeface="+mn-ea"/>
                          <a:cs typeface="+mn-cs"/>
                        </a:rPr>
                        <m:t>𝑡</m:t>
                      </m:r>
                      <m:r>
                        <a:rPr lang="zh-CN" altLang="en-US" sz="1620" kern="1200">
                          <a:solidFill>
                            <a:srgbClr val="002060"/>
                          </a:solidFill>
                          <a:latin typeface="Cambria Math" panose="02040503050406030204" pitchFamily="18" charset="0"/>
                          <a:ea typeface="+mn-ea"/>
                          <a:cs typeface="+mn-cs"/>
                        </a:rPr>
                        <m:t>=</m:t>
                      </m:r>
                      <m:sSub>
                        <m:sSubPr>
                          <m:ctrlPr>
                            <a:rPr lang="zh-CN" altLang="en-US" sz="1620" i="1" kern="1200">
                              <a:solidFill>
                                <a:srgbClr val="002060"/>
                              </a:solidFill>
                              <a:latin typeface="Cambria Math" panose="02040503050406030204" pitchFamily="18" charset="0"/>
                              <a:ea typeface="+mn-ea"/>
                              <a:cs typeface="+mn-cs"/>
                            </a:rPr>
                          </m:ctrlPr>
                        </m:sSubPr>
                        <m:e>
                          <m:r>
                            <a:rPr lang="zh-CN" altLang="en-US" sz="1620" i="1" kern="1200">
                              <a:solidFill>
                                <a:srgbClr val="002060"/>
                              </a:solidFill>
                              <a:latin typeface="Cambria Math" panose="02040503050406030204" pitchFamily="18" charset="0"/>
                              <a:ea typeface="+mn-ea"/>
                              <a:cs typeface="+mn-cs"/>
                            </a:rPr>
                            <m:t>𝑡</m:t>
                          </m:r>
                        </m:e>
                        <m:sub>
                          <m:r>
                            <a:rPr lang="zh-CN" altLang="en-US" sz="1620" kern="1200">
                              <a:solidFill>
                                <a:srgbClr val="002060"/>
                              </a:solidFill>
                              <a:latin typeface="Cambria Math" panose="02040503050406030204" pitchFamily="18" charset="0"/>
                              <a:ea typeface="+mn-ea"/>
                              <a:cs typeface="+mn-cs"/>
                            </a:rPr>
                            <m:t>0</m:t>
                          </m:r>
                        </m:sub>
                      </m:sSub>
                      <m:r>
                        <a:rPr lang="zh-CN" altLang="en-US" sz="1620" kern="1200">
                          <a:solidFill>
                            <a:srgbClr val="002060"/>
                          </a:solidFill>
                          <a:latin typeface="Cambria Math" panose="02040503050406030204" pitchFamily="18" charset="0"/>
                          <a:ea typeface="+mn-ea"/>
                          <a:cs typeface="+mn-cs"/>
                        </a:rPr>
                        <m:t>⋅</m:t>
                      </m:r>
                      <m:d>
                        <m:dPr>
                          <m:begChr m:val="["/>
                          <m:endChr m:val="]"/>
                          <m:ctrlPr>
                            <a:rPr lang="zh-CN" altLang="en-US" sz="1620" i="1" kern="1200">
                              <a:solidFill>
                                <a:srgbClr val="002060"/>
                              </a:solidFill>
                              <a:latin typeface="Cambria Math" panose="02040503050406030204" pitchFamily="18" charset="0"/>
                              <a:ea typeface="+mn-ea"/>
                              <a:cs typeface="+mn-cs"/>
                            </a:rPr>
                          </m:ctrlPr>
                        </m:dPr>
                        <m:e>
                          <m:r>
                            <a:rPr lang="zh-CN" altLang="en-US" sz="1620" kern="1200">
                              <a:solidFill>
                                <a:srgbClr val="002060"/>
                              </a:solidFill>
                              <a:latin typeface="Cambria Math" panose="02040503050406030204" pitchFamily="18" charset="0"/>
                              <a:ea typeface="+mn-ea"/>
                              <a:cs typeface="+mn-cs"/>
                            </a:rPr>
                            <m:t>2+</m:t>
                          </m:r>
                          <m:rad>
                            <m:radPr>
                              <m:degHide m:val="on"/>
                              <m:ctrlPr>
                                <a:rPr lang="zh-CN" altLang="en-US" sz="1620" i="1" kern="1200">
                                  <a:solidFill>
                                    <a:srgbClr val="002060"/>
                                  </a:solidFill>
                                  <a:latin typeface="Cambria Math" panose="02040503050406030204" pitchFamily="18" charset="0"/>
                                  <a:ea typeface="+mn-ea"/>
                                  <a:cs typeface="+mn-cs"/>
                                </a:rPr>
                              </m:ctrlPr>
                            </m:radPr>
                            <m:deg/>
                            <m:e>
                              <m:sSup>
                                <m:sSupPr>
                                  <m:ctrlPr>
                                    <a:rPr lang="zh-CN" altLang="en-US" sz="1620" i="1" kern="1200">
                                      <a:solidFill>
                                        <a:srgbClr val="002060"/>
                                      </a:solidFill>
                                      <a:latin typeface="Cambria Math" panose="02040503050406030204" pitchFamily="18" charset="0"/>
                                      <a:ea typeface="+mn-ea"/>
                                      <a:cs typeface="+mn-cs"/>
                                    </a:rPr>
                                  </m:ctrlPr>
                                </m:sSupPr>
                                <m:e>
                                  <m:r>
                                    <a:rPr lang="zh-CN" altLang="en-US" sz="1620" i="1" kern="1200">
                                      <a:solidFill>
                                        <a:srgbClr val="002060"/>
                                      </a:solidFill>
                                      <a:latin typeface="Cambria Math" panose="02040503050406030204" pitchFamily="18" charset="0"/>
                                      <a:ea typeface="+mn-ea"/>
                                      <a:cs typeface="+mn-cs"/>
                                    </a:rPr>
                                    <m:t>𝛽</m:t>
                                  </m:r>
                                </m:e>
                                <m:sup>
                                  <m:r>
                                    <a:rPr lang="zh-CN" altLang="en-US" sz="1620" kern="1200">
                                      <a:solidFill>
                                        <a:srgbClr val="002060"/>
                                      </a:solidFill>
                                      <a:latin typeface="Cambria Math" panose="02040503050406030204" pitchFamily="18" charset="0"/>
                                      <a:ea typeface="+mn-ea"/>
                                      <a:cs typeface="+mn-cs"/>
                                    </a:rPr>
                                    <m:t>2</m:t>
                                  </m:r>
                                </m:sup>
                              </m:sSup>
                              <m:sSup>
                                <m:sSupPr>
                                  <m:ctrlPr>
                                    <a:rPr lang="zh-CN" altLang="en-US" sz="1620" i="1" kern="1200">
                                      <a:solidFill>
                                        <a:srgbClr val="002060"/>
                                      </a:solidFill>
                                      <a:latin typeface="Cambria Math" panose="02040503050406030204" pitchFamily="18" charset="0"/>
                                      <a:ea typeface="+mn-ea"/>
                                      <a:cs typeface="+mn-cs"/>
                                    </a:rPr>
                                  </m:ctrlPr>
                                </m:sSupPr>
                                <m:e>
                                  <m:d>
                                    <m:dPr>
                                      <m:ctrlPr>
                                        <a:rPr lang="zh-CN" altLang="en-US" sz="1620" i="1" kern="1200">
                                          <a:solidFill>
                                            <a:srgbClr val="002060"/>
                                          </a:solidFill>
                                          <a:latin typeface="Cambria Math" panose="02040503050406030204" pitchFamily="18" charset="0"/>
                                          <a:ea typeface="+mn-ea"/>
                                          <a:cs typeface="+mn-cs"/>
                                        </a:rPr>
                                      </m:ctrlPr>
                                    </m:dPr>
                                    <m:e>
                                      <m:r>
                                        <a:rPr lang="zh-CN" altLang="en-US" sz="1620" kern="1200">
                                          <a:solidFill>
                                            <a:srgbClr val="002060"/>
                                          </a:solidFill>
                                          <a:latin typeface="Cambria Math" panose="02040503050406030204" pitchFamily="18" charset="0"/>
                                          <a:ea typeface="+mn-ea"/>
                                          <a:cs typeface="+mn-cs"/>
                                        </a:rPr>
                                        <m:t>1−</m:t>
                                      </m:r>
                                      <m:f>
                                        <m:fPr>
                                          <m:ctrlPr>
                                            <a:rPr lang="zh-CN" altLang="en-US" sz="1620" i="1" kern="1200">
                                              <a:solidFill>
                                                <a:srgbClr val="002060"/>
                                              </a:solidFill>
                                              <a:latin typeface="Cambria Math" panose="02040503050406030204" pitchFamily="18" charset="0"/>
                                              <a:ea typeface="+mn-ea"/>
                                              <a:cs typeface="+mn-cs"/>
                                            </a:rPr>
                                          </m:ctrlPr>
                                        </m:fPr>
                                        <m:num>
                                          <m:r>
                                            <a:rPr lang="zh-CN" altLang="en-US" sz="1620" i="1" kern="1200">
                                              <a:solidFill>
                                                <a:srgbClr val="002060"/>
                                              </a:solidFill>
                                              <a:latin typeface="Cambria Math" panose="02040503050406030204" pitchFamily="18" charset="0"/>
                                              <a:ea typeface="+mn-ea"/>
                                              <a:cs typeface="+mn-cs"/>
                                            </a:rPr>
                                            <m:t>𝑣</m:t>
                                          </m:r>
                                        </m:num>
                                        <m:den>
                                          <m:r>
                                            <a:rPr lang="zh-CN" altLang="en-US" sz="1620" i="1" kern="1200">
                                              <a:solidFill>
                                                <a:srgbClr val="002060"/>
                                              </a:solidFill>
                                              <a:latin typeface="Cambria Math" panose="02040503050406030204" pitchFamily="18" charset="0"/>
                                              <a:ea typeface="+mn-ea"/>
                                              <a:cs typeface="+mn-cs"/>
                                            </a:rPr>
                                            <m:t>𝑐</m:t>
                                          </m:r>
                                        </m:den>
                                      </m:f>
                                    </m:e>
                                  </m:d>
                                </m:e>
                                <m:sup>
                                  <m:r>
                                    <a:rPr lang="zh-CN" altLang="en-US" sz="1620" kern="1200">
                                      <a:solidFill>
                                        <a:srgbClr val="002060"/>
                                      </a:solidFill>
                                      <a:latin typeface="Cambria Math" panose="02040503050406030204" pitchFamily="18" charset="0"/>
                                      <a:ea typeface="+mn-ea"/>
                                      <a:cs typeface="+mn-cs"/>
                                    </a:rPr>
                                    <m:t>2</m:t>
                                  </m:r>
                                </m:sup>
                              </m:sSup>
                              <m:r>
                                <a:rPr lang="zh-CN" altLang="en-US" sz="1620" kern="1200">
                                  <a:solidFill>
                                    <a:srgbClr val="002060"/>
                                  </a:solidFill>
                                  <a:latin typeface="Cambria Math" panose="02040503050406030204" pitchFamily="18" charset="0"/>
                                  <a:ea typeface="+mn-ea"/>
                                  <a:cs typeface="+mn-cs"/>
                                </a:rPr>
                                <m:t>+</m:t>
                              </m:r>
                              <m:sSup>
                                <m:sSupPr>
                                  <m:ctrlPr>
                                    <a:rPr lang="zh-CN" altLang="en-US" sz="1620" i="1" kern="1200">
                                      <a:solidFill>
                                        <a:srgbClr val="002060"/>
                                      </a:solidFill>
                                      <a:latin typeface="Cambria Math" panose="02040503050406030204" pitchFamily="18" charset="0"/>
                                      <a:ea typeface="+mn-ea"/>
                                      <a:cs typeface="+mn-cs"/>
                                    </a:rPr>
                                  </m:ctrlPr>
                                </m:sSupPr>
                                <m:e>
                                  <m:d>
                                    <m:dPr>
                                      <m:ctrlPr>
                                        <a:rPr lang="zh-CN" altLang="en-US" sz="1620" i="1" kern="1200">
                                          <a:solidFill>
                                            <a:srgbClr val="002060"/>
                                          </a:solidFill>
                                          <a:latin typeface="Cambria Math" panose="02040503050406030204" pitchFamily="18" charset="0"/>
                                          <a:ea typeface="+mn-ea"/>
                                          <a:cs typeface="+mn-cs"/>
                                        </a:rPr>
                                      </m:ctrlPr>
                                    </m:dPr>
                                    <m:e>
                                      <m:f>
                                        <m:fPr>
                                          <m:ctrlPr>
                                            <a:rPr lang="zh-CN" altLang="en-US" sz="1620" i="1" kern="1200">
                                              <a:solidFill>
                                                <a:srgbClr val="002060"/>
                                              </a:solidFill>
                                              <a:latin typeface="Cambria Math" panose="02040503050406030204" pitchFamily="18" charset="0"/>
                                              <a:ea typeface="+mn-ea"/>
                                              <a:cs typeface="+mn-cs"/>
                                            </a:rPr>
                                          </m:ctrlPr>
                                        </m:fPr>
                                        <m:num>
                                          <m:r>
                                            <a:rPr lang="zh-CN" altLang="en-US" sz="1620" kern="1200">
                                              <a:solidFill>
                                                <a:srgbClr val="002060"/>
                                              </a:solidFill>
                                              <a:latin typeface="Cambria Math" panose="02040503050406030204" pitchFamily="18" charset="0"/>
                                              <a:ea typeface="+mn-ea"/>
                                              <a:cs typeface="+mn-cs"/>
                                            </a:rPr>
                                            <m:t>2</m:t>
                                          </m:r>
                                          <m:r>
                                            <a:rPr lang="zh-CN" altLang="en-US" sz="1620" i="1" kern="1200">
                                              <a:solidFill>
                                                <a:srgbClr val="002060"/>
                                              </a:solidFill>
                                              <a:latin typeface="Cambria Math" panose="02040503050406030204" pitchFamily="18" charset="0"/>
                                              <a:ea typeface="+mn-ea"/>
                                              <a:cs typeface="+mn-cs"/>
                                            </a:rPr>
                                            <m:t>𝛽</m:t>
                                          </m:r>
                                          <m:r>
                                            <a:rPr lang="zh-CN" altLang="en-US" sz="1620" kern="1200">
                                              <a:solidFill>
                                                <a:srgbClr val="002060"/>
                                              </a:solidFill>
                                              <a:latin typeface="Cambria Math" panose="02040503050406030204" pitchFamily="18" charset="0"/>
                                              <a:ea typeface="+mn-ea"/>
                                              <a:cs typeface="+mn-cs"/>
                                            </a:rPr>
                                            <m:t>−1</m:t>
                                          </m:r>
                                        </m:num>
                                        <m:den>
                                          <m:r>
                                            <a:rPr lang="zh-CN" altLang="en-US" sz="1620" kern="1200">
                                              <a:solidFill>
                                                <a:srgbClr val="002060"/>
                                              </a:solidFill>
                                              <a:latin typeface="Cambria Math" panose="02040503050406030204" pitchFamily="18" charset="0"/>
                                              <a:ea typeface="+mn-ea"/>
                                              <a:cs typeface="+mn-cs"/>
                                            </a:rPr>
                                            <m:t>2</m:t>
                                          </m:r>
                                          <m:r>
                                            <a:rPr lang="zh-CN" altLang="en-US" sz="1620" i="1" kern="1200">
                                              <a:solidFill>
                                                <a:srgbClr val="002060"/>
                                              </a:solidFill>
                                              <a:latin typeface="Cambria Math" panose="02040503050406030204" pitchFamily="18" charset="0"/>
                                              <a:ea typeface="+mn-ea"/>
                                              <a:cs typeface="+mn-cs"/>
                                            </a:rPr>
                                            <m:t>𝛽</m:t>
                                          </m:r>
                                          <m:r>
                                            <a:rPr lang="zh-CN" altLang="en-US" sz="1620" kern="1200">
                                              <a:solidFill>
                                                <a:srgbClr val="002060"/>
                                              </a:solidFill>
                                              <a:latin typeface="Cambria Math" panose="02040503050406030204" pitchFamily="18" charset="0"/>
                                              <a:ea typeface="+mn-ea"/>
                                              <a:cs typeface="+mn-cs"/>
                                            </a:rPr>
                                            <m:t>−2</m:t>
                                          </m:r>
                                        </m:den>
                                      </m:f>
                                    </m:e>
                                  </m:d>
                                </m:e>
                                <m:sup>
                                  <m:r>
                                    <a:rPr lang="zh-CN" altLang="en-US" sz="1620" kern="1200">
                                      <a:solidFill>
                                        <a:srgbClr val="002060"/>
                                      </a:solidFill>
                                      <a:latin typeface="Cambria Math" panose="02040503050406030204" pitchFamily="18" charset="0"/>
                                      <a:ea typeface="+mn-ea"/>
                                      <a:cs typeface="+mn-cs"/>
                                    </a:rPr>
                                    <m:t>2</m:t>
                                  </m:r>
                                </m:sup>
                              </m:sSup>
                            </m:e>
                          </m:rad>
                          <m:r>
                            <a:rPr lang="zh-CN" altLang="en-US" sz="1620" kern="1200">
                              <a:solidFill>
                                <a:srgbClr val="002060"/>
                              </a:solidFill>
                              <a:latin typeface="Cambria Math" panose="02040503050406030204" pitchFamily="18" charset="0"/>
                              <a:ea typeface="+mn-ea"/>
                              <a:cs typeface="+mn-cs"/>
                            </a:rPr>
                            <m:t>−</m:t>
                          </m:r>
                          <m:r>
                            <a:rPr lang="zh-CN" altLang="en-US" sz="1620" i="1" kern="1200">
                              <a:solidFill>
                                <a:srgbClr val="002060"/>
                              </a:solidFill>
                              <a:latin typeface="Cambria Math" panose="02040503050406030204" pitchFamily="18" charset="0"/>
                              <a:ea typeface="+mn-ea"/>
                              <a:cs typeface="+mn-cs"/>
                            </a:rPr>
                            <m:t>𝛽</m:t>
                          </m:r>
                          <m:d>
                            <m:dPr>
                              <m:ctrlPr>
                                <a:rPr lang="zh-CN" altLang="en-US" sz="1620" i="1" kern="1200">
                                  <a:solidFill>
                                    <a:srgbClr val="002060"/>
                                  </a:solidFill>
                                  <a:latin typeface="Cambria Math" panose="02040503050406030204" pitchFamily="18" charset="0"/>
                                  <a:ea typeface="+mn-ea"/>
                                  <a:cs typeface="+mn-cs"/>
                                </a:rPr>
                              </m:ctrlPr>
                            </m:dPr>
                            <m:e>
                              <m:r>
                                <a:rPr lang="zh-CN" altLang="en-US" sz="1620" kern="1200">
                                  <a:solidFill>
                                    <a:srgbClr val="002060"/>
                                  </a:solidFill>
                                  <a:latin typeface="Cambria Math" panose="02040503050406030204" pitchFamily="18" charset="0"/>
                                  <a:ea typeface="+mn-ea"/>
                                  <a:cs typeface="+mn-cs"/>
                                </a:rPr>
                                <m:t>1−</m:t>
                              </m:r>
                              <m:f>
                                <m:fPr>
                                  <m:ctrlPr>
                                    <a:rPr lang="zh-CN" altLang="en-US" sz="1620" i="1" kern="1200">
                                      <a:solidFill>
                                        <a:srgbClr val="002060"/>
                                      </a:solidFill>
                                      <a:latin typeface="Cambria Math" panose="02040503050406030204" pitchFamily="18" charset="0"/>
                                      <a:ea typeface="+mn-ea"/>
                                      <a:cs typeface="+mn-cs"/>
                                    </a:rPr>
                                  </m:ctrlPr>
                                </m:fPr>
                                <m:num>
                                  <m:r>
                                    <a:rPr lang="zh-CN" altLang="en-US" sz="1620" i="1" kern="1200">
                                      <a:solidFill>
                                        <a:srgbClr val="002060"/>
                                      </a:solidFill>
                                      <a:latin typeface="Cambria Math" panose="02040503050406030204" pitchFamily="18" charset="0"/>
                                      <a:ea typeface="+mn-ea"/>
                                      <a:cs typeface="+mn-cs"/>
                                    </a:rPr>
                                    <m:t>𝑣</m:t>
                                  </m:r>
                                </m:num>
                                <m:den>
                                  <m:r>
                                    <a:rPr lang="zh-CN" altLang="en-US" sz="1620" i="1" kern="1200">
                                      <a:solidFill>
                                        <a:srgbClr val="002060"/>
                                      </a:solidFill>
                                      <a:latin typeface="Cambria Math" panose="02040503050406030204" pitchFamily="18" charset="0"/>
                                      <a:ea typeface="+mn-ea"/>
                                      <a:cs typeface="+mn-cs"/>
                                    </a:rPr>
                                    <m:t>𝑐</m:t>
                                  </m:r>
                                </m:den>
                              </m:f>
                            </m:e>
                          </m:d>
                          <m:r>
                            <a:rPr lang="zh-CN" altLang="en-US" sz="1620" kern="1200">
                              <a:solidFill>
                                <a:srgbClr val="002060"/>
                              </a:solidFill>
                              <a:latin typeface="Cambria Math" panose="02040503050406030204" pitchFamily="18" charset="0"/>
                              <a:ea typeface="+mn-ea"/>
                              <a:cs typeface="+mn-cs"/>
                            </a:rPr>
                            <m:t>−</m:t>
                          </m:r>
                          <m:f>
                            <m:fPr>
                              <m:ctrlPr>
                                <a:rPr lang="zh-CN" altLang="en-US" sz="1620" i="1" kern="1200">
                                  <a:solidFill>
                                    <a:srgbClr val="002060"/>
                                  </a:solidFill>
                                  <a:latin typeface="Cambria Math" panose="02040503050406030204" pitchFamily="18" charset="0"/>
                                  <a:ea typeface="+mn-ea"/>
                                  <a:cs typeface="+mn-cs"/>
                                </a:rPr>
                              </m:ctrlPr>
                            </m:fPr>
                            <m:num>
                              <m:r>
                                <a:rPr lang="zh-CN" altLang="en-US" sz="1620" kern="1200">
                                  <a:solidFill>
                                    <a:srgbClr val="002060"/>
                                  </a:solidFill>
                                  <a:latin typeface="Cambria Math" panose="02040503050406030204" pitchFamily="18" charset="0"/>
                                  <a:ea typeface="+mn-ea"/>
                                  <a:cs typeface="+mn-cs"/>
                                </a:rPr>
                                <m:t>2</m:t>
                              </m:r>
                              <m:r>
                                <a:rPr lang="zh-CN" altLang="en-US" sz="1620" i="1" kern="1200">
                                  <a:solidFill>
                                    <a:srgbClr val="002060"/>
                                  </a:solidFill>
                                  <a:latin typeface="Cambria Math" panose="02040503050406030204" pitchFamily="18" charset="0"/>
                                  <a:ea typeface="+mn-ea"/>
                                  <a:cs typeface="+mn-cs"/>
                                </a:rPr>
                                <m:t>𝛽</m:t>
                              </m:r>
                              <m:r>
                                <a:rPr lang="zh-CN" altLang="en-US" sz="1620" kern="1200">
                                  <a:solidFill>
                                    <a:srgbClr val="002060"/>
                                  </a:solidFill>
                                  <a:latin typeface="Cambria Math" panose="02040503050406030204" pitchFamily="18" charset="0"/>
                                  <a:ea typeface="+mn-ea"/>
                                  <a:cs typeface="+mn-cs"/>
                                </a:rPr>
                                <m:t>−1</m:t>
                              </m:r>
                            </m:num>
                            <m:den>
                              <m:r>
                                <a:rPr lang="zh-CN" altLang="en-US" sz="1620" kern="1200">
                                  <a:solidFill>
                                    <a:srgbClr val="002060"/>
                                  </a:solidFill>
                                  <a:latin typeface="Cambria Math" panose="02040503050406030204" pitchFamily="18" charset="0"/>
                                  <a:ea typeface="+mn-ea"/>
                                  <a:cs typeface="+mn-cs"/>
                                </a:rPr>
                                <m:t>2</m:t>
                              </m:r>
                              <m:r>
                                <a:rPr lang="zh-CN" altLang="en-US" sz="1620" i="1" kern="1200">
                                  <a:solidFill>
                                    <a:srgbClr val="002060"/>
                                  </a:solidFill>
                                  <a:latin typeface="Cambria Math" panose="02040503050406030204" pitchFamily="18" charset="0"/>
                                  <a:ea typeface="+mn-ea"/>
                                  <a:cs typeface="+mn-cs"/>
                                </a:rPr>
                                <m:t>𝛽</m:t>
                              </m:r>
                              <m:r>
                                <a:rPr lang="zh-CN" altLang="en-US" sz="1620" kern="1200">
                                  <a:solidFill>
                                    <a:srgbClr val="002060"/>
                                  </a:solidFill>
                                  <a:latin typeface="Cambria Math" panose="02040503050406030204" pitchFamily="18" charset="0"/>
                                  <a:ea typeface="+mn-ea"/>
                                  <a:cs typeface="+mn-cs"/>
                                </a:rPr>
                                <m:t>−2</m:t>
                              </m:r>
                            </m:den>
                          </m:f>
                        </m:e>
                      </m:d>
                      <m:r>
                        <m:rPr>
                          <m:nor/>
                        </m:rPr>
                        <a:rPr lang="zh-CN" altLang="en-US" sz="1620" i="1" kern="1200">
                          <a:solidFill>
                            <a:srgbClr val="002060"/>
                          </a:solidFill>
                          <a:latin typeface="Cambria Math" panose="02040503050406030204" pitchFamily="18" charset="0"/>
                          <a:ea typeface="+mn-ea"/>
                          <a:cs typeface="+mn-cs"/>
                        </a:rPr>
                        <m:t>    </m:t>
                      </m:r>
                      <m:r>
                        <a:rPr lang="zh-CN" altLang="en-US" sz="1620" kern="1200">
                          <a:solidFill>
                            <a:srgbClr val="002060"/>
                          </a:solidFill>
                          <a:latin typeface="Cambria Math" panose="02040503050406030204" pitchFamily="18" charset="0"/>
                          <a:ea typeface="+mn-ea"/>
                          <a:cs typeface="+mn-cs"/>
                        </a:rPr>
                        <m:t>,</m:t>
                      </m:r>
                      <m:r>
                        <m:rPr>
                          <m:nor/>
                        </m:rPr>
                        <a:rPr lang="zh-CN" altLang="en-US" sz="1620" i="1" kern="1200">
                          <a:solidFill>
                            <a:srgbClr val="002060"/>
                          </a:solidFill>
                          <a:latin typeface="Cambria Math" panose="02040503050406030204" pitchFamily="18" charset="0"/>
                          <a:ea typeface="+mn-ea"/>
                          <a:cs typeface="+mn-cs"/>
                        </a:rPr>
                        <m:t>    </m:t>
                      </m:r>
                      <m:r>
                        <a:rPr lang="zh-CN" altLang="en-US" sz="1620" i="1" kern="1200">
                          <a:solidFill>
                            <a:srgbClr val="002060"/>
                          </a:solidFill>
                          <a:latin typeface="Cambria Math" panose="02040503050406030204" pitchFamily="18" charset="0"/>
                          <a:ea typeface="+mn-ea"/>
                          <a:cs typeface="+mn-cs"/>
                        </a:rPr>
                        <m:t>𝛽</m:t>
                      </m:r>
                      <m:r>
                        <a:rPr lang="zh-CN" altLang="en-US" sz="1620" kern="1200">
                          <a:solidFill>
                            <a:srgbClr val="002060"/>
                          </a:solidFill>
                          <a:latin typeface="Cambria Math" panose="02040503050406030204" pitchFamily="18" charset="0"/>
                          <a:ea typeface="+mn-ea"/>
                          <a:cs typeface="+mn-cs"/>
                        </a:rPr>
                        <m:t>&gt;1</m:t>
                      </m:r>
                    </m:oMath>
                  </m:oMathPara>
                </a14:m>
                <a:endParaRPr lang="zh-CN" altLang="en-US" sz="2000">
                  <a:solidFill>
                    <a:srgbClr val="002060"/>
                  </a:solidFill>
                </a:endParaRPr>
              </a:p>
            </p:txBody>
          </p:sp>
        </mc:Choice>
        <mc:Fallback xmlns="">
          <p:sp>
            <p:nvSpPr>
              <p:cNvPr id="10" name="矩形 9">
                <a:extLst>
                  <a:ext uri="{FF2B5EF4-FFF2-40B4-BE49-F238E27FC236}">
                    <a16:creationId xmlns:a16="http://schemas.microsoft.com/office/drawing/2014/main" id="{C256FEDF-2BA2-4DCC-AFB4-8D20741552F0}"/>
                  </a:ext>
                </a:extLst>
              </p:cNvPr>
              <p:cNvSpPr>
                <a:spLocks noRot="1" noChangeAspect="1" noMove="1" noResize="1" noEditPoints="1" noAdjustHandles="1" noChangeArrowheads="1" noChangeShapeType="1" noTextEdit="1"/>
              </p:cNvSpPr>
              <p:nvPr/>
            </p:nvSpPr>
            <p:spPr>
              <a:xfrm>
                <a:off x="3155732" y="4046320"/>
                <a:ext cx="7795985" cy="97853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0D2A8CC-B6C1-4C91-BB69-A78D910AD97E}"/>
                  </a:ext>
                </a:extLst>
              </p:cNvPr>
              <p:cNvSpPr/>
              <p:nvPr/>
            </p:nvSpPr>
            <p:spPr>
              <a:xfrm>
                <a:off x="3082919" y="4934613"/>
                <a:ext cx="4976875" cy="961674"/>
              </a:xfrm>
              <a:prstGeom prst="rect">
                <a:avLst/>
              </a:prstGeom>
            </p:spPr>
            <p:txBody>
              <a:bodyPr wrap="none">
                <a:spAutoFit/>
              </a:bodyPr>
              <a:lstStyle/>
              <a:p>
                <a:pPr defTabSz="740664">
                  <a:spcAft>
                    <a:spcPts val="600"/>
                  </a:spcAft>
                </a:pPr>
                <a14:m>
                  <m:oMathPara xmlns:m="http://schemas.openxmlformats.org/officeDocument/2006/math">
                    <m:oMathParaPr>
                      <m:jc m:val="centerGroup"/>
                    </m:oMathParaPr>
                    <m:oMath xmlns:m="http://schemas.openxmlformats.org/officeDocument/2006/math">
                      <m:r>
                        <a:rPr lang="zh-CN" altLang="en-US" sz="1620" i="1" kern="1200">
                          <a:solidFill>
                            <a:srgbClr val="002060"/>
                          </a:solidFill>
                          <a:latin typeface="Cambria Math" panose="02040503050406030204" pitchFamily="18" charset="0"/>
                          <a:ea typeface="+mn-ea"/>
                          <a:cs typeface="+mn-cs"/>
                        </a:rPr>
                        <m:t>𝑡</m:t>
                      </m:r>
                      <m:r>
                        <a:rPr lang="zh-CN" altLang="en-US" sz="1620" kern="1200">
                          <a:solidFill>
                            <a:srgbClr val="002060"/>
                          </a:solidFill>
                          <a:latin typeface="Cambria Math" panose="02040503050406030204" pitchFamily="18" charset="0"/>
                          <a:ea typeface="+mn-ea"/>
                          <a:cs typeface="+mn-cs"/>
                        </a:rPr>
                        <m:t>=</m:t>
                      </m:r>
                      <m:sSub>
                        <m:sSubPr>
                          <m:ctrlPr>
                            <a:rPr lang="zh-CN" altLang="en-US" sz="1620" i="1" kern="1200">
                              <a:solidFill>
                                <a:srgbClr val="002060"/>
                              </a:solidFill>
                              <a:latin typeface="Cambria Math" panose="02040503050406030204" pitchFamily="18" charset="0"/>
                              <a:ea typeface="+mn-ea"/>
                              <a:cs typeface="+mn-cs"/>
                            </a:rPr>
                          </m:ctrlPr>
                        </m:sSubPr>
                        <m:e>
                          <m:r>
                            <a:rPr lang="zh-CN" altLang="en-US" sz="1620" i="1" kern="1200">
                              <a:solidFill>
                                <a:srgbClr val="002060"/>
                              </a:solidFill>
                              <a:latin typeface="Cambria Math" panose="02040503050406030204" pitchFamily="18" charset="0"/>
                              <a:ea typeface="+mn-ea"/>
                              <a:cs typeface="+mn-cs"/>
                            </a:rPr>
                            <m:t>𝑡</m:t>
                          </m:r>
                        </m:e>
                        <m:sub>
                          <m:r>
                            <a:rPr lang="zh-CN" altLang="en-US" sz="1620" kern="1200">
                              <a:solidFill>
                                <a:srgbClr val="002060"/>
                              </a:solidFill>
                              <a:latin typeface="Cambria Math" panose="02040503050406030204" pitchFamily="18" charset="0"/>
                              <a:ea typeface="+mn-ea"/>
                              <a:cs typeface="+mn-cs"/>
                            </a:rPr>
                            <m:t>0</m:t>
                          </m:r>
                        </m:sub>
                      </m:sSub>
                      <m:r>
                        <a:rPr lang="zh-CN" altLang="en-US" sz="1620" kern="1200">
                          <a:solidFill>
                            <a:srgbClr val="002060"/>
                          </a:solidFill>
                          <a:latin typeface="Cambria Math" panose="02040503050406030204" pitchFamily="18" charset="0"/>
                          <a:ea typeface="+mn-ea"/>
                          <a:cs typeface="+mn-cs"/>
                        </a:rPr>
                        <m:t>+0.25</m:t>
                      </m:r>
                      <m:sSub>
                        <m:sSubPr>
                          <m:ctrlPr>
                            <a:rPr lang="zh-CN" altLang="en-US" sz="1620" i="1" kern="1200">
                              <a:solidFill>
                                <a:srgbClr val="002060"/>
                              </a:solidFill>
                              <a:latin typeface="Cambria Math" panose="02040503050406030204" pitchFamily="18" charset="0"/>
                              <a:ea typeface="+mn-ea"/>
                              <a:cs typeface="+mn-cs"/>
                            </a:rPr>
                          </m:ctrlPr>
                        </m:sSubPr>
                        <m:e>
                          <m:r>
                            <a:rPr lang="zh-CN" altLang="en-US" sz="1620" i="1" kern="1200">
                              <a:solidFill>
                                <a:srgbClr val="002060"/>
                              </a:solidFill>
                              <a:latin typeface="Cambria Math" panose="02040503050406030204" pitchFamily="18" charset="0"/>
                              <a:ea typeface="+mn-ea"/>
                              <a:cs typeface="+mn-cs"/>
                            </a:rPr>
                            <m:t>𝑡</m:t>
                          </m:r>
                        </m:e>
                        <m:sub>
                          <m:r>
                            <a:rPr lang="en-US" altLang="zh-CN" sz="1620" i="1" kern="1200">
                              <a:solidFill>
                                <a:srgbClr val="002060"/>
                              </a:solidFill>
                              <a:latin typeface="Cambria Math" panose="02040503050406030204" pitchFamily="18" charset="0"/>
                              <a:ea typeface="+mn-ea"/>
                              <a:cs typeface="+mn-cs"/>
                            </a:rPr>
                            <m:t>0</m:t>
                          </m:r>
                        </m:sub>
                      </m:sSub>
                      <m:r>
                        <a:rPr lang="zh-CN" altLang="en-US" sz="1620" kern="1200">
                          <a:solidFill>
                            <a:srgbClr val="002060"/>
                          </a:solidFill>
                          <a:latin typeface="Cambria Math" panose="02040503050406030204" pitchFamily="18" charset="0"/>
                          <a:ea typeface="+mn-ea"/>
                          <a:cs typeface="+mn-cs"/>
                        </a:rPr>
                        <m:t>⋅</m:t>
                      </m:r>
                      <m:d>
                        <m:dPr>
                          <m:begChr m:val="["/>
                          <m:endChr m:val="]"/>
                          <m:ctrlPr>
                            <a:rPr lang="zh-CN" altLang="en-US" sz="1620" i="1" kern="1200">
                              <a:solidFill>
                                <a:srgbClr val="002060"/>
                              </a:solidFill>
                              <a:latin typeface="Cambria Math" panose="02040503050406030204" pitchFamily="18" charset="0"/>
                              <a:ea typeface="+mn-ea"/>
                              <a:cs typeface="+mn-cs"/>
                            </a:rPr>
                          </m:ctrlPr>
                        </m:dPr>
                        <m:e>
                          <m:d>
                            <m:dPr>
                              <m:ctrlPr>
                                <a:rPr lang="zh-CN" altLang="en-US" sz="1620" i="1" kern="1200">
                                  <a:solidFill>
                                    <a:srgbClr val="002060"/>
                                  </a:solidFill>
                                  <a:latin typeface="Cambria Math" panose="02040503050406030204" pitchFamily="18" charset="0"/>
                                  <a:ea typeface="+mn-ea"/>
                                  <a:cs typeface="+mn-cs"/>
                                </a:rPr>
                              </m:ctrlPr>
                            </m:dPr>
                            <m:e>
                              <m:f>
                                <m:fPr>
                                  <m:ctrlPr>
                                    <a:rPr lang="zh-CN" altLang="en-US" sz="1620" i="1" kern="1200">
                                      <a:solidFill>
                                        <a:srgbClr val="002060"/>
                                      </a:solidFill>
                                      <a:latin typeface="Cambria Math" panose="02040503050406030204" pitchFamily="18" charset="0"/>
                                      <a:ea typeface="+mn-ea"/>
                                      <a:cs typeface="+mn-cs"/>
                                    </a:rPr>
                                  </m:ctrlPr>
                                </m:fPr>
                                <m:num>
                                  <m:r>
                                    <a:rPr lang="zh-CN" altLang="en-US" sz="1620" i="1" kern="1200">
                                      <a:solidFill>
                                        <a:srgbClr val="002060"/>
                                      </a:solidFill>
                                      <a:latin typeface="Cambria Math" panose="02040503050406030204" pitchFamily="18" charset="0"/>
                                      <a:ea typeface="+mn-ea"/>
                                      <a:cs typeface="+mn-cs"/>
                                    </a:rPr>
                                    <m:t>𝑣</m:t>
                                  </m:r>
                                </m:num>
                                <m:den>
                                  <m:r>
                                    <a:rPr lang="zh-CN" altLang="en-US" sz="1620" i="1" kern="1200">
                                      <a:solidFill>
                                        <a:srgbClr val="002060"/>
                                      </a:solidFill>
                                      <a:latin typeface="Cambria Math" panose="02040503050406030204" pitchFamily="18" charset="0"/>
                                      <a:ea typeface="+mn-ea"/>
                                      <a:cs typeface="+mn-cs"/>
                                    </a:rPr>
                                    <m:t>𝑐</m:t>
                                  </m:r>
                                </m:den>
                              </m:f>
                              <m:r>
                                <a:rPr lang="zh-CN" altLang="en-US" sz="1620" kern="1200">
                                  <a:solidFill>
                                    <a:srgbClr val="002060"/>
                                  </a:solidFill>
                                  <a:latin typeface="Cambria Math" panose="02040503050406030204" pitchFamily="18" charset="0"/>
                                  <a:ea typeface="+mn-ea"/>
                                  <a:cs typeface="+mn-cs"/>
                                </a:rPr>
                                <m:t>−1</m:t>
                              </m:r>
                            </m:e>
                          </m:d>
                          <m:r>
                            <a:rPr lang="zh-CN" altLang="en-US" sz="1620" kern="1200">
                              <a:solidFill>
                                <a:srgbClr val="002060"/>
                              </a:solidFill>
                              <a:latin typeface="Cambria Math" panose="02040503050406030204" pitchFamily="18" charset="0"/>
                              <a:ea typeface="+mn-ea"/>
                              <a:cs typeface="+mn-cs"/>
                            </a:rPr>
                            <m:t>+</m:t>
                          </m:r>
                          <m:rad>
                            <m:radPr>
                              <m:degHide m:val="on"/>
                              <m:ctrlPr>
                                <a:rPr lang="zh-CN" altLang="en-US" sz="1620" i="1" kern="1200">
                                  <a:solidFill>
                                    <a:srgbClr val="002060"/>
                                  </a:solidFill>
                                  <a:latin typeface="Cambria Math" panose="02040503050406030204" pitchFamily="18" charset="0"/>
                                  <a:ea typeface="+mn-ea"/>
                                  <a:cs typeface="+mn-cs"/>
                                </a:rPr>
                              </m:ctrlPr>
                            </m:radPr>
                            <m:deg/>
                            <m:e>
                              <m:sSup>
                                <m:sSupPr>
                                  <m:ctrlPr>
                                    <a:rPr lang="zh-CN" altLang="en-US" sz="1620" i="1" kern="1200">
                                      <a:solidFill>
                                        <a:srgbClr val="002060"/>
                                      </a:solidFill>
                                      <a:latin typeface="Cambria Math" panose="02040503050406030204" pitchFamily="18" charset="0"/>
                                      <a:ea typeface="+mn-ea"/>
                                      <a:cs typeface="+mn-cs"/>
                                    </a:rPr>
                                  </m:ctrlPr>
                                </m:sSupPr>
                                <m:e>
                                  <m:d>
                                    <m:dPr>
                                      <m:ctrlPr>
                                        <a:rPr lang="zh-CN" altLang="en-US" sz="1620" i="1" kern="1200">
                                          <a:solidFill>
                                            <a:srgbClr val="002060"/>
                                          </a:solidFill>
                                          <a:latin typeface="Cambria Math" panose="02040503050406030204" pitchFamily="18" charset="0"/>
                                          <a:ea typeface="+mn-ea"/>
                                          <a:cs typeface="+mn-cs"/>
                                        </a:rPr>
                                      </m:ctrlPr>
                                    </m:dPr>
                                    <m:e>
                                      <m:f>
                                        <m:fPr>
                                          <m:ctrlPr>
                                            <a:rPr lang="zh-CN" altLang="en-US" sz="1620" i="1" kern="1200">
                                              <a:solidFill>
                                                <a:srgbClr val="002060"/>
                                              </a:solidFill>
                                              <a:latin typeface="Cambria Math" panose="02040503050406030204" pitchFamily="18" charset="0"/>
                                              <a:ea typeface="+mn-ea"/>
                                              <a:cs typeface="+mn-cs"/>
                                            </a:rPr>
                                          </m:ctrlPr>
                                        </m:fPr>
                                        <m:num>
                                          <m:r>
                                            <a:rPr lang="zh-CN" altLang="en-US" sz="1620" i="1" kern="1200">
                                              <a:solidFill>
                                                <a:srgbClr val="002060"/>
                                              </a:solidFill>
                                              <a:latin typeface="Cambria Math" panose="02040503050406030204" pitchFamily="18" charset="0"/>
                                              <a:ea typeface="+mn-ea"/>
                                              <a:cs typeface="+mn-cs"/>
                                            </a:rPr>
                                            <m:t>𝑣</m:t>
                                          </m:r>
                                        </m:num>
                                        <m:den>
                                          <m:r>
                                            <a:rPr lang="zh-CN" altLang="en-US" sz="1620" i="1" kern="1200">
                                              <a:solidFill>
                                                <a:srgbClr val="002060"/>
                                              </a:solidFill>
                                              <a:latin typeface="Cambria Math" panose="02040503050406030204" pitchFamily="18" charset="0"/>
                                              <a:ea typeface="+mn-ea"/>
                                              <a:cs typeface="+mn-cs"/>
                                            </a:rPr>
                                            <m:t>𝑐</m:t>
                                          </m:r>
                                        </m:den>
                                      </m:f>
                                      <m:r>
                                        <a:rPr lang="zh-CN" altLang="en-US" sz="1620" kern="1200">
                                          <a:solidFill>
                                            <a:srgbClr val="002060"/>
                                          </a:solidFill>
                                          <a:latin typeface="Cambria Math" panose="02040503050406030204" pitchFamily="18" charset="0"/>
                                          <a:ea typeface="+mn-ea"/>
                                          <a:cs typeface="+mn-cs"/>
                                        </a:rPr>
                                        <m:t>−1</m:t>
                                      </m:r>
                                    </m:e>
                                  </m:d>
                                </m:e>
                                <m:sup>
                                  <m:r>
                                    <a:rPr lang="zh-CN" altLang="en-US" sz="1620" kern="1200">
                                      <a:solidFill>
                                        <a:srgbClr val="002060"/>
                                      </a:solidFill>
                                      <a:latin typeface="Cambria Math" panose="02040503050406030204" pitchFamily="18" charset="0"/>
                                      <a:ea typeface="+mn-ea"/>
                                      <a:cs typeface="+mn-cs"/>
                                    </a:rPr>
                                    <m:t>2</m:t>
                                  </m:r>
                                </m:sup>
                              </m:sSup>
                              <m:r>
                                <a:rPr lang="zh-CN" altLang="en-US" sz="1620" kern="1200">
                                  <a:solidFill>
                                    <a:srgbClr val="002060"/>
                                  </a:solidFill>
                                  <a:latin typeface="Cambria Math" panose="02040503050406030204" pitchFamily="18" charset="0"/>
                                  <a:ea typeface="+mn-ea"/>
                                  <a:cs typeface="+mn-cs"/>
                                </a:rPr>
                                <m:t>+</m:t>
                              </m:r>
                              <m:f>
                                <m:fPr>
                                  <m:ctrlPr>
                                    <a:rPr lang="zh-CN" altLang="en-US" sz="1620" i="1" kern="1200">
                                      <a:solidFill>
                                        <a:srgbClr val="002060"/>
                                      </a:solidFill>
                                      <a:latin typeface="Cambria Math" panose="02040503050406030204" pitchFamily="18" charset="0"/>
                                      <a:ea typeface="+mn-ea"/>
                                      <a:cs typeface="+mn-cs"/>
                                    </a:rPr>
                                  </m:ctrlPr>
                                </m:fPr>
                                <m:num>
                                  <m:d>
                                    <m:dPr>
                                      <m:begChr m:val=""/>
                                      <m:ctrlPr>
                                        <a:rPr lang="zh-CN" altLang="en-US" sz="1620" i="1" kern="1200">
                                          <a:solidFill>
                                            <a:srgbClr val="002060"/>
                                          </a:solidFill>
                                          <a:latin typeface="Cambria Math" panose="02040503050406030204" pitchFamily="18" charset="0"/>
                                          <a:ea typeface="+mn-ea"/>
                                          <a:cs typeface="+mn-cs"/>
                                        </a:rPr>
                                      </m:ctrlPr>
                                    </m:dPr>
                                    <m:e>
                                      <m:r>
                                        <a:rPr lang="zh-CN" altLang="en-US" sz="1620" kern="1200">
                                          <a:solidFill>
                                            <a:srgbClr val="002060"/>
                                          </a:solidFill>
                                          <a:latin typeface="Cambria Math" panose="02040503050406030204" pitchFamily="18" charset="0"/>
                                          <a:ea typeface="+mn-ea"/>
                                          <a:cs typeface="+mn-cs"/>
                                        </a:rPr>
                                        <m:t>8</m:t>
                                      </m:r>
                                      <m:sSub>
                                        <m:sSubPr>
                                          <m:ctrlPr>
                                            <a:rPr lang="zh-CN" altLang="en-US" sz="1620" i="1" kern="1200">
                                              <a:solidFill>
                                                <a:srgbClr val="002060"/>
                                              </a:solidFill>
                                              <a:latin typeface="Cambria Math" panose="02040503050406030204" pitchFamily="18" charset="0"/>
                                              <a:ea typeface="+mn-ea"/>
                                              <a:cs typeface="+mn-cs"/>
                                            </a:rPr>
                                          </m:ctrlPr>
                                        </m:sSubPr>
                                        <m:e>
                                          <m:r>
                                            <a:rPr lang="zh-CN" altLang="en-US" sz="1620" i="1" kern="1200">
                                              <a:solidFill>
                                                <a:srgbClr val="002060"/>
                                              </a:solidFill>
                                              <a:latin typeface="Cambria Math" panose="02040503050406030204" pitchFamily="18" charset="0"/>
                                              <a:ea typeface="+mn-ea"/>
                                              <a:cs typeface="+mn-cs"/>
                                            </a:rPr>
                                            <m:t>𝐽</m:t>
                                          </m:r>
                                        </m:e>
                                        <m:sub>
                                          <m:r>
                                            <a:rPr lang="zh-CN" altLang="en-US" sz="1620" i="1" kern="1200">
                                              <a:solidFill>
                                                <a:srgbClr val="002060"/>
                                              </a:solidFill>
                                              <a:latin typeface="Cambria Math" panose="02040503050406030204" pitchFamily="18" charset="0"/>
                                              <a:ea typeface="+mn-ea"/>
                                              <a:cs typeface="+mn-cs"/>
                                            </a:rPr>
                                            <m:t>𝐴</m:t>
                                          </m:r>
                                        </m:sub>
                                      </m:sSub>
                                      <m:r>
                                        <a:rPr lang="zh-CN" altLang="en-US" sz="1620" kern="1200">
                                          <a:solidFill>
                                            <a:srgbClr val="002060"/>
                                          </a:solidFill>
                                          <a:latin typeface="Cambria Math" panose="02040503050406030204" pitchFamily="18" charset="0"/>
                                          <a:ea typeface="+mn-ea"/>
                                          <a:cs typeface="+mn-cs"/>
                                        </a:rPr>
                                        <m:t>⋅(</m:t>
                                      </m:r>
                                      <m:f>
                                        <m:fPr>
                                          <m:type m:val="lin"/>
                                          <m:ctrlPr>
                                            <a:rPr lang="zh-CN" altLang="en-US" sz="1620" i="1" kern="1200">
                                              <a:solidFill>
                                                <a:srgbClr val="002060"/>
                                              </a:solidFill>
                                              <a:latin typeface="Cambria Math" panose="02040503050406030204" pitchFamily="18" charset="0"/>
                                              <a:ea typeface="+mn-ea"/>
                                              <a:cs typeface="+mn-cs"/>
                                            </a:rPr>
                                          </m:ctrlPr>
                                        </m:fPr>
                                        <m:num>
                                          <m:r>
                                            <a:rPr lang="zh-CN" altLang="en-US" sz="1620" i="1" kern="1200">
                                              <a:solidFill>
                                                <a:srgbClr val="002060"/>
                                              </a:solidFill>
                                              <a:latin typeface="Cambria Math" panose="02040503050406030204" pitchFamily="18" charset="0"/>
                                              <a:ea typeface="+mn-ea"/>
                                              <a:cs typeface="+mn-cs"/>
                                            </a:rPr>
                                            <m:t>𝑣</m:t>
                                          </m:r>
                                        </m:num>
                                        <m:den>
                                          <m:r>
                                            <a:rPr lang="zh-CN" altLang="en-US" sz="1620" i="1" kern="1200">
                                              <a:solidFill>
                                                <a:srgbClr val="002060"/>
                                              </a:solidFill>
                                              <a:latin typeface="Cambria Math" panose="02040503050406030204" pitchFamily="18" charset="0"/>
                                              <a:ea typeface="+mn-ea"/>
                                              <a:cs typeface="+mn-cs"/>
                                            </a:rPr>
                                            <m:t>𝑐</m:t>
                                          </m:r>
                                        </m:den>
                                      </m:f>
                                    </m:e>
                                  </m:d>
                                </m:num>
                                <m:den>
                                  <m:r>
                                    <a:rPr lang="zh-CN" altLang="en-US" sz="1620" i="1" kern="1200">
                                      <a:solidFill>
                                        <a:srgbClr val="002060"/>
                                      </a:solidFill>
                                      <a:latin typeface="Cambria Math" panose="02040503050406030204" pitchFamily="18" charset="0"/>
                                      <a:ea typeface="+mn-ea"/>
                                      <a:cs typeface="+mn-cs"/>
                                    </a:rPr>
                                    <m:t>𝑐</m:t>
                                  </m:r>
                                  <m:sSub>
                                    <m:sSubPr>
                                      <m:ctrlPr>
                                        <a:rPr lang="zh-CN" altLang="en-US" sz="1620" i="1" kern="1200">
                                          <a:solidFill>
                                            <a:srgbClr val="002060"/>
                                          </a:solidFill>
                                          <a:latin typeface="Cambria Math" panose="02040503050406030204" pitchFamily="18" charset="0"/>
                                          <a:ea typeface="+mn-ea"/>
                                          <a:cs typeface="+mn-cs"/>
                                        </a:rPr>
                                      </m:ctrlPr>
                                    </m:sSubPr>
                                    <m:e>
                                      <m:r>
                                        <a:rPr lang="zh-CN" altLang="en-US" sz="1620" i="1" kern="1200">
                                          <a:solidFill>
                                            <a:srgbClr val="002060"/>
                                          </a:solidFill>
                                          <a:latin typeface="Cambria Math" panose="02040503050406030204" pitchFamily="18" charset="0"/>
                                          <a:ea typeface="+mn-ea"/>
                                          <a:cs typeface="+mn-cs"/>
                                        </a:rPr>
                                        <m:t>𝑡</m:t>
                                      </m:r>
                                    </m:e>
                                    <m:sub>
                                      <m:r>
                                        <a:rPr lang="en-US" altLang="zh-CN" sz="1620" i="1" kern="1200">
                                          <a:solidFill>
                                            <a:srgbClr val="002060"/>
                                          </a:solidFill>
                                          <a:latin typeface="Cambria Math" panose="02040503050406030204" pitchFamily="18" charset="0"/>
                                          <a:ea typeface="+mn-ea"/>
                                          <a:cs typeface="+mn-cs"/>
                                        </a:rPr>
                                        <m:t>0</m:t>
                                      </m:r>
                                    </m:sub>
                                  </m:sSub>
                                </m:den>
                              </m:f>
                            </m:e>
                          </m:rad>
                        </m:e>
                      </m:d>
                    </m:oMath>
                  </m:oMathPara>
                </a14:m>
                <a:endParaRPr lang="zh-CN" altLang="en-US" sz="2000">
                  <a:solidFill>
                    <a:srgbClr val="002060"/>
                  </a:solidFill>
                </a:endParaRPr>
              </a:p>
            </p:txBody>
          </p:sp>
        </mc:Choice>
        <mc:Fallback xmlns="">
          <p:sp>
            <p:nvSpPr>
              <p:cNvPr id="11" name="矩形 10">
                <a:extLst>
                  <a:ext uri="{FF2B5EF4-FFF2-40B4-BE49-F238E27FC236}">
                    <a16:creationId xmlns:a16="http://schemas.microsoft.com/office/drawing/2014/main" id="{70D2A8CC-B6C1-4C91-BB69-A78D910AD97E}"/>
                  </a:ext>
                </a:extLst>
              </p:cNvPr>
              <p:cNvSpPr>
                <a:spLocks noRot="1" noChangeAspect="1" noMove="1" noResize="1" noEditPoints="1" noAdjustHandles="1" noChangeArrowheads="1" noChangeShapeType="1" noTextEdit="1"/>
              </p:cNvSpPr>
              <p:nvPr/>
            </p:nvSpPr>
            <p:spPr>
              <a:xfrm>
                <a:off x="3082919" y="4934613"/>
                <a:ext cx="4976875" cy="96167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06B5013-32D9-4CA4-9358-9658277CD2B2}"/>
                  </a:ext>
                </a:extLst>
              </p:cNvPr>
              <p:cNvSpPr/>
              <p:nvPr/>
            </p:nvSpPr>
            <p:spPr>
              <a:xfrm>
                <a:off x="8627053" y="2341897"/>
                <a:ext cx="1978764" cy="1220591"/>
              </a:xfrm>
              <a:prstGeom prst="rect">
                <a:avLst/>
              </a:prstGeom>
              <a:ln w="19050">
                <a:solidFill>
                  <a:srgbClr val="FF0000"/>
                </a:solidFill>
              </a:ln>
            </p:spPr>
            <p:txBody>
              <a:bodyPr wrap="square">
                <a:spAutoFit/>
              </a:bodyPr>
              <a:lstStyle/>
              <a:p>
                <a:pPr defTabSz="740664">
                  <a:spcAft>
                    <a:spcPts val="600"/>
                  </a:spcAft>
                </a:pPr>
                <a14:m>
                  <m:oMath xmlns:m="http://schemas.openxmlformats.org/officeDocument/2006/math">
                    <m:sSub>
                      <m:sSubPr>
                        <m:ctrlPr>
                          <a:rPr lang="en-US" altLang="zh-CN" sz="1458" i="1" kern="1200">
                            <a:solidFill>
                              <a:srgbClr val="002060"/>
                            </a:solidFill>
                            <a:latin typeface="Cambria Math" panose="02040503050406030204" pitchFamily="18" charset="0"/>
                            <a:ea typeface="+mn-ea"/>
                            <a:cs typeface="+mn-cs"/>
                          </a:rPr>
                        </m:ctrlPr>
                      </m:sSubPr>
                      <m:e>
                        <m:r>
                          <a:rPr lang="en-US" altLang="zh-CN" sz="1458" i="1" kern="1200">
                            <a:solidFill>
                              <a:srgbClr val="002060"/>
                            </a:solidFill>
                            <a:latin typeface="Cambria Math" panose="02040503050406030204" pitchFamily="18" charset="0"/>
                            <a:ea typeface="+mn-ea"/>
                            <a:cs typeface="+mn-cs"/>
                          </a:rPr>
                          <m:t>𝑡</m:t>
                        </m:r>
                      </m:e>
                      <m:sub>
                        <m:r>
                          <a:rPr lang="en-US" altLang="zh-CN" sz="1458" i="1" kern="1200">
                            <a:solidFill>
                              <a:srgbClr val="002060"/>
                            </a:solidFill>
                            <a:latin typeface="Cambria Math" panose="02040503050406030204" pitchFamily="18" charset="0"/>
                            <a:ea typeface="+mn-ea"/>
                            <a:cs typeface="+mn-cs"/>
                          </a:rPr>
                          <m:t>0</m:t>
                        </m:r>
                      </m:sub>
                    </m:sSub>
                    <m:r>
                      <a:rPr lang="en-US" altLang="zh-CN" sz="1458" kern="1200">
                        <a:solidFill>
                          <a:srgbClr val="002060"/>
                        </a:solidFill>
                        <a:latin typeface="Cambria Math" panose="02040503050406030204" pitchFamily="18" charset="0"/>
                        <a:ea typeface="+mn-ea"/>
                        <a:cs typeface="+mn-cs"/>
                      </a:rPr>
                      <m:t>: </m:t>
                    </m:r>
                  </m:oMath>
                </a14:m>
                <a:r>
                  <a:rPr lang="en-US" altLang="zh-CN" sz="1458" kern="1200">
                    <a:solidFill>
                      <a:srgbClr val="002060"/>
                    </a:solidFill>
                    <a:latin typeface="+mn-lt"/>
                    <a:ea typeface="+mn-ea"/>
                    <a:cs typeface="+mn-cs"/>
                  </a:rPr>
                  <a:t>free flow travel time</a:t>
                </a:r>
              </a:p>
              <a:p>
                <a:pPr defTabSz="740664">
                  <a:spcAft>
                    <a:spcPts val="600"/>
                  </a:spcAft>
                </a:pPr>
                <a14:m>
                  <m:oMath xmlns:m="http://schemas.openxmlformats.org/officeDocument/2006/math">
                    <m:r>
                      <a:rPr lang="en-US" altLang="zh-CN" sz="1458" i="1" kern="1200">
                        <a:solidFill>
                          <a:srgbClr val="002060"/>
                        </a:solidFill>
                        <a:latin typeface="Cambria Math" panose="02040503050406030204" pitchFamily="18" charset="0"/>
                        <a:ea typeface="+mn-ea"/>
                        <a:cs typeface="+mn-cs"/>
                      </a:rPr>
                      <m:t>𝑣</m:t>
                    </m:r>
                  </m:oMath>
                </a14:m>
                <a:r>
                  <a:rPr lang="en-US" altLang="zh-CN" sz="1458" kern="1200">
                    <a:solidFill>
                      <a:srgbClr val="002060"/>
                    </a:solidFill>
                    <a:latin typeface="+mn-lt"/>
                    <a:ea typeface="+mn-ea"/>
                    <a:cs typeface="+mn-cs"/>
                  </a:rPr>
                  <a:t>: traffic volume</a:t>
                </a:r>
              </a:p>
              <a:p>
                <a:pPr defTabSz="740664">
                  <a:spcAft>
                    <a:spcPts val="600"/>
                  </a:spcAft>
                </a:pPr>
                <a14:m>
                  <m:oMath xmlns:m="http://schemas.openxmlformats.org/officeDocument/2006/math">
                    <m:r>
                      <a:rPr lang="en-US" altLang="zh-CN" sz="1458" i="1" kern="1200">
                        <a:solidFill>
                          <a:srgbClr val="002060"/>
                        </a:solidFill>
                        <a:latin typeface="Cambria Math" panose="02040503050406030204" pitchFamily="18" charset="0"/>
                        <a:ea typeface="+mn-ea"/>
                        <a:cs typeface="+mn-cs"/>
                      </a:rPr>
                      <m:t>𝑐</m:t>
                    </m:r>
                  </m:oMath>
                </a14:m>
                <a:r>
                  <a:rPr lang="en-US" altLang="zh-CN" sz="1458" kern="1200">
                    <a:solidFill>
                      <a:srgbClr val="002060"/>
                    </a:solidFill>
                    <a:latin typeface="+mn-lt"/>
                    <a:ea typeface="+mn-ea"/>
                    <a:cs typeface="+mn-cs"/>
                  </a:rPr>
                  <a:t>: capacity</a:t>
                </a:r>
              </a:p>
              <a:p>
                <a:pPr defTabSz="740664">
                  <a:spcAft>
                    <a:spcPts val="600"/>
                  </a:spcAft>
                </a:pPr>
                <a14:m>
                  <m:oMath xmlns:m="http://schemas.openxmlformats.org/officeDocument/2006/math">
                    <m:r>
                      <a:rPr lang="en-US" altLang="zh-CN" sz="1458" i="1" kern="1200">
                        <a:solidFill>
                          <a:srgbClr val="002060"/>
                        </a:solidFill>
                        <a:latin typeface="Cambria Math" panose="02040503050406030204" pitchFamily="18" charset="0"/>
                        <a:ea typeface="+mn-ea"/>
                        <a:cs typeface="+mn-cs"/>
                      </a:rPr>
                      <m:t>𝐽</m:t>
                    </m:r>
                    <m:r>
                      <a:rPr lang="en-US" altLang="zh-CN" sz="1458" i="1" kern="1200">
                        <a:solidFill>
                          <a:srgbClr val="002060"/>
                        </a:solidFill>
                        <a:latin typeface="Cambria Math" panose="02040503050406030204" pitchFamily="18" charset="0"/>
                        <a:ea typeface="+mn-ea"/>
                        <a:cs typeface="+mn-cs"/>
                      </a:rPr>
                      <m:t>, </m:t>
                    </m:r>
                    <m:r>
                      <a:rPr lang="en-US" altLang="zh-CN" sz="1458" i="1" kern="1200">
                        <a:solidFill>
                          <a:srgbClr val="002060"/>
                        </a:solidFill>
                        <a:latin typeface="Cambria Math" panose="02040503050406030204" pitchFamily="18" charset="0"/>
                        <a:ea typeface="+mn-ea"/>
                        <a:cs typeface="+mn-cs"/>
                      </a:rPr>
                      <m:t>𝐽𝐴</m:t>
                    </m:r>
                    <m:r>
                      <a:rPr lang="en-US" altLang="zh-CN" sz="1458" i="1" kern="1200">
                        <a:solidFill>
                          <a:srgbClr val="002060"/>
                        </a:solidFill>
                        <a:latin typeface="Cambria Math" panose="02040503050406030204" pitchFamily="18" charset="0"/>
                        <a:ea typeface="+mn-ea"/>
                        <a:cs typeface="+mn-cs"/>
                      </a:rPr>
                      <m:t>, </m:t>
                    </m:r>
                    <m:r>
                      <a:rPr lang="zh-CN" altLang="en-US" sz="1458" i="1" kern="1200">
                        <a:solidFill>
                          <a:srgbClr val="002060"/>
                        </a:solidFill>
                        <a:latin typeface="Cambria Math" panose="02040503050406030204" pitchFamily="18" charset="0"/>
                        <a:ea typeface="+mn-ea"/>
                        <a:cs typeface="+mn-cs"/>
                      </a:rPr>
                      <m:t>𝛽</m:t>
                    </m:r>
                  </m:oMath>
                </a14:m>
                <a:r>
                  <a:rPr lang="en-US" altLang="zh-CN" sz="1458" kern="1200">
                    <a:solidFill>
                      <a:srgbClr val="002060"/>
                    </a:solidFill>
                    <a:latin typeface="+mn-lt"/>
                    <a:ea typeface="+mn-ea"/>
                    <a:cs typeface="+mn-cs"/>
                  </a:rPr>
                  <a:t>: parameters</a:t>
                </a:r>
                <a:endParaRPr lang="en-US" altLang="zh-CN">
                  <a:solidFill>
                    <a:srgbClr val="002060"/>
                  </a:solidFill>
                </a:endParaRPr>
              </a:p>
            </p:txBody>
          </p:sp>
        </mc:Choice>
        <mc:Fallback xmlns="">
          <p:sp>
            <p:nvSpPr>
              <p:cNvPr id="2" name="矩形 1">
                <a:extLst>
                  <a:ext uri="{FF2B5EF4-FFF2-40B4-BE49-F238E27FC236}">
                    <a16:creationId xmlns:a16="http://schemas.microsoft.com/office/drawing/2014/main" id="{606B5013-32D9-4CA4-9358-9658277CD2B2}"/>
                  </a:ext>
                </a:extLst>
              </p:cNvPr>
              <p:cNvSpPr>
                <a:spLocks noRot="1" noChangeAspect="1" noMove="1" noResize="1" noEditPoints="1" noAdjustHandles="1" noChangeArrowheads="1" noChangeShapeType="1" noTextEdit="1"/>
              </p:cNvSpPr>
              <p:nvPr/>
            </p:nvSpPr>
            <p:spPr>
              <a:xfrm>
                <a:off x="8627053" y="2341897"/>
                <a:ext cx="1978764" cy="1220591"/>
              </a:xfrm>
              <a:prstGeom prst="rect">
                <a:avLst/>
              </a:prstGeom>
              <a:blipFill>
                <a:blip r:embed="rId9"/>
                <a:stretch>
                  <a:fillRect b="-3448"/>
                </a:stretch>
              </a:blipFill>
              <a:ln w="19050">
                <a:solidFill>
                  <a:srgbClr val="FF0000"/>
                </a:solidFill>
              </a:ln>
            </p:spPr>
            <p:txBody>
              <a:bodyPr/>
              <a:lstStyle/>
              <a:p>
                <a:r>
                  <a:rPr lang="en-US">
                    <a:noFill/>
                  </a:rPr>
                  <a:t> </a:t>
                </a:r>
              </a:p>
            </p:txBody>
          </p:sp>
        </mc:Fallback>
      </mc:AlternateContent>
      <p:pic>
        <p:nvPicPr>
          <p:cNvPr id="12" name="图片 11">
            <a:extLst>
              <a:ext uri="{FF2B5EF4-FFF2-40B4-BE49-F238E27FC236}">
                <a16:creationId xmlns:a16="http://schemas.microsoft.com/office/drawing/2014/main" id="{A7DA0447-8954-4B8F-835C-E444B090F12E}"/>
              </a:ext>
            </a:extLst>
          </p:cNvPr>
          <p:cNvPicPr>
            <a:picLocks noChangeAspect="1"/>
          </p:cNvPicPr>
          <p:nvPr/>
        </p:nvPicPr>
        <p:blipFill>
          <a:blip r:embed="rId10"/>
          <a:stretch>
            <a:fillRect/>
          </a:stretch>
        </p:blipFill>
        <p:spPr>
          <a:xfrm>
            <a:off x="9791268" y="3635321"/>
            <a:ext cx="1080926" cy="1399799"/>
          </a:xfrm>
          <a:prstGeom prst="rect">
            <a:avLst/>
          </a:prstGeom>
        </p:spPr>
      </p:pic>
    </p:spTree>
    <p:extLst>
      <p:ext uri="{BB962C8B-B14F-4D97-AF65-F5344CB8AC3E}">
        <p14:creationId xmlns:p14="http://schemas.microsoft.com/office/powerpoint/2010/main" val="2549798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Flow-occupancy plot</a:t>
            </a:r>
            <a:endParaRPr lang="en-US" altLang="zh-CN" sz="3200" dirty="0">
              <a:solidFill>
                <a:srgbClr val="002060"/>
              </a:solidFill>
            </a:endParaRPr>
          </a:p>
          <a:p>
            <a:pPr marL="201168" lvl="1" indent="0">
              <a:buNone/>
            </a:pP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14" name="图片 13">
            <a:extLst>
              <a:ext uri="{FF2B5EF4-FFF2-40B4-BE49-F238E27FC236}">
                <a16:creationId xmlns:a16="http://schemas.microsoft.com/office/drawing/2014/main" id="{4F1BD001-318D-453E-AC65-997B4872DB4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131" y="1763561"/>
            <a:ext cx="6907608" cy="4543802"/>
          </a:xfrm>
          <a:prstGeom prst="rect">
            <a:avLst/>
          </a:prstGeom>
          <a:noFill/>
          <a:ln>
            <a:noFill/>
          </a:ln>
        </p:spPr>
      </p:pic>
      <p:sp>
        <p:nvSpPr>
          <p:cNvPr id="3" name="矩形 2">
            <a:extLst>
              <a:ext uri="{FF2B5EF4-FFF2-40B4-BE49-F238E27FC236}">
                <a16:creationId xmlns:a16="http://schemas.microsoft.com/office/drawing/2014/main" id="{3C27FCB2-343C-4205-BB7D-B86489D391C1}"/>
              </a:ext>
            </a:extLst>
          </p:cNvPr>
          <p:cNvSpPr/>
          <p:nvPr/>
        </p:nvSpPr>
        <p:spPr>
          <a:xfrm>
            <a:off x="7929776" y="3056140"/>
            <a:ext cx="4061927" cy="3139321"/>
          </a:xfrm>
          <a:prstGeom prst="rect">
            <a:avLst/>
          </a:prstGeom>
        </p:spPr>
        <p:txBody>
          <a:bodyPr wrap="square">
            <a:spAutoFit/>
          </a:bodyPr>
          <a:lstStyle/>
          <a:p>
            <a:r>
              <a:rPr lang="en-US" altLang="zh-CN" dirty="0">
                <a:latin typeface="Times New Roman" panose="02020603050405020304" pitchFamily="18" charset="0"/>
              </a:rPr>
              <a:t>The horizontal axis is the </a:t>
            </a:r>
            <a:r>
              <a:rPr lang="en-US" altLang="zh-CN" b="1" dirty="0">
                <a:latin typeface="Times New Roman" panose="02020603050405020304" pitchFamily="18" charset="0"/>
              </a:rPr>
              <a:t>occupancy</a:t>
            </a:r>
            <a:r>
              <a:rPr lang="en-US" altLang="zh-CN" dirty="0">
                <a:latin typeface="Times New Roman" panose="02020603050405020304" pitchFamily="18" charset="0"/>
              </a:rPr>
              <a:t>, while the vertical axis is the </a:t>
            </a:r>
            <a:r>
              <a:rPr lang="en-US" altLang="zh-CN" b="1" dirty="0">
                <a:latin typeface="Times New Roman" panose="02020603050405020304" pitchFamily="18" charset="0"/>
              </a:rPr>
              <a:t>flow</a:t>
            </a:r>
            <a:r>
              <a:rPr lang="en-US" altLang="zh-CN" dirty="0">
                <a:latin typeface="Times New Roman" panose="02020603050405020304" pitchFamily="18" charset="0"/>
              </a:rPr>
              <a:t>. The red dots represent the traffic loading process, while the blue dots represent the traffic unloading process. The bottleneck is located on the second row and second column. We can see that the critical occupancy of the queueing system closes to 0.13, which is used to calculated the observed physical queue length for the parameter calibration.</a:t>
            </a:r>
            <a:endParaRPr lang="zh-CN" altLang="en-US" dirty="0"/>
          </a:p>
        </p:txBody>
      </p:sp>
      <p:sp>
        <p:nvSpPr>
          <p:cNvPr id="2" name="日期占位符 1">
            <a:extLst>
              <a:ext uri="{FF2B5EF4-FFF2-40B4-BE49-F238E27FC236}">
                <a16:creationId xmlns:a16="http://schemas.microsoft.com/office/drawing/2014/main" id="{32A210EB-904E-43E0-9D84-656B1CD2170A}"/>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4" name="灯片编号占位符 3">
            <a:extLst>
              <a:ext uri="{FF2B5EF4-FFF2-40B4-BE49-F238E27FC236}">
                <a16:creationId xmlns:a16="http://schemas.microsoft.com/office/drawing/2014/main" id="{085CDEBE-7E2A-42DC-AC83-F12E5D69B20E}"/>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40</a:t>
            </a:fld>
            <a:endParaRPr lang="en-US" dirty="0"/>
          </a:p>
        </p:txBody>
      </p:sp>
      <p:sp>
        <p:nvSpPr>
          <p:cNvPr id="11" name="标题 57">
            <a:extLst>
              <a:ext uri="{FF2B5EF4-FFF2-40B4-BE49-F238E27FC236}">
                <a16:creationId xmlns:a16="http://schemas.microsoft.com/office/drawing/2014/main" id="{6CE562D9-F5A3-40AF-A1BE-3DE848A2C802}"/>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DS1 Los Angeles</a:t>
            </a:r>
            <a:endParaRPr lang="zh-CN" altLang="en-US" sz="4000" dirty="0"/>
          </a:p>
        </p:txBody>
      </p:sp>
    </p:spTree>
    <p:extLst>
      <p:ext uri="{BB962C8B-B14F-4D97-AF65-F5344CB8AC3E}">
        <p14:creationId xmlns:p14="http://schemas.microsoft.com/office/powerpoint/2010/main" val="291210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Results</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2" name="图片 1">
            <a:extLst>
              <a:ext uri="{FF2B5EF4-FFF2-40B4-BE49-F238E27FC236}">
                <a16:creationId xmlns:a16="http://schemas.microsoft.com/office/drawing/2014/main" id="{A808B645-EA40-446D-A689-14B64A4491C0}"/>
              </a:ext>
            </a:extLst>
          </p:cNvPr>
          <p:cNvPicPr>
            <a:picLocks noChangeAspect="1"/>
          </p:cNvPicPr>
          <p:nvPr/>
        </p:nvPicPr>
        <p:blipFill>
          <a:blip r:embed="rId3"/>
          <a:stretch>
            <a:fillRect/>
          </a:stretch>
        </p:blipFill>
        <p:spPr>
          <a:xfrm>
            <a:off x="565265" y="1920208"/>
            <a:ext cx="11434799" cy="2987696"/>
          </a:xfrm>
          <a:prstGeom prst="rect">
            <a:avLst/>
          </a:prstGeom>
        </p:spPr>
      </p:pic>
      <p:pic>
        <p:nvPicPr>
          <p:cNvPr id="4" name="图片 3">
            <a:extLst>
              <a:ext uri="{FF2B5EF4-FFF2-40B4-BE49-F238E27FC236}">
                <a16:creationId xmlns:a16="http://schemas.microsoft.com/office/drawing/2014/main" id="{AEAA661A-552B-45E2-8443-D2AA1EC97066}"/>
              </a:ext>
            </a:extLst>
          </p:cNvPr>
          <p:cNvPicPr>
            <a:picLocks noChangeAspect="1"/>
          </p:cNvPicPr>
          <p:nvPr/>
        </p:nvPicPr>
        <p:blipFill>
          <a:blip r:embed="rId4"/>
          <a:stretch>
            <a:fillRect/>
          </a:stretch>
        </p:blipFill>
        <p:spPr>
          <a:xfrm>
            <a:off x="688008" y="5094822"/>
            <a:ext cx="11180952" cy="390476"/>
          </a:xfrm>
          <a:prstGeom prst="rect">
            <a:avLst/>
          </a:prstGeom>
        </p:spPr>
      </p:pic>
      <p:sp>
        <p:nvSpPr>
          <p:cNvPr id="3" name="日期占位符 2">
            <a:extLst>
              <a:ext uri="{FF2B5EF4-FFF2-40B4-BE49-F238E27FC236}">
                <a16:creationId xmlns:a16="http://schemas.microsoft.com/office/drawing/2014/main" id="{CFC29BEE-35AE-491A-B896-88590A5C667A}"/>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6" name="灯片编号占位符 5">
            <a:extLst>
              <a:ext uri="{FF2B5EF4-FFF2-40B4-BE49-F238E27FC236}">
                <a16:creationId xmlns:a16="http://schemas.microsoft.com/office/drawing/2014/main" id="{4E1957C0-67AB-4A5F-B93F-EB959A1C1694}"/>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41</a:t>
            </a:fld>
            <a:endParaRPr lang="en-US" dirty="0"/>
          </a:p>
        </p:txBody>
      </p:sp>
      <p:sp>
        <p:nvSpPr>
          <p:cNvPr id="11" name="标题 57">
            <a:extLst>
              <a:ext uri="{FF2B5EF4-FFF2-40B4-BE49-F238E27FC236}">
                <a16:creationId xmlns:a16="http://schemas.microsoft.com/office/drawing/2014/main" id="{2B4E273E-C76C-4FA9-987D-4F41259FF82F}"/>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DS1 Los Angeles</a:t>
            </a:r>
            <a:endParaRPr lang="zh-CN" altLang="en-US" sz="4000" dirty="0"/>
          </a:p>
        </p:txBody>
      </p:sp>
    </p:spTree>
    <p:extLst>
      <p:ext uri="{BB962C8B-B14F-4D97-AF65-F5344CB8AC3E}">
        <p14:creationId xmlns:p14="http://schemas.microsoft.com/office/powerpoint/2010/main" val="2309695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Bottleneck detection with speed contour map</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sp>
        <p:nvSpPr>
          <p:cNvPr id="16" name="标题 57">
            <a:extLst>
              <a:ext uri="{FF2B5EF4-FFF2-40B4-BE49-F238E27FC236}">
                <a16:creationId xmlns:a16="http://schemas.microsoft.com/office/drawing/2014/main" id="{C10D5919-CF99-44DF-813A-4B02713AE5F0}"/>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DS2 Beijing</a:t>
            </a:r>
            <a:endParaRPr lang="zh-CN" altLang="en-US" sz="4000" dirty="0"/>
          </a:p>
        </p:txBody>
      </p:sp>
      <p:pic>
        <p:nvPicPr>
          <p:cNvPr id="11" name="图片 10">
            <a:extLst>
              <a:ext uri="{FF2B5EF4-FFF2-40B4-BE49-F238E27FC236}">
                <a16:creationId xmlns:a16="http://schemas.microsoft.com/office/drawing/2014/main" id="{7ECE77EC-2BA0-4192-BA5D-6947174F199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5461" y="1763561"/>
            <a:ext cx="7047567" cy="4543802"/>
          </a:xfrm>
          <a:prstGeom prst="rect">
            <a:avLst/>
          </a:prstGeom>
          <a:noFill/>
          <a:ln>
            <a:noFill/>
          </a:ln>
        </p:spPr>
      </p:pic>
      <p:graphicFrame>
        <p:nvGraphicFramePr>
          <p:cNvPr id="3" name="对象 2">
            <a:extLst>
              <a:ext uri="{FF2B5EF4-FFF2-40B4-BE49-F238E27FC236}">
                <a16:creationId xmlns:a16="http://schemas.microsoft.com/office/drawing/2014/main" id="{78E03F6C-9491-467E-A073-78230090908C}"/>
              </a:ext>
            </a:extLst>
          </p:cNvPr>
          <p:cNvGraphicFramePr>
            <a:graphicFrameLocks noChangeAspect="1"/>
          </p:cNvGraphicFramePr>
          <p:nvPr/>
        </p:nvGraphicFramePr>
        <p:xfrm>
          <a:off x="6550084" y="2552026"/>
          <a:ext cx="5601181" cy="3755337"/>
        </p:xfrm>
        <a:graphic>
          <a:graphicData uri="http://schemas.openxmlformats.org/presentationml/2006/ole">
            <mc:AlternateContent xmlns:mc="http://schemas.openxmlformats.org/markup-compatibility/2006">
              <mc:Choice xmlns:v="urn:schemas-microsoft-com:vml" Requires="v">
                <p:oleObj name="Visio" r:id="rId4" imgW="7039006" imgH="4705514" progId="Visio.Drawing.15">
                  <p:embed/>
                </p:oleObj>
              </mc:Choice>
              <mc:Fallback>
                <p:oleObj name="Visio" r:id="rId4" imgW="7039006" imgH="4705514" progId="Visio.Drawing.15">
                  <p:embed/>
                  <p:pic>
                    <p:nvPicPr>
                      <p:cNvPr id="3" name="对象 2">
                        <a:extLst>
                          <a:ext uri="{FF2B5EF4-FFF2-40B4-BE49-F238E27FC236}">
                            <a16:creationId xmlns:a16="http://schemas.microsoft.com/office/drawing/2014/main" id="{78E03F6C-9491-467E-A073-782300909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0084" y="2552026"/>
                        <a:ext cx="5601181" cy="3755337"/>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7CCA7A1C-D720-4670-8740-C1B5571AD82A}"/>
              </a:ext>
            </a:extLst>
          </p:cNvPr>
          <p:cNvSpPr/>
          <p:nvPr/>
        </p:nvSpPr>
        <p:spPr>
          <a:xfrm>
            <a:off x="7091265" y="1806711"/>
            <a:ext cx="4980219" cy="646331"/>
          </a:xfrm>
          <a:prstGeom prst="rect">
            <a:avLst/>
          </a:prstGeom>
          <a:ln w="57150">
            <a:solidFill>
              <a:srgbClr val="C00000"/>
            </a:solidFill>
          </a:ln>
        </p:spPr>
        <p:txBody>
          <a:bodyPr wrap="square">
            <a:spAutoFit/>
          </a:bodyPr>
          <a:lstStyle/>
          <a:p>
            <a:pPr algn="ctr"/>
            <a:r>
              <a:rPr lang="en-US" altLang="zh-CN" b="1" dirty="0">
                <a:solidFill>
                  <a:srgbClr val="C00000"/>
                </a:solidFill>
                <a:latin typeface="Arial" panose="020B0604020202020204" pitchFamily="34" charset="0"/>
                <a:cs typeface="Arial" panose="020B0604020202020204" pitchFamily="34" charset="0"/>
              </a:rPr>
              <a:t>It exists the spatial queue spillback and the temporal queue connection phenomena.</a:t>
            </a:r>
            <a:endParaRPr lang="zh-CN" altLang="en-US" b="1" dirty="0">
              <a:solidFill>
                <a:srgbClr val="C00000"/>
              </a:solidFill>
              <a:latin typeface="Arial" panose="020B0604020202020204" pitchFamily="34" charset="0"/>
              <a:cs typeface="Arial" panose="020B0604020202020204" pitchFamily="34" charset="0"/>
            </a:endParaRPr>
          </a:p>
        </p:txBody>
      </p:sp>
      <p:sp>
        <p:nvSpPr>
          <p:cNvPr id="2" name="日期占位符 1">
            <a:extLst>
              <a:ext uri="{FF2B5EF4-FFF2-40B4-BE49-F238E27FC236}">
                <a16:creationId xmlns:a16="http://schemas.microsoft.com/office/drawing/2014/main" id="{A092AFBB-A9F1-43FB-8953-8F8E18DB3E13}"/>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6" name="灯片编号占位符 5">
            <a:extLst>
              <a:ext uri="{FF2B5EF4-FFF2-40B4-BE49-F238E27FC236}">
                <a16:creationId xmlns:a16="http://schemas.microsoft.com/office/drawing/2014/main" id="{0F0D8C3B-40B7-41D3-A4FE-F159FC071500}"/>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42</a:t>
            </a:fld>
            <a:endParaRPr lang="en-US" dirty="0"/>
          </a:p>
        </p:txBody>
      </p:sp>
    </p:spTree>
    <p:extLst>
      <p:ext uri="{BB962C8B-B14F-4D97-AF65-F5344CB8AC3E}">
        <p14:creationId xmlns:p14="http://schemas.microsoft.com/office/powerpoint/2010/main" val="412000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75981"/>
            <a:ext cx="11426438" cy="4662972"/>
          </a:xfrm>
        </p:spPr>
        <p:txBody>
          <a:bodyPr>
            <a:normAutofit/>
          </a:bodyPr>
          <a:lstStyle/>
          <a:p>
            <a:r>
              <a:rPr lang="en-US" altLang="zh-CN" sz="3200" dirty="0"/>
              <a:t> Illustration of the two peak period model</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2" name="图片 1">
            <a:extLst>
              <a:ext uri="{FF2B5EF4-FFF2-40B4-BE49-F238E27FC236}">
                <a16:creationId xmlns:a16="http://schemas.microsoft.com/office/drawing/2014/main" id="{532E100E-3778-4CE8-9501-ABB70D842D12}"/>
              </a:ext>
            </a:extLst>
          </p:cNvPr>
          <p:cNvPicPr>
            <a:picLocks noChangeAspect="1"/>
          </p:cNvPicPr>
          <p:nvPr/>
        </p:nvPicPr>
        <p:blipFill>
          <a:blip r:embed="rId3"/>
          <a:stretch>
            <a:fillRect/>
          </a:stretch>
        </p:blipFill>
        <p:spPr>
          <a:xfrm>
            <a:off x="957151" y="1796813"/>
            <a:ext cx="9045266" cy="3801457"/>
          </a:xfrm>
          <a:prstGeom prst="rect">
            <a:avLst/>
          </a:prstGeom>
        </p:spPr>
      </p:pic>
      <p:sp>
        <p:nvSpPr>
          <p:cNvPr id="13" name="矩形 12">
            <a:extLst>
              <a:ext uri="{FF2B5EF4-FFF2-40B4-BE49-F238E27FC236}">
                <a16:creationId xmlns:a16="http://schemas.microsoft.com/office/drawing/2014/main" id="{316F0472-3965-4F03-89BB-9F1DBB69C1DE}"/>
              </a:ext>
            </a:extLst>
          </p:cNvPr>
          <p:cNvSpPr/>
          <p:nvPr/>
        </p:nvSpPr>
        <p:spPr>
          <a:xfrm>
            <a:off x="1316332" y="5826129"/>
            <a:ext cx="8107587" cy="369332"/>
          </a:xfrm>
          <a:prstGeom prst="rect">
            <a:avLst/>
          </a:prstGeom>
          <a:ln w="57150">
            <a:solidFill>
              <a:srgbClr val="C00000"/>
            </a:solidFill>
          </a:ln>
        </p:spPr>
        <p:txBody>
          <a:bodyPr wrap="square">
            <a:spAutoFit/>
          </a:bodyPr>
          <a:lstStyle/>
          <a:p>
            <a:pPr algn="ctr">
              <a:spcBef>
                <a:spcPts val="600"/>
              </a:spcBef>
              <a:spcAft>
                <a:spcPts val="1200"/>
              </a:spcAft>
            </a:pPr>
            <a:r>
              <a:rPr lang="en-US" altLang="zh-CN" b="1" dirty="0">
                <a:solidFill>
                  <a:srgbClr val="C00000"/>
                </a:solidFill>
                <a:latin typeface="Arial" panose="020B0604020202020204" pitchFamily="34" charset="0"/>
                <a:cs typeface="Arial" panose="020B0604020202020204" pitchFamily="34" charset="0"/>
              </a:rPr>
              <a:t>It can be used to solve the temporal queue connection problem. </a:t>
            </a:r>
            <a:endParaRPr lang="zh-CN" altLang="en-US" b="1" dirty="0">
              <a:solidFill>
                <a:srgbClr val="C00000"/>
              </a:solidFill>
              <a:latin typeface="Arial" panose="020B0604020202020204" pitchFamily="34" charset="0"/>
              <a:cs typeface="Arial" panose="020B0604020202020204" pitchFamily="34" charset="0"/>
            </a:endParaRPr>
          </a:p>
        </p:txBody>
      </p:sp>
      <p:sp>
        <p:nvSpPr>
          <p:cNvPr id="3" name="日期占位符 2">
            <a:extLst>
              <a:ext uri="{FF2B5EF4-FFF2-40B4-BE49-F238E27FC236}">
                <a16:creationId xmlns:a16="http://schemas.microsoft.com/office/drawing/2014/main" id="{61103565-2AF1-48A6-A0CA-32C3473F8B81}"/>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4" name="灯片编号占位符 3">
            <a:extLst>
              <a:ext uri="{FF2B5EF4-FFF2-40B4-BE49-F238E27FC236}">
                <a16:creationId xmlns:a16="http://schemas.microsoft.com/office/drawing/2014/main" id="{574AD9A7-931C-46F5-BBAE-DD8EBECBA099}"/>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43</a:t>
            </a:fld>
            <a:endParaRPr lang="en-US" dirty="0"/>
          </a:p>
        </p:txBody>
      </p:sp>
      <p:sp>
        <p:nvSpPr>
          <p:cNvPr id="11" name="标题 57">
            <a:extLst>
              <a:ext uri="{FF2B5EF4-FFF2-40B4-BE49-F238E27FC236}">
                <a16:creationId xmlns:a16="http://schemas.microsoft.com/office/drawing/2014/main" id="{D8FA9974-3E53-4E5F-B240-1CE65D26E743}"/>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DS2 Beijing</a:t>
            </a:r>
            <a:endParaRPr lang="zh-CN" altLang="en-US" sz="4000" dirty="0"/>
          </a:p>
        </p:txBody>
      </p:sp>
    </p:spTree>
    <p:extLst>
      <p:ext uri="{BB962C8B-B14F-4D97-AF65-F5344CB8AC3E}">
        <p14:creationId xmlns:p14="http://schemas.microsoft.com/office/powerpoint/2010/main" val="780527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Results</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2" name="图片 1">
            <a:extLst>
              <a:ext uri="{FF2B5EF4-FFF2-40B4-BE49-F238E27FC236}">
                <a16:creationId xmlns:a16="http://schemas.microsoft.com/office/drawing/2014/main" id="{4F0F03E7-E1BB-43A7-863C-F7608A97BB29}"/>
              </a:ext>
            </a:extLst>
          </p:cNvPr>
          <p:cNvPicPr>
            <a:picLocks noChangeAspect="1"/>
          </p:cNvPicPr>
          <p:nvPr/>
        </p:nvPicPr>
        <p:blipFill>
          <a:blip r:embed="rId3"/>
          <a:stretch>
            <a:fillRect/>
          </a:stretch>
        </p:blipFill>
        <p:spPr>
          <a:xfrm>
            <a:off x="565265" y="1930069"/>
            <a:ext cx="11426438" cy="2997862"/>
          </a:xfrm>
          <a:prstGeom prst="rect">
            <a:avLst/>
          </a:prstGeom>
        </p:spPr>
      </p:pic>
      <p:pic>
        <p:nvPicPr>
          <p:cNvPr id="8" name="图片 7">
            <a:extLst>
              <a:ext uri="{FF2B5EF4-FFF2-40B4-BE49-F238E27FC236}">
                <a16:creationId xmlns:a16="http://schemas.microsoft.com/office/drawing/2014/main" id="{24CDC5F9-0453-429F-A716-B870BEF03AEE}"/>
              </a:ext>
            </a:extLst>
          </p:cNvPr>
          <p:cNvPicPr>
            <a:picLocks noChangeAspect="1"/>
          </p:cNvPicPr>
          <p:nvPr/>
        </p:nvPicPr>
        <p:blipFill>
          <a:blip r:embed="rId4"/>
          <a:stretch>
            <a:fillRect/>
          </a:stretch>
        </p:blipFill>
        <p:spPr>
          <a:xfrm>
            <a:off x="565265" y="5144648"/>
            <a:ext cx="11426438" cy="445186"/>
          </a:xfrm>
          <a:prstGeom prst="rect">
            <a:avLst/>
          </a:prstGeom>
        </p:spPr>
      </p:pic>
      <p:sp>
        <p:nvSpPr>
          <p:cNvPr id="3" name="日期占位符 2">
            <a:extLst>
              <a:ext uri="{FF2B5EF4-FFF2-40B4-BE49-F238E27FC236}">
                <a16:creationId xmlns:a16="http://schemas.microsoft.com/office/drawing/2014/main" id="{768D0909-F0DD-4994-88E8-3CC6BB5CC122}"/>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4" name="灯片编号占位符 3">
            <a:extLst>
              <a:ext uri="{FF2B5EF4-FFF2-40B4-BE49-F238E27FC236}">
                <a16:creationId xmlns:a16="http://schemas.microsoft.com/office/drawing/2014/main" id="{76F55087-606D-42A5-8A9D-4233F7E3939B}"/>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44</a:t>
            </a:fld>
            <a:endParaRPr lang="en-US" dirty="0"/>
          </a:p>
        </p:txBody>
      </p:sp>
      <p:sp>
        <p:nvSpPr>
          <p:cNvPr id="11" name="标题 57">
            <a:extLst>
              <a:ext uri="{FF2B5EF4-FFF2-40B4-BE49-F238E27FC236}">
                <a16:creationId xmlns:a16="http://schemas.microsoft.com/office/drawing/2014/main" id="{FDF9C283-A9D0-40BB-ADF3-C5027620CDBA}"/>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DS2 Beijing</a:t>
            </a:r>
            <a:endParaRPr lang="zh-CN" altLang="en-US" sz="4000" dirty="0"/>
          </a:p>
        </p:txBody>
      </p:sp>
    </p:spTree>
    <p:extLst>
      <p:ext uri="{BB962C8B-B14F-4D97-AF65-F5344CB8AC3E}">
        <p14:creationId xmlns:p14="http://schemas.microsoft.com/office/powerpoint/2010/main" val="2008770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Bottleneck detection</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sp>
        <p:nvSpPr>
          <p:cNvPr id="16" name="标题 57">
            <a:extLst>
              <a:ext uri="{FF2B5EF4-FFF2-40B4-BE49-F238E27FC236}">
                <a16:creationId xmlns:a16="http://schemas.microsoft.com/office/drawing/2014/main" id="{C10D5919-CF99-44DF-813A-4B02713AE5F0}"/>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DS3 New York</a:t>
            </a:r>
            <a:endParaRPr lang="zh-CN" altLang="en-US" sz="4000" dirty="0"/>
          </a:p>
        </p:txBody>
      </p:sp>
      <p:pic>
        <p:nvPicPr>
          <p:cNvPr id="12" name="Picture 5" descr="A close up of a map&#10;&#10;Description automatically generated">
            <a:extLst>
              <a:ext uri="{FF2B5EF4-FFF2-40B4-BE49-F238E27FC236}">
                <a16:creationId xmlns:a16="http://schemas.microsoft.com/office/drawing/2014/main" id="{15ECBD2B-AA59-4CF7-B9C8-2D1763CF2E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145" y="1894189"/>
            <a:ext cx="3278857" cy="4243225"/>
          </a:xfrm>
          <a:prstGeom prst="rect">
            <a:avLst/>
          </a:prstGeom>
        </p:spPr>
      </p:pic>
      <p:pic>
        <p:nvPicPr>
          <p:cNvPr id="13" name="Picture 7" descr="A picture containing text, map&#10;&#10;Description automatically generated">
            <a:extLst>
              <a:ext uri="{FF2B5EF4-FFF2-40B4-BE49-F238E27FC236}">
                <a16:creationId xmlns:a16="http://schemas.microsoft.com/office/drawing/2014/main" id="{1CEE02A6-E1CE-4204-A2A5-BF28E0B2D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749" y="1894189"/>
            <a:ext cx="3278857" cy="4243227"/>
          </a:xfrm>
          <a:prstGeom prst="rect">
            <a:avLst/>
          </a:prstGeom>
        </p:spPr>
      </p:pic>
      <p:sp>
        <p:nvSpPr>
          <p:cNvPr id="14" name="Rectangle 14">
            <a:extLst>
              <a:ext uri="{FF2B5EF4-FFF2-40B4-BE49-F238E27FC236}">
                <a16:creationId xmlns:a16="http://schemas.microsoft.com/office/drawing/2014/main" id="{93AC2F2D-8A89-4E4B-8214-95954D6E2FCB}"/>
              </a:ext>
            </a:extLst>
          </p:cNvPr>
          <p:cNvSpPr/>
          <p:nvPr/>
        </p:nvSpPr>
        <p:spPr>
          <a:xfrm>
            <a:off x="2413632" y="4285062"/>
            <a:ext cx="465598" cy="37679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5">
            <a:extLst>
              <a:ext uri="{FF2B5EF4-FFF2-40B4-BE49-F238E27FC236}">
                <a16:creationId xmlns:a16="http://schemas.microsoft.com/office/drawing/2014/main" id="{3C3AE207-556F-48EF-8F36-7F7EECDA4C62}"/>
              </a:ext>
            </a:extLst>
          </p:cNvPr>
          <p:cNvSpPr/>
          <p:nvPr/>
        </p:nvSpPr>
        <p:spPr>
          <a:xfrm>
            <a:off x="7468869" y="4453162"/>
            <a:ext cx="793483" cy="43476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Connector: Curved 17">
            <a:extLst>
              <a:ext uri="{FF2B5EF4-FFF2-40B4-BE49-F238E27FC236}">
                <a16:creationId xmlns:a16="http://schemas.microsoft.com/office/drawing/2014/main" id="{6F14A660-0C73-4393-9F66-96439E7397DA}"/>
              </a:ext>
            </a:extLst>
          </p:cNvPr>
          <p:cNvCxnSpPr>
            <a:stCxn id="14" idx="0"/>
            <a:endCxn id="17" idx="0"/>
          </p:cNvCxnSpPr>
          <p:nvPr/>
        </p:nvCxnSpPr>
        <p:spPr>
          <a:xfrm rot="16200000" flipH="1">
            <a:off x="5171971" y="1759522"/>
            <a:ext cx="168100" cy="5219180"/>
          </a:xfrm>
          <a:prstGeom prst="curvedConnector3">
            <a:avLst>
              <a:gd name="adj1" fmla="val -13599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9">
            <a:extLst>
              <a:ext uri="{FF2B5EF4-FFF2-40B4-BE49-F238E27FC236}">
                <a16:creationId xmlns:a16="http://schemas.microsoft.com/office/drawing/2014/main" id="{9ED678D2-FD72-4BAA-8D9F-F069B2986089}"/>
              </a:ext>
            </a:extLst>
          </p:cNvPr>
          <p:cNvSpPr txBox="1"/>
          <p:nvPr/>
        </p:nvSpPr>
        <p:spPr>
          <a:xfrm>
            <a:off x="2774560" y="4476274"/>
            <a:ext cx="1530361" cy="646331"/>
          </a:xfrm>
          <a:prstGeom prst="rect">
            <a:avLst/>
          </a:prstGeom>
          <a:noFill/>
        </p:spPr>
        <p:txBody>
          <a:bodyPr wrap="square" rtlCol="0">
            <a:spAutoFit/>
          </a:bodyPr>
          <a:lstStyle/>
          <a:p>
            <a:pPr algn="ctr"/>
            <a:r>
              <a:rPr lang="en-US" dirty="0">
                <a:solidFill>
                  <a:srgbClr val="C00000"/>
                </a:solidFill>
              </a:rPr>
              <a:t>Midtown, Manhattan</a:t>
            </a:r>
          </a:p>
        </p:txBody>
      </p:sp>
      <p:sp>
        <p:nvSpPr>
          <p:cNvPr id="20" name="TextBox 20">
            <a:extLst>
              <a:ext uri="{FF2B5EF4-FFF2-40B4-BE49-F238E27FC236}">
                <a16:creationId xmlns:a16="http://schemas.microsoft.com/office/drawing/2014/main" id="{52C68770-2493-42F6-90A9-9B917B8B5C49}"/>
              </a:ext>
            </a:extLst>
          </p:cNvPr>
          <p:cNvSpPr txBox="1"/>
          <p:nvPr/>
        </p:nvSpPr>
        <p:spPr>
          <a:xfrm>
            <a:off x="7729168" y="4927694"/>
            <a:ext cx="1281438" cy="369332"/>
          </a:xfrm>
          <a:prstGeom prst="rect">
            <a:avLst/>
          </a:prstGeom>
          <a:noFill/>
        </p:spPr>
        <p:txBody>
          <a:bodyPr wrap="square" rtlCol="0">
            <a:spAutoFit/>
          </a:bodyPr>
          <a:lstStyle/>
          <a:p>
            <a:r>
              <a:rPr lang="en-US" dirty="0">
                <a:solidFill>
                  <a:srgbClr val="0070C0"/>
                </a:solidFill>
              </a:rPr>
              <a:t>JFK Airport</a:t>
            </a:r>
          </a:p>
        </p:txBody>
      </p:sp>
      <p:sp>
        <p:nvSpPr>
          <p:cNvPr id="2" name="日期占位符 1">
            <a:extLst>
              <a:ext uri="{FF2B5EF4-FFF2-40B4-BE49-F238E27FC236}">
                <a16:creationId xmlns:a16="http://schemas.microsoft.com/office/drawing/2014/main" id="{1E7227E7-FE8C-44B0-9AB2-7BD6B5F592D4}"/>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3" name="灯片编号占位符 2">
            <a:extLst>
              <a:ext uri="{FF2B5EF4-FFF2-40B4-BE49-F238E27FC236}">
                <a16:creationId xmlns:a16="http://schemas.microsoft.com/office/drawing/2014/main" id="{5E2EF4DD-EEB8-4BAE-8BE2-12CA2D08A3BE}"/>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45</a:t>
            </a:fld>
            <a:endParaRPr lang="en-US" dirty="0"/>
          </a:p>
        </p:txBody>
      </p:sp>
    </p:spTree>
    <p:extLst>
      <p:ext uri="{BB962C8B-B14F-4D97-AF65-F5344CB8AC3E}">
        <p14:creationId xmlns:p14="http://schemas.microsoft.com/office/powerpoint/2010/main" val="2894377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Cumulative arrival and departure curves</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21" name="图片 20">
            <a:extLst>
              <a:ext uri="{FF2B5EF4-FFF2-40B4-BE49-F238E27FC236}">
                <a16:creationId xmlns:a16="http://schemas.microsoft.com/office/drawing/2014/main" id="{ED8153D9-3743-4EA1-8DB5-3DE00A1EA16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9961" y="1838801"/>
            <a:ext cx="8323329" cy="4468562"/>
          </a:xfrm>
          <a:prstGeom prst="rect">
            <a:avLst/>
          </a:prstGeom>
          <a:noFill/>
          <a:ln>
            <a:noFill/>
          </a:ln>
        </p:spPr>
      </p:pic>
      <p:sp>
        <p:nvSpPr>
          <p:cNvPr id="2" name="日期占位符 1">
            <a:extLst>
              <a:ext uri="{FF2B5EF4-FFF2-40B4-BE49-F238E27FC236}">
                <a16:creationId xmlns:a16="http://schemas.microsoft.com/office/drawing/2014/main" id="{F554A70E-83AE-4A5E-AF57-53971949ED34}"/>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3" name="灯片编号占位符 2">
            <a:extLst>
              <a:ext uri="{FF2B5EF4-FFF2-40B4-BE49-F238E27FC236}">
                <a16:creationId xmlns:a16="http://schemas.microsoft.com/office/drawing/2014/main" id="{067FDDDC-32A8-49D6-8A3E-5783F7C3E5A6}"/>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46</a:t>
            </a:fld>
            <a:endParaRPr lang="en-US" dirty="0"/>
          </a:p>
        </p:txBody>
      </p:sp>
      <p:sp>
        <p:nvSpPr>
          <p:cNvPr id="10" name="标题 57">
            <a:extLst>
              <a:ext uri="{FF2B5EF4-FFF2-40B4-BE49-F238E27FC236}">
                <a16:creationId xmlns:a16="http://schemas.microsoft.com/office/drawing/2014/main" id="{20E0C158-BA06-4ED3-B526-3331A71F0BE1}"/>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DS3 New York</a:t>
            </a:r>
            <a:endParaRPr lang="zh-CN" altLang="en-US" sz="4000" dirty="0"/>
          </a:p>
        </p:txBody>
      </p:sp>
    </p:spTree>
    <p:extLst>
      <p:ext uri="{BB962C8B-B14F-4D97-AF65-F5344CB8AC3E}">
        <p14:creationId xmlns:p14="http://schemas.microsoft.com/office/powerpoint/2010/main" val="1769353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Results</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2" name="图片 1">
            <a:extLst>
              <a:ext uri="{FF2B5EF4-FFF2-40B4-BE49-F238E27FC236}">
                <a16:creationId xmlns:a16="http://schemas.microsoft.com/office/drawing/2014/main" id="{1E009FB3-5CF4-44A0-B6AD-B0229F8667F9}"/>
              </a:ext>
            </a:extLst>
          </p:cNvPr>
          <p:cNvPicPr>
            <a:picLocks noChangeAspect="1"/>
          </p:cNvPicPr>
          <p:nvPr/>
        </p:nvPicPr>
        <p:blipFill>
          <a:blip r:embed="rId3"/>
          <a:stretch>
            <a:fillRect/>
          </a:stretch>
        </p:blipFill>
        <p:spPr>
          <a:xfrm>
            <a:off x="583927" y="1897573"/>
            <a:ext cx="11349927" cy="2972915"/>
          </a:xfrm>
          <a:prstGeom prst="rect">
            <a:avLst/>
          </a:prstGeom>
        </p:spPr>
      </p:pic>
      <p:pic>
        <p:nvPicPr>
          <p:cNvPr id="4" name="图片 3">
            <a:extLst>
              <a:ext uri="{FF2B5EF4-FFF2-40B4-BE49-F238E27FC236}">
                <a16:creationId xmlns:a16="http://schemas.microsoft.com/office/drawing/2014/main" id="{CD6740CB-6278-451A-A916-E200C5FB3291}"/>
              </a:ext>
            </a:extLst>
          </p:cNvPr>
          <p:cNvPicPr>
            <a:picLocks noChangeAspect="1"/>
          </p:cNvPicPr>
          <p:nvPr/>
        </p:nvPicPr>
        <p:blipFill>
          <a:blip r:embed="rId4"/>
          <a:stretch>
            <a:fillRect/>
          </a:stretch>
        </p:blipFill>
        <p:spPr>
          <a:xfrm>
            <a:off x="1311910" y="5021882"/>
            <a:ext cx="7571428" cy="428571"/>
          </a:xfrm>
          <a:prstGeom prst="rect">
            <a:avLst/>
          </a:prstGeom>
        </p:spPr>
      </p:pic>
      <p:sp>
        <p:nvSpPr>
          <p:cNvPr id="3" name="日期占位符 2">
            <a:extLst>
              <a:ext uri="{FF2B5EF4-FFF2-40B4-BE49-F238E27FC236}">
                <a16:creationId xmlns:a16="http://schemas.microsoft.com/office/drawing/2014/main" id="{2F971D7A-39C9-4617-A84E-33B018BCBAFB}"/>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6" name="灯片编号占位符 5">
            <a:extLst>
              <a:ext uri="{FF2B5EF4-FFF2-40B4-BE49-F238E27FC236}">
                <a16:creationId xmlns:a16="http://schemas.microsoft.com/office/drawing/2014/main" id="{7C193770-2EB2-43E8-8197-7DC9AF8476EE}"/>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47</a:t>
            </a:fld>
            <a:endParaRPr lang="en-US" dirty="0"/>
          </a:p>
        </p:txBody>
      </p:sp>
      <p:sp>
        <p:nvSpPr>
          <p:cNvPr id="11" name="标题 57">
            <a:extLst>
              <a:ext uri="{FF2B5EF4-FFF2-40B4-BE49-F238E27FC236}">
                <a16:creationId xmlns:a16="http://schemas.microsoft.com/office/drawing/2014/main" id="{96424E53-8EB4-4680-8BA7-913AF4A5E8C7}"/>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DS3 New York</a:t>
            </a:r>
            <a:endParaRPr lang="zh-CN" altLang="en-US" sz="4000" dirty="0"/>
          </a:p>
        </p:txBody>
      </p:sp>
    </p:spTree>
    <p:extLst>
      <p:ext uri="{BB962C8B-B14F-4D97-AF65-F5344CB8AC3E}">
        <p14:creationId xmlns:p14="http://schemas.microsoft.com/office/powerpoint/2010/main" val="3822362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Results</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7" name="图片 6">
            <a:extLst>
              <a:ext uri="{FF2B5EF4-FFF2-40B4-BE49-F238E27FC236}">
                <a16:creationId xmlns:a16="http://schemas.microsoft.com/office/drawing/2014/main" id="{77D6BE3E-C2CF-428D-9882-E0F634ABC5DF}"/>
              </a:ext>
            </a:extLst>
          </p:cNvPr>
          <p:cNvPicPr>
            <a:picLocks noChangeAspect="1"/>
          </p:cNvPicPr>
          <p:nvPr/>
        </p:nvPicPr>
        <p:blipFill>
          <a:blip r:embed="rId3"/>
          <a:stretch>
            <a:fillRect/>
          </a:stretch>
        </p:blipFill>
        <p:spPr>
          <a:xfrm>
            <a:off x="565264" y="4831953"/>
            <a:ext cx="8540738" cy="1328410"/>
          </a:xfrm>
          <a:prstGeom prst="rect">
            <a:avLst/>
          </a:prstGeom>
        </p:spPr>
      </p:pic>
      <p:pic>
        <p:nvPicPr>
          <p:cNvPr id="11" name="图片 10">
            <a:extLst>
              <a:ext uri="{FF2B5EF4-FFF2-40B4-BE49-F238E27FC236}">
                <a16:creationId xmlns:a16="http://schemas.microsoft.com/office/drawing/2014/main" id="{BAFFE13C-B798-4193-8C6E-E1D04358F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63" y="1801744"/>
            <a:ext cx="11212483" cy="3030209"/>
          </a:xfrm>
          <a:prstGeom prst="rect">
            <a:avLst/>
          </a:prstGeom>
        </p:spPr>
      </p:pic>
      <p:sp>
        <p:nvSpPr>
          <p:cNvPr id="2" name="日期占位符 1">
            <a:extLst>
              <a:ext uri="{FF2B5EF4-FFF2-40B4-BE49-F238E27FC236}">
                <a16:creationId xmlns:a16="http://schemas.microsoft.com/office/drawing/2014/main" id="{320152EF-8066-422C-A6B0-97B4F422BBA4}"/>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3" name="灯片编号占位符 2">
            <a:extLst>
              <a:ext uri="{FF2B5EF4-FFF2-40B4-BE49-F238E27FC236}">
                <a16:creationId xmlns:a16="http://schemas.microsoft.com/office/drawing/2014/main" id="{0D982C2A-CE30-454E-B350-469E77B4DEA9}"/>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48</a:t>
            </a:fld>
            <a:endParaRPr lang="en-US" dirty="0"/>
          </a:p>
        </p:txBody>
      </p:sp>
      <p:sp>
        <p:nvSpPr>
          <p:cNvPr id="12" name="标题 57">
            <a:extLst>
              <a:ext uri="{FF2B5EF4-FFF2-40B4-BE49-F238E27FC236}">
                <a16:creationId xmlns:a16="http://schemas.microsoft.com/office/drawing/2014/main" id="{AB8469B8-D28D-4376-90C7-0FE677E5779A}"/>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Comparison across three regions </a:t>
            </a:r>
            <a:endParaRPr lang="zh-CN" altLang="en-US" sz="4000" dirty="0"/>
          </a:p>
        </p:txBody>
      </p:sp>
    </p:spTree>
    <p:extLst>
      <p:ext uri="{BB962C8B-B14F-4D97-AF65-F5344CB8AC3E}">
        <p14:creationId xmlns:p14="http://schemas.microsoft.com/office/powerpoint/2010/main" val="2352633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Case Study for Queue-VDF</a:t>
            </a:r>
          </a:p>
        </p:txBody>
      </p:sp>
      <p:sp>
        <p:nvSpPr>
          <p:cNvPr id="2" name="TextBox 1">
            <a:extLst>
              <a:ext uri="{FF2B5EF4-FFF2-40B4-BE49-F238E27FC236}">
                <a16:creationId xmlns:a16="http://schemas.microsoft.com/office/drawing/2014/main" id="{9E4ADC9E-0C06-0D0A-F29C-70CD99EE63DD}"/>
              </a:ext>
            </a:extLst>
          </p:cNvPr>
          <p:cNvSpPr txBox="1"/>
          <p:nvPr/>
        </p:nvSpPr>
        <p:spPr>
          <a:xfrm>
            <a:off x="771525" y="1670241"/>
            <a:ext cx="8019184" cy="87889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800" dirty="0">
                <a:effectLst/>
                <a:latin typeface="Times New Roman" panose="02020603050405020304" pitchFamily="18" charset="0"/>
                <a:ea typeface="DengXian" panose="02010600030101010101" pitchFamily="2" charset="-122"/>
              </a:rPr>
              <a:t>Case study: Individual locations along a freeway corridor in Phoenix, Arizona </a:t>
            </a:r>
          </a:p>
          <a:p>
            <a:pPr marL="742950" lvl="1" indent="-285750">
              <a:lnSpc>
                <a:spcPct val="150000"/>
              </a:lnSpc>
              <a:buFont typeface="Arial" panose="020B0604020202020204" pitchFamily="34" charset="0"/>
              <a:buChar char="•"/>
            </a:pPr>
            <a:r>
              <a:rPr lang="en-US" sz="1800" b="1" dirty="0">
                <a:effectLst/>
                <a:latin typeface="Times New Roman" panose="02020603050405020304" pitchFamily="18" charset="0"/>
                <a:ea typeface="DengXian" panose="02010600030101010101" pitchFamily="2" charset="-122"/>
              </a:rPr>
              <a:t>7:00-21:00 as one analysis period </a:t>
            </a:r>
            <a:endParaRPr lang="en-US" dirty="0"/>
          </a:p>
        </p:txBody>
      </p:sp>
      <p:sp>
        <p:nvSpPr>
          <p:cNvPr id="3" name="TextBox 2">
            <a:extLst>
              <a:ext uri="{FF2B5EF4-FFF2-40B4-BE49-F238E27FC236}">
                <a16:creationId xmlns:a16="http://schemas.microsoft.com/office/drawing/2014/main" id="{85D7C394-4180-EAA7-6D6F-176DE3DBC01C}"/>
              </a:ext>
            </a:extLst>
          </p:cNvPr>
          <p:cNvSpPr txBox="1"/>
          <p:nvPr/>
        </p:nvSpPr>
        <p:spPr>
          <a:xfrm>
            <a:off x="2621107" y="5628141"/>
            <a:ext cx="6094268" cy="458074"/>
          </a:xfrm>
          <a:prstGeom prst="rect">
            <a:avLst/>
          </a:prstGeom>
          <a:noFill/>
        </p:spPr>
        <p:txBody>
          <a:bodyPr wrap="square">
            <a:spAutoFit/>
          </a:bodyPr>
          <a:lstStyle/>
          <a:p>
            <a:pPr marL="0" marR="0" indent="254000" algn="ctr">
              <a:lnSpc>
                <a:spcPct val="150000"/>
              </a:lnSpc>
              <a:spcBef>
                <a:spcPts val="600"/>
              </a:spcBef>
              <a:spcAft>
                <a:spcPts val="600"/>
              </a:spcAft>
            </a:pPr>
            <a:r>
              <a:rPr lang="en-US" sz="1800" kern="100" dirty="0">
                <a:effectLst/>
                <a:latin typeface="Times New Roman" panose="02020603050405020304" pitchFamily="18" charset="0"/>
                <a:ea typeface="DengXian" panose="02010600030101010101" pitchFamily="2" charset="-122"/>
              </a:rPr>
              <a:t>Phoenix I-10 freeway corridor and the four detectors</a:t>
            </a:r>
          </a:p>
        </p:txBody>
      </p:sp>
      <p:graphicFrame>
        <p:nvGraphicFramePr>
          <p:cNvPr id="4" name="Object 3">
            <a:extLst>
              <a:ext uri="{FF2B5EF4-FFF2-40B4-BE49-F238E27FC236}">
                <a16:creationId xmlns:a16="http://schemas.microsoft.com/office/drawing/2014/main" id="{0F3E3409-5D1B-F24F-BDA9-1D2E99C9D579}"/>
              </a:ext>
            </a:extLst>
          </p:cNvPr>
          <p:cNvGraphicFramePr>
            <a:graphicFrameLocks noChangeAspect="1"/>
          </p:cNvGraphicFramePr>
          <p:nvPr>
            <p:extLst>
              <p:ext uri="{D42A27DB-BD31-4B8C-83A1-F6EECF244321}">
                <p14:modId xmlns:p14="http://schemas.microsoft.com/office/powerpoint/2010/main" val="1537333546"/>
              </p:ext>
            </p:extLst>
          </p:nvPr>
        </p:nvGraphicFramePr>
        <p:xfrm>
          <a:off x="643467" y="2837361"/>
          <a:ext cx="11259941" cy="2598863"/>
        </p:xfrm>
        <a:graphic>
          <a:graphicData uri="http://schemas.openxmlformats.org/presentationml/2006/ole">
            <mc:AlternateContent xmlns:mc="http://schemas.openxmlformats.org/markup-compatibility/2006">
              <mc:Choice xmlns:v="urn:schemas-microsoft-com:vml" Requires="v">
                <p:oleObj r:id="rId2" imgW="17548825" imgH="4046149" progId="Visio.Drawing.15">
                  <p:embed/>
                </p:oleObj>
              </mc:Choice>
              <mc:Fallback>
                <p:oleObj r:id="rId2" imgW="17548825" imgH="4046149" progId="Visio.Drawing.15">
                  <p:embed/>
                  <p:pic>
                    <p:nvPicPr>
                      <p:cNvPr id="5" name="Object 4">
                        <a:extLst>
                          <a:ext uri="{FF2B5EF4-FFF2-40B4-BE49-F238E27FC236}">
                            <a16:creationId xmlns:a16="http://schemas.microsoft.com/office/drawing/2014/main" id="{1C399540-B4B7-4022-A86A-D12DC590F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67" y="2837361"/>
                        <a:ext cx="11259941" cy="2598863"/>
                      </a:xfrm>
                      <a:prstGeom prst="rect">
                        <a:avLst/>
                      </a:prstGeom>
                      <a:noFill/>
                    </p:spPr>
                  </p:pic>
                </p:oleObj>
              </mc:Fallback>
            </mc:AlternateContent>
          </a:graphicData>
        </a:graphic>
      </p:graphicFrame>
    </p:spTree>
    <p:extLst>
      <p:ext uri="{BB962C8B-B14F-4D97-AF65-F5344CB8AC3E}">
        <p14:creationId xmlns:p14="http://schemas.microsoft.com/office/powerpoint/2010/main" val="2889777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6">
            <a:extLst>
              <a:ext uri="{FF2B5EF4-FFF2-40B4-BE49-F238E27FC236}">
                <a16:creationId xmlns:a16="http://schemas.microsoft.com/office/drawing/2014/main" id="{DBC66AC2-388F-4460-B28C-80733633ACE4}"/>
              </a:ext>
            </a:extLst>
          </p:cNvPr>
          <p:cNvGraphicFramePr>
            <a:graphicFrameLocks noChangeAspect="1"/>
          </p:cNvGraphicFramePr>
          <p:nvPr/>
        </p:nvGraphicFramePr>
        <p:xfrm>
          <a:off x="767467" y="3745203"/>
          <a:ext cx="5069120" cy="3121362"/>
        </p:xfrm>
        <a:graphic>
          <a:graphicData uri="http://schemas.openxmlformats.org/presentationml/2006/ole">
            <mc:AlternateContent xmlns:mc="http://schemas.openxmlformats.org/markup-compatibility/2006">
              <mc:Choice xmlns:v="urn:schemas-microsoft-com:vml" Requires="v">
                <p:oleObj name="VISIO" r:id="rId3" imgW="5314680" imgH="3273120" progId="Visio.Drawing.11">
                  <p:embed/>
                </p:oleObj>
              </mc:Choice>
              <mc:Fallback>
                <p:oleObj name="VISIO" r:id="rId3" imgW="5314680" imgH="3273120" progId="Visio.Drawing.11">
                  <p:embed/>
                  <p:pic>
                    <p:nvPicPr>
                      <p:cNvPr id="13" name="Object 6">
                        <a:extLst>
                          <a:ext uri="{FF2B5EF4-FFF2-40B4-BE49-F238E27FC236}">
                            <a16:creationId xmlns:a16="http://schemas.microsoft.com/office/drawing/2014/main" id="{DBC66AC2-388F-4460-B28C-80733633A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67" y="3745203"/>
                        <a:ext cx="5069120" cy="3121362"/>
                      </a:xfrm>
                      <a:prstGeom prst="rect">
                        <a:avLst/>
                      </a:prstGeom>
                      <a:noFill/>
                      <a:ln>
                        <a:noFill/>
                      </a:ln>
                      <a:effectLst/>
                    </p:spPr>
                  </p:pic>
                </p:oleObj>
              </mc:Fallback>
            </mc:AlternateContent>
          </a:graphicData>
        </a:graphic>
      </p:graphicFrame>
      <p:pic>
        <p:nvPicPr>
          <p:cNvPr id="14" name="Picture 7">
            <a:extLst>
              <a:ext uri="{FF2B5EF4-FFF2-40B4-BE49-F238E27FC236}">
                <a16:creationId xmlns:a16="http://schemas.microsoft.com/office/drawing/2014/main" id="{64FB6FD6-3423-462F-AC69-124D4C0F3625}"/>
              </a:ext>
            </a:extLst>
          </p:cNvPr>
          <p:cNvPicPr>
            <a:picLocks noChangeAspect="1" noChangeArrowheads="1"/>
          </p:cNvPicPr>
          <p:nvPr/>
        </p:nvPicPr>
        <p:blipFill>
          <a:blip r:embed="rId5" cstate="print"/>
          <a:srcRect/>
          <a:stretch>
            <a:fillRect/>
          </a:stretch>
        </p:blipFill>
        <p:spPr bwMode="auto">
          <a:xfrm>
            <a:off x="6355414" y="3589005"/>
            <a:ext cx="5532465" cy="2693442"/>
          </a:xfrm>
          <a:prstGeom prst="rect">
            <a:avLst/>
          </a:prstGeom>
          <a:noFill/>
          <a:ln w="9525">
            <a:noFill/>
            <a:miter lim="800000"/>
            <a:headEnd/>
            <a:tailEnd/>
          </a:ln>
        </p:spPr>
      </p:pic>
      <p:sp>
        <p:nvSpPr>
          <p:cNvPr id="4" name="日期占位符 3">
            <a:extLst>
              <a:ext uri="{FF2B5EF4-FFF2-40B4-BE49-F238E27FC236}">
                <a16:creationId xmlns:a16="http://schemas.microsoft.com/office/drawing/2014/main" id="{1B9FC9EB-C247-4DB5-95F3-6759F970AD09}"/>
              </a:ext>
            </a:extLst>
          </p:cNvPr>
          <p:cNvSpPr>
            <a:spLocks noGrp="1"/>
          </p:cNvSpPr>
          <p:nvPr>
            <p:ph type="dt" sz="half" idx="10"/>
          </p:nvPr>
        </p:nvSpPr>
        <p:spPr/>
        <p:txBody>
          <a:bodyPr/>
          <a:lstStyle/>
          <a:p>
            <a:fld id="{106C7663-A814-4E9A-9B0C-207A2C6957CE}" type="datetime1">
              <a:rPr lang="en-US" altLang="zh-CN" smtClean="0"/>
              <a:t>5/10/2023</a:t>
            </a:fld>
            <a:endParaRPr lang="en-US" dirty="0"/>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5</a:t>
            </a:fld>
            <a:endParaRPr lang="en-US" dirty="0"/>
          </a:p>
        </p:txBody>
      </p:sp>
      <p:sp>
        <p:nvSpPr>
          <p:cNvPr id="15" name="内容占位符 14">
            <a:extLst>
              <a:ext uri="{FF2B5EF4-FFF2-40B4-BE49-F238E27FC236}">
                <a16:creationId xmlns:a16="http://schemas.microsoft.com/office/drawing/2014/main" id="{E10A52D7-BD25-42C6-A394-92E0A3CDDEB4}"/>
              </a:ext>
            </a:extLst>
          </p:cNvPr>
          <p:cNvSpPr>
            <a:spLocks noGrp="1"/>
          </p:cNvSpPr>
          <p:nvPr>
            <p:ph idx="1"/>
          </p:nvPr>
        </p:nvSpPr>
        <p:spPr>
          <a:xfrm>
            <a:off x="565265" y="1480132"/>
            <a:ext cx="11163993" cy="4530143"/>
          </a:xfrm>
        </p:spPr>
        <p:txBody>
          <a:bodyPr>
            <a:normAutofit/>
          </a:bodyPr>
          <a:lstStyle/>
          <a:p>
            <a:pPr>
              <a:spcBef>
                <a:spcPts val="600"/>
              </a:spcBef>
            </a:pPr>
            <a:r>
              <a:rPr lang="en-US" altLang="zh-CN" sz="3200" dirty="0"/>
              <a:t> BPR volume-delay function</a:t>
            </a:r>
            <a:endParaRPr lang="en-US" altLang="zh-CN" sz="2200" dirty="0"/>
          </a:p>
          <a:p>
            <a:pPr lvl="1">
              <a:spcBef>
                <a:spcPts val="600"/>
              </a:spcBef>
            </a:pPr>
            <a:r>
              <a:rPr lang="en-US" altLang="zh-CN" sz="2400" dirty="0">
                <a:solidFill>
                  <a:srgbClr val="002060"/>
                </a:solidFill>
              </a:rPr>
              <a:t> Widely used in static traffic assignment </a:t>
            </a:r>
          </a:p>
          <a:p>
            <a:pPr lvl="1">
              <a:spcBef>
                <a:spcPts val="600"/>
              </a:spcBef>
            </a:pPr>
            <a:r>
              <a:rPr lang="en-US" altLang="zh-CN" sz="2400" dirty="0">
                <a:solidFill>
                  <a:srgbClr val="002060"/>
                </a:solidFill>
              </a:rPr>
              <a:t> Fail to capture queue evolution, building-up, propagation, dissipation</a:t>
            </a:r>
          </a:p>
          <a:p>
            <a:pPr lvl="1">
              <a:spcBef>
                <a:spcPts val="600"/>
              </a:spcBef>
            </a:pPr>
            <a:r>
              <a:rPr lang="en-US" altLang="zh-CN" sz="2400" dirty="0">
                <a:solidFill>
                  <a:srgbClr val="002060"/>
                </a:solidFill>
              </a:rPr>
              <a:t> Fail to represent a bottleneck with low flow but high travel time</a:t>
            </a:r>
          </a:p>
          <a:p>
            <a:pPr lvl="1">
              <a:spcBef>
                <a:spcPts val="600"/>
              </a:spcBef>
            </a:pPr>
            <a:endParaRPr lang="en-US" altLang="zh-CN" sz="2400" dirty="0">
              <a:solidFill>
                <a:srgbClr val="002060"/>
              </a:solidFill>
            </a:endParaRPr>
          </a:p>
        </p:txBody>
      </p:sp>
      <p:sp>
        <p:nvSpPr>
          <p:cNvPr id="11" name="标题 57">
            <a:extLst>
              <a:ext uri="{FF2B5EF4-FFF2-40B4-BE49-F238E27FC236}">
                <a16:creationId xmlns:a16="http://schemas.microsoft.com/office/drawing/2014/main" id="{DC3CC4C2-6E11-4420-841E-338512DECB53}"/>
              </a:ext>
            </a:extLst>
          </p:cNvPr>
          <p:cNvSpPr>
            <a:spLocks noGrp="1"/>
          </p:cNvSpPr>
          <p:nvPr>
            <p:ph type="title"/>
          </p:nvPr>
        </p:nvSpPr>
        <p:spPr>
          <a:xfrm>
            <a:off x="565265" y="303382"/>
            <a:ext cx="11163993" cy="843928"/>
          </a:xfrm>
        </p:spPr>
        <p:txBody>
          <a:bodyPr>
            <a:normAutofit/>
          </a:bodyPr>
          <a:lstStyle/>
          <a:p>
            <a:pPr>
              <a:lnSpc>
                <a:spcPct val="120000"/>
              </a:lnSpc>
            </a:pPr>
            <a:r>
              <a:rPr lang="en-US" altLang="zh-CN" sz="4400" dirty="0"/>
              <a:t>Volume-delay function (VDF)</a:t>
            </a:r>
            <a:endParaRPr lang="zh-CN" altLang="en-US" sz="4400" dirty="0"/>
          </a:p>
        </p:txBody>
      </p:sp>
    </p:spTree>
    <p:extLst>
      <p:ext uri="{BB962C8B-B14F-4D97-AF65-F5344CB8AC3E}">
        <p14:creationId xmlns:p14="http://schemas.microsoft.com/office/powerpoint/2010/main" val="3090741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p:graphicFrame>
        <p:nvGraphicFramePr>
          <p:cNvPr id="5" name="Object 4">
            <a:extLst>
              <a:ext uri="{FF2B5EF4-FFF2-40B4-BE49-F238E27FC236}">
                <a16:creationId xmlns:a16="http://schemas.microsoft.com/office/drawing/2014/main" id="{360D7F4D-CDA9-F7FB-2C3A-A7704A70F3AB}"/>
              </a:ext>
            </a:extLst>
          </p:cNvPr>
          <p:cNvGraphicFramePr>
            <a:graphicFrameLocks noChangeAspect="1"/>
          </p:cNvGraphicFramePr>
          <p:nvPr>
            <p:extLst>
              <p:ext uri="{D42A27DB-BD31-4B8C-83A1-F6EECF244321}">
                <p14:modId xmlns:p14="http://schemas.microsoft.com/office/powerpoint/2010/main" val="3543068291"/>
              </p:ext>
            </p:extLst>
          </p:nvPr>
        </p:nvGraphicFramePr>
        <p:xfrm>
          <a:off x="2451926" y="360860"/>
          <a:ext cx="7288148" cy="5599365"/>
        </p:xfrm>
        <a:graphic>
          <a:graphicData uri="http://schemas.openxmlformats.org/presentationml/2006/ole">
            <mc:AlternateContent xmlns:mc="http://schemas.openxmlformats.org/markup-compatibility/2006">
              <mc:Choice xmlns:v="urn:schemas-microsoft-com:vml" Requires="v">
                <p:oleObj r:id="rId2" imgW="11597569" imgH="8930608" progId="Visio.Drawing.15">
                  <p:embed/>
                </p:oleObj>
              </mc:Choice>
              <mc:Fallback>
                <p:oleObj r:id="rId2" imgW="11597569" imgH="8930608" progId="Visio.Drawing.15">
                  <p:embed/>
                  <p:pic>
                    <p:nvPicPr>
                      <p:cNvPr id="3" name="Object 2">
                        <a:extLst>
                          <a:ext uri="{FF2B5EF4-FFF2-40B4-BE49-F238E27FC236}">
                            <a16:creationId xmlns:a16="http://schemas.microsoft.com/office/drawing/2014/main" id="{1626C0A4-A34E-461B-B71B-996AE485F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926" y="360860"/>
                        <a:ext cx="7288148" cy="5599365"/>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61167B0C-1475-AB93-05BF-2690E9F010F3}"/>
              </a:ext>
            </a:extLst>
          </p:cNvPr>
          <p:cNvSpPr txBox="1"/>
          <p:nvPr/>
        </p:nvSpPr>
        <p:spPr>
          <a:xfrm>
            <a:off x="1589481" y="6166934"/>
            <a:ext cx="9464740" cy="369332"/>
          </a:xfrm>
          <a:prstGeom prst="rect">
            <a:avLst/>
          </a:prstGeom>
          <a:noFill/>
        </p:spPr>
        <p:txBody>
          <a:bodyPr wrap="square">
            <a:spAutoFit/>
          </a:bodyPr>
          <a:lstStyle/>
          <a:p>
            <a:r>
              <a:rPr lang="en-US" sz="1800" dirty="0">
                <a:effectLst/>
                <a:latin typeface="Times New Roman" panose="02020603050405020304" pitchFamily="18" charset="0"/>
                <a:ea typeface="DengXian" panose="02010600030101010101" pitchFamily="2" charset="-122"/>
              </a:rPr>
              <a:t>Volume-speed scatters of entire year’s data (from 7:00 to 21:00 ) and calibrated traffic flow model</a:t>
            </a:r>
            <a:endParaRPr lang="en-US" dirty="0"/>
          </a:p>
        </p:txBody>
      </p:sp>
    </p:spTree>
    <p:extLst>
      <p:ext uri="{BB962C8B-B14F-4D97-AF65-F5344CB8AC3E}">
        <p14:creationId xmlns:p14="http://schemas.microsoft.com/office/powerpoint/2010/main" val="3889790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8167662D-8442-398D-E1FC-5E7E162F453C}"/>
                  </a:ext>
                </a:extLst>
              </p:cNvPr>
              <p:cNvGraphicFramePr>
                <a:graphicFrameLocks noGrp="1"/>
              </p:cNvGraphicFramePr>
              <p:nvPr/>
            </p:nvGraphicFramePr>
            <p:xfrm>
              <a:off x="3085322" y="4800601"/>
              <a:ext cx="5638800" cy="1821519"/>
            </p:xfrm>
            <a:graphic>
              <a:graphicData uri="http://schemas.openxmlformats.org/drawingml/2006/table">
                <a:tbl>
                  <a:tblPr firstRow="1" firstCol="1" bandRow="1"/>
                  <a:tblGrid>
                    <a:gridCol w="1247256">
                      <a:extLst>
                        <a:ext uri="{9D8B030D-6E8A-4147-A177-3AD203B41FA5}">
                          <a16:colId xmlns:a16="http://schemas.microsoft.com/office/drawing/2014/main" val="2804829017"/>
                        </a:ext>
                      </a:extLst>
                    </a:gridCol>
                    <a:gridCol w="714737">
                      <a:extLst>
                        <a:ext uri="{9D8B030D-6E8A-4147-A177-3AD203B41FA5}">
                          <a16:colId xmlns:a16="http://schemas.microsoft.com/office/drawing/2014/main" val="3690496206"/>
                        </a:ext>
                      </a:extLst>
                    </a:gridCol>
                    <a:gridCol w="587724">
                      <a:extLst>
                        <a:ext uri="{9D8B030D-6E8A-4147-A177-3AD203B41FA5}">
                          <a16:colId xmlns:a16="http://schemas.microsoft.com/office/drawing/2014/main" val="488772349"/>
                        </a:ext>
                      </a:extLst>
                    </a:gridCol>
                    <a:gridCol w="784529">
                      <a:extLst>
                        <a:ext uri="{9D8B030D-6E8A-4147-A177-3AD203B41FA5}">
                          <a16:colId xmlns:a16="http://schemas.microsoft.com/office/drawing/2014/main" val="812151990"/>
                        </a:ext>
                      </a:extLst>
                    </a:gridCol>
                    <a:gridCol w="539363">
                      <a:extLst>
                        <a:ext uri="{9D8B030D-6E8A-4147-A177-3AD203B41FA5}">
                          <a16:colId xmlns:a16="http://schemas.microsoft.com/office/drawing/2014/main" val="2013703282"/>
                        </a:ext>
                      </a:extLst>
                    </a:gridCol>
                    <a:gridCol w="1229938">
                      <a:extLst>
                        <a:ext uri="{9D8B030D-6E8A-4147-A177-3AD203B41FA5}">
                          <a16:colId xmlns:a16="http://schemas.microsoft.com/office/drawing/2014/main" val="2065762351"/>
                        </a:ext>
                      </a:extLst>
                    </a:gridCol>
                    <a:gridCol w="535253">
                      <a:extLst>
                        <a:ext uri="{9D8B030D-6E8A-4147-A177-3AD203B41FA5}">
                          <a16:colId xmlns:a16="http://schemas.microsoft.com/office/drawing/2014/main" val="2760453502"/>
                        </a:ext>
                      </a:extLst>
                    </a:gridCol>
                  </a:tblGrid>
                  <a:tr h="661401">
                    <a:tc rowSpan="2">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Detector </a:t>
                          </a:r>
                          <a:endParaRPr lang="zh-CN" sz="1050" kern="100" dirty="0">
                            <a:effectLst/>
                            <a:latin typeface="+mn-lt"/>
                            <a:ea typeface="等线" panose="02010600030101010101" pitchFamily="2" charset="-122"/>
                          </a:endParaRPr>
                        </a:p>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ID</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The first step calibration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The second step calibration,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Parameters for BPR-like average speed function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813778195"/>
                      </a:ext>
                    </a:extLst>
                  </a:tr>
                  <a:tr h="195230">
                    <a:tc vMerge="1">
                      <a:txBody>
                        <a:bodyPr/>
                        <a:lstStyle/>
                        <a:p>
                          <a:endParaRPr lang="zh-CN" altLang="en-US"/>
                        </a:p>
                      </a:txBody>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100">
                                        <a:effectLst/>
                                        <a:latin typeface="Cambria Math" panose="02040503050406030204" pitchFamily="18" charset="0"/>
                                        <a:ea typeface="等线" panose="02010600030101010101" pitchFamily="2" charset="-122"/>
                                      </a:rPr>
                                      <m:t>𝑓</m:t>
                                    </m:r>
                                  </m:e>
                                  <m:sub>
                                    <m:r>
                                      <a:rPr lang="en-US" sz="1050" i="1" kern="100">
                                        <a:effectLst/>
                                        <a:latin typeface="Cambria Math" panose="02040503050406030204" pitchFamily="18" charset="0"/>
                                        <a:ea typeface="等线" panose="02010600030101010101" pitchFamily="2" charset="-122"/>
                                      </a:rPr>
                                      <m:t>𝑑</m:t>
                                    </m:r>
                                  </m:sub>
                                </m:sSub>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rPr>
                                  <m:t>𝑛</m:t>
                                </m:r>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100">
                                        <a:effectLst/>
                                        <a:latin typeface="Cambria Math" panose="02040503050406030204" pitchFamily="18" charset="0"/>
                                        <a:ea typeface="等线" panose="02010600030101010101" pitchFamily="2" charset="-122"/>
                                      </a:rPr>
                                      <m:t>𝑓</m:t>
                                    </m:r>
                                  </m:e>
                                  <m:sub>
                                    <m:r>
                                      <a:rPr lang="en-US" sz="1050" i="1" kern="100">
                                        <a:effectLst/>
                                        <a:latin typeface="Cambria Math" panose="02040503050406030204" pitchFamily="18" charset="0"/>
                                        <a:ea typeface="等线" panose="02010600030101010101" pitchFamily="2" charset="-122"/>
                                      </a:rPr>
                                      <m:t>𝑝</m:t>
                                    </m:r>
                                  </m:sub>
                                </m:sSub>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rPr>
                                  <m:t>𝑠</m:t>
                                </m:r>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rPr>
                                  <m:t>𝛼</m:t>
                                </m:r>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rPr>
                                  <m:t>𝛽</m:t>
                                </m:r>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942469"/>
                      </a:ext>
                    </a:extLst>
                  </a:tr>
                  <a:tr h="231531">
                    <a:tc>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139</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1.43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1.06</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0.35</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0.28</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1.21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5879376"/>
                      </a:ext>
                    </a:extLst>
                  </a:tr>
                  <a:tr h="223317">
                    <a:tc>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84</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1.37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1.64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1.87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2240080"/>
                      </a:ext>
                    </a:extLst>
                  </a:tr>
                  <a:tr h="223317">
                    <a:tc>
                      <a:txBody>
                        <a:bodyPr/>
                        <a:lstStyle/>
                        <a:p>
                          <a:pPr indent="127000" algn="ctr">
                            <a:lnSpc>
                              <a:spcPct val="150000"/>
                            </a:lnSpc>
                            <a:spcBef>
                              <a:spcPts val="600"/>
                            </a:spcBef>
                            <a:spcAft>
                              <a:spcPts val="0"/>
                            </a:spcAft>
                          </a:pPr>
                          <a:r>
                            <a:rPr lang="en-US" sz="1050" kern="0">
                              <a:solidFill>
                                <a:srgbClr val="000000"/>
                              </a:solidFill>
                              <a:effectLst/>
                              <a:latin typeface="+mn-lt"/>
                              <a:ea typeface="Times New Roman" panose="02020603050405020304" pitchFamily="18" charset="0"/>
                            </a:rPr>
                            <a:t>78</a:t>
                          </a:r>
                          <a:endParaRPr lang="zh-CN" sz="1050" kern="10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1.22</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0.11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2.10</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0.07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2.55</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065740"/>
                      </a:ext>
                    </a:extLst>
                  </a:tr>
                  <a:tr h="223317">
                    <a:tc>
                      <a:txBody>
                        <a:bodyPr/>
                        <a:lstStyle/>
                        <a:p>
                          <a:pPr indent="127000" algn="ctr">
                            <a:lnSpc>
                              <a:spcPct val="150000"/>
                            </a:lnSpc>
                            <a:spcBef>
                              <a:spcPts val="600"/>
                            </a:spcBef>
                            <a:spcAft>
                              <a:spcPts val="0"/>
                            </a:spcAft>
                          </a:pPr>
                          <a:r>
                            <a:rPr lang="en-US" sz="1050" kern="0">
                              <a:solidFill>
                                <a:srgbClr val="000000"/>
                              </a:solidFill>
                              <a:effectLst/>
                              <a:latin typeface="+mn-lt"/>
                              <a:ea typeface="Times New Roman" panose="02020603050405020304" pitchFamily="18" charset="0"/>
                            </a:rPr>
                            <a:t>137</a:t>
                          </a:r>
                          <a:endParaRPr lang="zh-CN" sz="1050" kern="10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1.73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1.02</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0.21</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1.71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0.29</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1.75</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0121642"/>
                      </a:ext>
                    </a:extLst>
                  </a:tr>
                </a:tbl>
              </a:graphicData>
            </a:graphic>
          </p:graphicFrame>
        </mc:Choice>
        <mc:Fallback xmlns="">
          <p:graphicFrame>
            <p:nvGraphicFramePr>
              <p:cNvPr id="2" name="表格 1">
                <a:extLst>
                  <a:ext uri="{FF2B5EF4-FFF2-40B4-BE49-F238E27FC236}">
                    <a16:creationId xmlns:a16="http://schemas.microsoft.com/office/drawing/2014/main" id="{8167662D-8442-398D-E1FC-5E7E162F453C}"/>
                  </a:ext>
                </a:extLst>
              </p:cNvPr>
              <p:cNvGraphicFramePr>
                <a:graphicFrameLocks noGrp="1"/>
              </p:cNvGraphicFramePr>
              <p:nvPr/>
            </p:nvGraphicFramePr>
            <p:xfrm>
              <a:off x="3085322" y="4800601"/>
              <a:ext cx="5638800" cy="1821519"/>
            </p:xfrm>
            <a:graphic>
              <a:graphicData uri="http://schemas.openxmlformats.org/drawingml/2006/table">
                <a:tbl>
                  <a:tblPr firstRow="1" firstCol="1" bandRow="1"/>
                  <a:tblGrid>
                    <a:gridCol w="1247256">
                      <a:extLst>
                        <a:ext uri="{9D8B030D-6E8A-4147-A177-3AD203B41FA5}">
                          <a16:colId xmlns:a16="http://schemas.microsoft.com/office/drawing/2014/main" val="2804829017"/>
                        </a:ext>
                      </a:extLst>
                    </a:gridCol>
                    <a:gridCol w="714737">
                      <a:extLst>
                        <a:ext uri="{9D8B030D-6E8A-4147-A177-3AD203B41FA5}">
                          <a16:colId xmlns:a16="http://schemas.microsoft.com/office/drawing/2014/main" val="3690496206"/>
                        </a:ext>
                      </a:extLst>
                    </a:gridCol>
                    <a:gridCol w="587724">
                      <a:extLst>
                        <a:ext uri="{9D8B030D-6E8A-4147-A177-3AD203B41FA5}">
                          <a16:colId xmlns:a16="http://schemas.microsoft.com/office/drawing/2014/main" val="488772349"/>
                        </a:ext>
                      </a:extLst>
                    </a:gridCol>
                    <a:gridCol w="784529">
                      <a:extLst>
                        <a:ext uri="{9D8B030D-6E8A-4147-A177-3AD203B41FA5}">
                          <a16:colId xmlns:a16="http://schemas.microsoft.com/office/drawing/2014/main" val="812151990"/>
                        </a:ext>
                      </a:extLst>
                    </a:gridCol>
                    <a:gridCol w="539363">
                      <a:extLst>
                        <a:ext uri="{9D8B030D-6E8A-4147-A177-3AD203B41FA5}">
                          <a16:colId xmlns:a16="http://schemas.microsoft.com/office/drawing/2014/main" val="2013703282"/>
                        </a:ext>
                      </a:extLst>
                    </a:gridCol>
                    <a:gridCol w="1229938">
                      <a:extLst>
                        <a:ext uri="{9D8B030D-6E8A-4147-A177-3AD203B41FA5}">
                          <a16:colId xmlns:a16="http://schemas.microsoft.com/office/drawing/2014/main" val="2065762351"/>
                        </a:ext>
                      </a:extLst>
                    </a:gridCol>
                    <a:gridCol w="535253">
                      <a:extLst>
                        <a:ext uri="{9D8B030D-6E8A-4147-A177-3AD203B41FA5}">
                          <a16:colId xmlns:a16="http://schemas.microsoft.com/office/drawing/2014/main" val="2760453502"/>
                        </a:ext>
                      </a:extLst>
                    </a:gridCol>
                  </a:tblGrid>
                  <a:tr h="661401">
                    <a:tc rowSpan="2">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Detector </a:t>
                          </a:r>
                          <a:endParaRPr lang="zh-CN" sz="1050" kern="100" dirty="0">
                            <a:effectLst/>
                            <a:latin typeface="+mn-lt"/>
                            <a:ea typeface="等线" panose="02010600030101010101" pitchFamily="2" charset="-122"/>
                          </a:endParaRPr>
                        </a:p>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ID</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The first step calibration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The second step calibration,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Parameters for BPR-like average speed function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813778195"/>
                      </a:ext>
                    </a:extLst>
                  </a:tr>
                  <a:tr h="258636">
                    <a:tc vMerge="1">
                      <a:txBody>
                        <a:bodyPr/>
                        <a:lstStyle/>
                        <a:p>
                          <a:endParaRPr lang="zh-CN" altLang="en-US"/>
                        </a:p>
                      </a:txBody>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176068" t="-255814" r="-517949" b="-374419"/>
                          </a:stretch>
                        </a:blipFill>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32990" t="-255814" r="-524742" b="-374419"/>
                          </a:stretch>
                        </a:blipFill>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25581" t="-255814" r="-294574" b="-374419"/>
                          </a:stretch>
                        </a:blipFill>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623864" t="-255814" r="-331818" b="-374419"/>
                          </a:stretch>
                        </a:blipFill>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15347" t="-255814" r="-44554" b="-374419"/>
                          </a:stretch>
                        </a:blipFill>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953409" t="-255814" r="-2273" b="-374419"/>
                          </a:stretch>
                        </a:blipFill>
                      </a:tcPr>
                    </a:tc>
                    <a:extLst>
                      <a:ext uri="{0D108BD9-81ED-4DB2-BD59-A6C34878D82A}">
                        <a16:rowId xmlns:a16="http://schemas.microsoft.com/office/drawing/2014/main" val="56942469"/>
                      </a:ext>
                    </a:extLst>
                  </a:tr>
                  <a:tr h="231531">
                    <a:tc>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139</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1.43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1.06</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0.35</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0.28</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1.21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5879376"/>
                      </a:ext>
                    </a:extLst>
                  </a:tr>
                  <a:tr h="223317">
                    <a:tc>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84</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1.37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1.64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1.87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2240080"/>
                      </a:ext>
                    </a:extLst>
                  </a:tr>
                  <a:tr h="223317">
                    <a:tc>
                      <a:txBody>
                        <a:bodyPr/>
                        <a:lstStyle/>
                        <a:p>
                          <a:pPr indent="127000" algn="ctr">
                            <a:lnSpc>
                              <a:spcPct val="150000"/>
                            </a:lnSpc>
                            <a:spcBef>
                              <a:spcPts val="600"/>
                            </a:spcBef>
                            <a:spcAft>
                              <a:spcPts val="0"/>
                            </a:spcAft>
                          </a:pPr>
                          <a:r>
                            <a:rPr lang="en-US" sz="1050" kern="0">
                              <a:solidFill>
                                <a:srgbClr val="000000"/>
                              </a:solidFill>
                              <a:effectLst/>
                              <a:latin typeface="+mn-lt"/>
                              <a:ea typeface="Times New Roman" panose="02020603050405020304" pitchFamily="18" charset="0"/>
                            </a:rPr>
                            <a:t>78</a:t>
                          </a:r>
                          <a:endParaRPr lang="zh-CN" sz="1050" kern="10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1.22</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0.11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2.10</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0.07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2.55</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065740"/>
                      </a:ext>
                    </a:extLst>
                  </a:tr>
                  <a:tr h="223317">
                    <a:tc>
                      <a:txBody>
                        <a:bodyPr/>
                        <a:lstStyle/>
                        <a:p>
                          <a:pPr indent="127000" algn="ctr">
                            <a:lnSpc>
                              <a:spcPct val="150000"/>
                            </a:lnSpc>
                            <a:spcBef>
                              <a:spcPts val="600"/>
                            </a:spcBef>
                            <a:spcAft>
                              <a:spcPts val="0"/>
                            </a:spcAft>
                          </a:pPr>
                          <a:r>
                            <a:rPr lang="en-US" sz="1050" kern="0">
                              <a:solidFill>
                                <a:srgbClr val="000000"/>
                              </a:solidFill>
                              <a:effectLst/>
                              <a:latin typeface="+mn-lt"/>
                              <a:ea typeface="Times New Roman" panose="02020603050405020304" pitchFamily="18" charset="0"/>
                            </a:rPr>
                            <a:t>137</a:t>
                          </a:r>
                          <a:endParaRPr lang="zh-CN" sz="1050" kern="10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1.73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1.02</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0.21</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1.71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0.29</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1.75</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0121642"/>
                      </a:ext>
                    </a:extLst>
                  </a:tr>
                </a:tbl>
              </a:graphicData>
            </a:graphic>
          </p:graphicFrame>
        </mc:Fallback>
      </mc:AlternateContent>
      <p:graphicFrame>
        <p:nvGraphicFramePr>
          <p:cNvPr id="3" name="对象 3">
            <a:extLst>
              <a:ext uri="{FF2B5EF4-FFF2-40B4-BE49-F238E27FC236}">
                <a16:creationId xmlns:a16="http://schemas.microsoft.com/office/drawing/2014/main" id="{DA1A4EF3-5507-B77A-8D41-540170E27EA5}"/>
              </a:ext>
            </a:extLst>
          </p:cNvPr>
          <p:cNvGraphicFramePr>
            <a:graphicFrameLocks noChangeAspect="1"/>
          </p:cNvGraphicFramePr>
          <p:nvPr/>
        </p:nvGraphicFramePr>
        <p:xfrm>
          <a:off x="3435131" y="425347"/>
          <a:ext cx="4842802" cy="3986283"/>
        </p:xfrm>
        <a:graphic>
          <a:graphicData uri="http://schemas.openxmlformats.org/presentationml/2006/ole">
            <mc:AlternateContent xmlns:mc="http://schemas.openxmlformats.org/markup-compatibility/2006">
              <mc:Choice xmlns:v="urn:schemas-microsoft-com:vml" Requires="v">
                <p:oleObj name="Visio" r:id="rId3" imgW="11414689" imgH="9395389" progId="Visio.Drawing.15">
                  <p:embed/>
                </p:oleObj>
              </mc:Choice>
              <mc:Fallback>
                <p:oleObj name="Visio" r:id="rId3" imgW="11414689" imgH="9395389" progId="Visio.Drawing.15">
                  <p:embed/>
                  <p:pic>
                    <p:nvPicPr>
                      <p:cNvPr id="11" name="对象 3">
                        <a:extLst>
                          <a:ext uri="{FF2B5EF4-FFF2-40B4-BE49-F238E27FC236}">
                            <a16:creationId xmlns:a16="http://schemas.microsoft.com/office/drawing/2014/main" id="{B1811B43-02C0-4FCD-835E-ED4ACA1A6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131" y="425347"/>
                        <a:ext cx="4842802" cy="3986283"/>
                      </a:xfrm>
                      <a:prstGeom prst="rect">
                        <a:avLst/>
                      </a:prstGeom>
                      <a:noFill/>
                    </p:spPr>
                  </p:pic>
                </p:oleObj>
              </mc:Fallback>
            </mc:AlternateContent>
          </a:graphicData>
        </a:graphic>
      </p:graphicFrame>
      <p:sp>
        <p:nvSpPr>
          <p:cNvPr id="4" name="矩形 8">
            <a:extLst>
              <a:ext uri="{FF2B5EF4-FFF2-40B4-BE49-F238E27FC236}">
                <a16:creationId xmlns:a16="http://schemas.microsoft.com/office/drawing/2014/main" id="{21BAC6BD-0667-BFCC-E0D0-3CA0FEF391A2}"/>
              </a:ext>
            </a:extLst>
          </p:cNvPr>
          <p:cNvSpPr/>
          <p:nvPr/>
        </p:nvSpPr>
        <p:spPr>
          <a:xfrm>
            <a:off x="1981200" y="4411630"/>
            <a:ext cx="8153400" cy="381557"/>
          </a:xfrm>
          <a:prstGeom prst="rect">
            <a:avLst/>
          </a:prstGeom>
        </p:spPr>
        <p:txBody>
          <a:bodyPr wrap="square">
            <a:spAutoFit/>
          </a:bodyPr>
          <a:lstStyle/>
          <a:p>
            <a:r>
              <a:rPr lang="en-US" altLang="zh-CN" dirty="0">
                <a:ea typeface="等线" panose="02010600030101010101" pitchFamily="2" charset="-122"/>
              </a:rPr>
              <a:t> Calibration results of step 1 calibration that links D/C to congestion duration </a:t>
            </a:r>
            <a:endParaRPr lang="zh-CN" altLang="en-US" dirty="0"/>
          </a:p>
        </p:txBody>
      </p:sp>
    </p:spTree>
    <p:extLst>
      <p:ext uri="{BB962C8B-B14F-4D97-AF65-F5344CB8AC3E}">
        <p14:creationId xmlns:p14="http://schemas.microsoft.com/office/powerpoint/2010/main" val="3306005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p:graphicFrame>
        <p:nvGraphicFramePr>
          <p:cNvPr id="2" name="Object 1">
            <a:extLst>
              <a:ext uri="{FF2B5EF4-FFF2-40B4-BE49-F238E27FC236}">
                <a16:creationId xmlns:a16="http://schemas.microsoft.com/office/drawing/2014/main" id="{56309181-3D5C-2980-51AD-F64B31D51CCC}"/>
              </a:ext>
            </a:extLst>
          </p:cNvPr>
          <p:cNvGraphicFramePr>
            <a:graphicFrameLocks noChangeAspect="1"/>
          </p:cNvGraphicFramePr>
          <p:nvPr>
            <p:extLst>
              <p:ext uri="{D42A27DB-BD31-4B8C-83A1-F6EECF244321}">
                <p14:modId xmlns:p14="http://schemas.microsoft.com/office/powerpoint/2010/main" val="1581174108"/>
              </p:ext>
            </p:extLst>
          </p:nvPr>
        </p:nvGraphicFramePr>
        <p:xfrm>
          <a:off x="2545820" y="321734"/>
          <a:ext cx="6972253" cy="5756356"/>
        </p:xfrm>
        <a:graphic>
          <a:graphicData uri="http://schemas.openxmlformats.org/presentationml/2006/ole">
            <mc:AlternateContent xmlns:mc="http://schemas.openxmlformats.org/markup-compatibility/2006">
              <mc:Choice xmlns:v="urn:schemas-microsoft-com:vml" Requires="v">
                <p:oleObj r:id="rId2" imgW="11338560" imgH="9364688" progId="Visio.Drawing.15">
                  <p:embed/>
                </p:oleObj>
              </mc:Choice>
              <mc:Fallback>
                <p:oleObj r:id="rId2" imgW="11338560" imgH="9364688" progId="Visio.Drawing.15">
                  <p:embed/>
                  <p:pic>
                    <p:nvPicPr>
                      <p:cNvPr id="3" name="Object 2">
                        <a:extLst>
                          <a:ext uri="{FF2B5EF4-FFF2-40B4-BE49-F238E27FC236}">
                            <a16:creationId xmlns:a16="http://schemas.microsoft.com/office/drawing/2014/main" id="{9BF0E6E1-1A17-4432-9DAF-C5C81CC48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820" y="321734"/>
                        <a:ext cx="6972253" cy="5756356"/>
                      </a:xfrm>
                      <a:prstGeom prst="rect">
                        <a:avLst/>
                      </a:prstGeom>
                      <a:noFill/>
                    </p:spPr>
                  </p:pic>
                </p:oleObj>
              </mc:Fallback>
            </mc:AlternateContent>
          </a:graphicData>
        </a:graphic>
      </p:graphicFrame>
      <p:sp>
        <p:nvSpPr>
          <p:cNvPr id="3" name="TextBox 2">
            <a:extLst>
              <a:ext uri="{FF2B5EF4-FFF2-40B4-BE49-F238E27FC236}">
                <a16:creationId xmlns:a16="http://schemas.microsoft.com/office/drawing/2014/main" id="{6F3214D2-F8E3-7F72-6D5C-BD7F1861AF69}"/>
              </a:ext>
            </a:extLst>
          </p:cNvPr>
          <p:cNvSpPr txBox="1"/>
          <p:nvPr/>
        </p:nvSpPr>
        <p:spPr>
          <a:xfrm>
            <a:off x="1189071" y="6249745"/>
            <a:ext cx="10030219" cy="369332"/>
          </a:xfrm>
          <a:prstGeom prst="rect">
            <a:avLst/>
          </a:prstGeom>
          <a:noFill/>
        </p:spPr>
        <p:txBody>
          <a:bodyPr wrap="square">
            <a:spAutoFit/>
          </a:bodyPr>
          <a:lstStyle/>
          <a:p>
            <a:r>
              <a:rPr lang="en-US" sz="1800" dirty="0">
                <a:effectLst/>
                <a:latin typeface="Times New Roman" panose="02020603050405020304" pitchFamily="18" charset="0"/>
                <a:ea typeface="DengXian" panose="02010600030101010101" pitchFamily="2" charset="-122"/>
              </a:rPr>
              <a:t>Calibration results of step 2 calibration that links congestion duration to the magnitude of speed reduction</a:t>
            </a:r>
            <a:endParaRPr lang="en-US" dirty="0"/>
          </a:p>
        </p:txBody>
      </p:sp>
    </p:spTree>
    <p:extLst>
      <p:ext uri="{BB962C8B-B14F-4D97-AF65-F5344CB8AC3E}">
        <p14:creationId xmlns:p14="http://schemas.microsoft.com/office/powerpoint/2010/main" val="3418571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p:graphicFrame>
        <p:nvGraphicFramePr>
          <p:cNvPr id="4" name="对象 2">
            <a:extLst>
              <a:ext uri="{FF2B5EF4-FFF2-40B4-BE49-F238E27FC236}">
                <a16:creationId xmlns:a16="http://schemas.microsoft.com/office/drawing/2014/main" id="{787B6FA7-7D5A-208E-23D3-2B8ACF112722}"/>
              </a:ext>
            </a:extLst>
          </p:cNvPr>
          <p:cNvGraphicFramePr>
            <a:graphicFrameLocks noChangeAspect="1"/>
          </p:cNvGraphicFramePr>
          <p:nvPr/>
        </p:nvGraphicFramePr>
        <p:xfrm>
          <a:off x="2743200" y="433551"/>
          <a:ext cx="6851650" cy="5626100"/>
        </p:xfrm>
        <a:graphic>
          <a:graphicData uri="http://schemas.openxmlformats.org/presentationml/2006/ole">
            <mc:AlternateContent xmlns:mc="http://schemas.openxmlformats.org/markup-compatibility/2006">
              <mc:Choice xmlns:v="urn:schemas-microsoft-com:vml" Requires="v">
                <p:oleObj name="Visio" r:id="rId2" imgW="11460196" imgH="9395389" progId="Visio.Drawing.15">
                  <p:embed/>
                </p:oleObj>
              </mc:Choice>
              <mc:Fallback>
                <p:oleObj name="Visio" r:id="rId2" imgW="11460196" imgH="9395389" progId="Visio.Drawing.15">
                  <p:embed/>
                  <p:pic>
                    <p:nvPicPr>
                      <p:cNvPr id="10" name="对象 2">
                        <a:extLst>
                          <a:ext uri="{FF2B5EF4-FFF2-40B4-BE49-F238E27FC236}">
                            <a16:creationId xmlns:a16="http://schemas.microsoft.com/office/drawing/2014/main" id="{CD3D75E7-D388-4CC2-91D6-2D8151153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33551"/>
                        <a:ext cx="6851650" cy="562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3">
            <a:extLst>
              <a:ext uri="{FF2B5EF4-FFF2-40B4-BE49-F238E27FC236}">
                <a16:creationId xmlns:a16="http://schemas.microsoft.com/office/drawing/2014/main" id="{0285D4DD-DF89-29D5-060E-705D42517197}"/>
              </a:ext>
            </a:extLst>
          </p:cNvPr>
          <p:cNvSpPr/>
          <p:nvPr/>
        </p:nvSpPr>
        <p:spPr>
          <a:xfrm>
            <a:off x="1743653" y="6054984"/>
            <a:ext cx="8850744" cy="506292"/>
          </a:xfrm>
          <a:prstGeom prst="rect">
            <a:avLst/>
          </a:prstGeom>
        </p:spPr>
        <p:txBody>
          <a:bodyPr wrap="square">
            <a:spAutoFit/>
          </a:bodyPr>
          <a:lstStyle/>
          <a:p>
            <a:pPr indent="254000" algn="ctr">
              <a:lnSpc>
                <a:spcPct val="150000"/>
              </a:lnSpc>
              <a:spcBef>
                <a:spcPts val="600"/>
              </a:spcBef>
              <a:spcAft>
                <a:spcPts val="600"/>
              </a:spcAft>
            </a:pPr>
            <a:r>
              <a:rPr lang="en-US" altLang="zh-CN" sz="2000" kern="100" dirty="0">
                <a:ea typeface="等线" panose="02010600030101010101" pitchFamily="2" charset="-122"/>
              </a:rPr>
              <a:t>Curves between D/C ratio and average speed during congestion duration </a:t>
            </a:r>
            <a:endParaRPr lang="zh-CN" altLang="zh-CN" sz="2000" kern="100" dirty="0">
              <a:ea typeface="等线" panose="02010600030101010101" pitchFamily="2" charset="-122"/>
            </a:endParaRPr>
          </a:p>
        </p:txBody>
      </p:sp>
    </p:spTree>
    <p:extLst>
      <p:ext uri="{BB962C8B-B14F-4D97-AF65-F5344CB8AC3E}">
        <p14:creationId xmlns:p14="http://schemas.microsoft.com/office/powerpoint/2010/main" val="2311983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p:pic>
        <p:nvPicPr>
          <p:cNvPr id="6" name="图片 6">
            <a:extLst>
              <a:ext uri="{FF2B5EF4-FFF2-40B4-BE49-F238E27FC236}">
                <a16:creationId xmlns:a16="http://schemas.microsoft.com/office/drawing/2014/main" id="{DC71E93D-0368-688F-383C-05E05A67DEAA}"/>
              </a:ext>
            </a:extLst>
          </p:cNvPr>
          <p:cNvPicPr>
            <a:picLocks noChangeAspect="1"/>
          </p:cNvPicPr>
          <p:nvPr/>
        </p:nvPicPr>
        <p:blipFill>
          <a:blip r:embed="rId2"/>
          <a:stretch>
            <a:fillRect/>
          </a:stretch>
        </p:blipFill>
        <p:spPr>
          <a:xfrm>
            <a:off x="2877184" y="685800"/>
            <a:ext cx="6332204" cy="5620306"/>
          </a:xfrm>
          <a:prstGeom prst="rect">
            <a:avLst/>
          </a:prstGeom>
        </p:spPr>
      </p:pic>
      <p:sp>
        <p:nvSpPr>
          <p:cNvPr id="7" name="矩形 8">
            <a:extLst>
              <a:ext uri="{FF2B5EF4-FFF2-40B4-BE49-F238E27FC236}">
                <a16:creationId xmlns:a16="http://schemas.microsoft.com/office/drawing/2014/main" id="{17D2B5FC-8737-E3D2-78EC-FF08C1113D8A}"/>
              </a:ext>
            </a:extLst>
          </p:cNvPr>
          <p:cNvSpPr/>
          <p:nvPr/>
        </p:nvSpPr>
        <p:spPr>
          <a:xfrm>
            <a:off x="1885363" y="6249745"/>
            <a:ext cx="9314290" cy="369332"/>
          </a:xfrm>
          <a:prstGeom prst="rect">
            <a:avLst/>
          </a:prstGeom>
        </p:spPr>
        <p:txBody>
          <a:bodyPr wrap="square">
            <a:spAutoFit/>
          </a:bodyPr>
          <a:lstStyle/>
          <a:p>
            <a:r>
              <a:rPr lang="en-US" altLang="zh-CN" dirty="0"/>
              <a:t>Calibrated inflow curvature parameters for different links and weekdays (sorted by D/C ratio)</a:t>
            </a:r>
            <a:endParaRPr lang="zh-CN" altLang="en-US" dirty="0"/>
          </a:p>
        </p:txBody>
      </p:sp>
    </p:spTree>
    <p:extLst>
      <p:ext uri="{BB962C8B-B14F-4D97-AF65-F5344CB8AC3E}">
        <p14:creationId xmlns:p14="http://schemas.microsoft.com/office/powerpoint/2010/main" val="1049664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p:pic>
        <p:nvPicPr>
          <p:cNvPr id="2" name="Picture 21">
            <a:extLst>
              <a:ext uri="{FF2B5EF4-FFF2-40B4-BE49-F238E27FC236}">
                <a16:creationId xmlns:a16="http://schemas.microsoft.com/office/drawing/2014/main" id="{3DC7B426-AF4E-8AFC-783F-B98ECF1B4D6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700238"/>
            <a:ext cx="3618722" cy="2286000"/>
          </a:xfrm>
          <a:prstGeom prst="rect">
            <a:avLst/>
          </a:prstGeom>
          <a:noFill/>
        </p:spPr>
      </p:pic>
      <p:pic>
        <p:nvPicPr>
          <p:cNvPr id="3" name="Picture 20">
            <a:extLst>
              <a:ext uri="{FF2B5EF4-FFF2-40B4-BE49-F238E27FC236}">
                <a16:creationId xmlns:a16="http://schemas.microsoft.com/office/drawing/2014/main" id="{013AD8CE-BE55-69AF-9EC2-D5F6C1A104E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8476" y="685801"/>
            <a:ext cx="3938914" cy="2217821"/>
          </a:xfrm>
          <a:prstGeom prst="rect">
            <a:avLst/>
          </a:prstGeom>
          <a:noFill/>
        </p:spPr>
      </p:pic>
      <p:pic>
        <p:nvPicPr>
          <p:cNvPr id="4" name="Picture 3">
            <a:extLst>
              <a:ext uri="{FF2B5EF4-FFF2-40B4-BE49-F238E27FC236}">
                <a16:creationId xmlns:a16="http://schemas.microsoft.com/office/drawing/2014/main" id="{FE010AD2-D08D-4353-4698-3DF8525DC2B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2322" y="3591025"/>
            <a:ext cx="3733800" cy="2362200"/>
          </a:xfrm>
          <a:prstGeom prst="rect">
            <a:avLst/>
          </a:prstGeom>
          <a:noFill/>
        </p:spPr>
      </p:pic>
      <p:pic>
        <p:nvPicPr>
          <p:cNvPr id="5" name="Picture 26">
            <a:extLst>
              <a:ext uri="{FF2B5EF4-FFF2-40B4-BE49-F238E27FC236}">
                <a16:creationId xmlns:a16="http://schemas.microsoft.com/office/drawing/2014/main" id="{F1DB7CBE-CE06-AA46-0F57-05950E1DD3C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2862" y="3506253"/>
            <a:ext cx="3944529" cy="2446973"/>
          </a:xfrm>
          <a:prstGeom prst="rect">
            <a:avLst/>
          </a:prstGeom>
          <a:noFill/>
        </p:spPr>
      </p:pic>
      <p:sp>
        <p:nvSpPr>
          <p:cNvPr id="6" name="矩形 1">
            <a:extLst>
              <a:ext uri="{FF2B5EF4-FFF2-40B4-BE49-F238E27FC236}">
                <a16:creationId xmlns:a16="http://schemas.microsoft.com/office/drawing/2014/main" id="{CB592B43-964C-8C67-52B8-E000D65EC0A4}"/>
              </a:ext>
            </a:extLst>
          </p:cNvPr>
          <p:cNvSpPr/>
          <p:nvPr/>
        </p:nvSpPr>
        <p:spPr>
          <a:xfrm>
            <a:off x="1969594" y="2938912"/>
            <a:ext cx="3808478" cy="523220"/>
          </a:xfrm>
          <a:prstGeom prst="rect">
            <a:avLst/>
          </a:prstGeom>
        </p:spPr>
        <p:txBody>
          <a:bodyPr wrap="square">
            <a:spAutoFit/>
          </a:bodyPr>
          <a:lstStyle/>
          <a:p>
            <a:r>
              <a:rPr lang="en-US" altLang="zh-CN" sz="1400" dirty="0"/>
              <a:t>Observed time-dependent mean speed and estimated speed at detector ID 87 on Monday</a:t>
            </a:r>
            <a:endParaRPr lang="zh-CN" altLang="en-US" sz="1400" dirty="0"/>
          </a:p>
        </p:txBody>
      </p:sp>
      <p:sp>
        <p:nvSpPr>
          <p:cNvPr id="7" name="矩形 4">
            <a:extLst>
              <a:ext uri="{FF2B5EF4-FFF2-40B4-BE49-F238E27FC236}">
                <a16:creationId xmlns:a16="http://schemas.microsoft.com/office/drawing/2014/main" id="{02D73057-A1FB-36B0-BF1D-98EB1C0DB027}"/>
              </a:ext>
            </a:extLst>
          </p:cNvPr>
          <p:cNvSpPr/>
          <p:nvPr/>
        </p:nvSpPr>
        <p:spPr>
          <a:xfrm>
            <a:off x="6302862" y="2981425"/>
            <a:ext cx="3944529" cy="523220"/>
          </a:xfrm>
          <a:prstGeom prst="rect">
            <a:avLst/>
          </a:prstGeom>
        </p:spPr>
        <p:txBody>
          <a:bodyPr wrap="square">
            <a:spAutoFit/>
          </a:bodyPr>
          <a:lstStyle/>
          <a:p>
            <a:r>
              <a:rPr lang="en-US" altLang="zh-CN" sz="1400" dirty="0"/>
              <a:t>Observed time-dependent mean speed and estimated speed at detector ID 87 on Tuesday</a:t>
            </a:r>
            <a:endParaRPr lang="zh-CN" altLang="en-US" sz="1400" dirty="0"/>
          </a:p>
        </p:txBody>
      </p:sp>
      <p:sp>
        <p:nvSpPr>
          <p:cNvPr id="9" name="矩形 10">
            <a:extLst>
              <a:ext uri="{FF2B5EF4-FFF2-40B4-BE49-F238E27FC236}">
                <a16:creationId xmlns:a16="http://schemas.microsoft.com/office/drawing/2014/main" id="{41D72712-1C16-2863-B050-35AC56DFF722}"/>
              </a:ext>
            </a:extLst>
          </p:cNvPr>
          <p:cNvSpPr/>
          <p:nvPr/>
        </p:nvSpPr>
        <p:spPr>
          <a:xfrm>
            <a:off x="1710567" y="5953225"/>
            <a:ext cx="4197311" cy="523220"/>
          </a:xfrm>
          <a:prstGeom prst="rect">
            <a:avLst/>
          </a:prstGeom>
        </p:spPr>
        <p:txBody>
          <a:bodyPr wrap="square">
            <a:spAutoFit/>
          </a:bodyPr>
          <a:lstStyle/>
          <a:p>
            <a:pPr indent="127000" algn="ctr">
              <a:spcBef>
                <a:spcPts val="600"/>
              </a:spcBef>
              <a:spcAft>
                <a:spcPts val="600"/>
              </a:spcAft>
            </a:pPr>
            <a:r>
              <a:rPr lang="en-US" altLang="zh-CN" sz="1400" dirty="0"/>
              <a:t>Observed time-dependent mean speed and estimated speed at detector ID 87 on Wednesday</a:t>
            </a:r>
            <a:endParaRPr lang="zh-CN" altLang="zh-CN" sz="1400" dirty="0"/>
          </a:p>
        </p:txBody>
      </p:sp>
      <p:sp>
        <p:nvSpPr>
          <p:cNvPr id="10" name="矩形 11">
            <a:extLst>
              <a:ext uri="{FF2B5EF4-FFF2-40B4-BE49-F238E27FC236}">
                <a16:creationId xmlns:a16="http://schemas.microsoft.com/office/drawing/2014/main" id="{617E5974-E890-63F9-2080-11116BC840FC}"/>
              </a:ext>
            </a:extLst>
          </p:cNvPr>
          <p:cNvSpPr/>
          <p:nvPr/>
        </p:nvSpPr>
        <p:spPr>
          <a:xfrm>
            <a:off x="6139633" y="5955875"/>
            <a:ext cx="4540718" cy="523220"/>
          </a:xfrm>
          <a:prstGeom prst="rect">
            <a:avLst/>
          </a:prstGeom>
        </p:spPr>
        <p:txBody>
          <a:bodyPr wrap="square">
            <a:spAutoFit/>
          </a:bodyPr>
          <a:lstStyle/>
          <a:p>
            <a:r>
              <a:rPr lang="en-US" altLang="zh-CN" sz="1400" dirty="0">
                <a:ea typeface="等线" panose="02010600030101010101" pitchFamily="2" charset="-122"/>
              </a:rPr>
              <a:t>Observed time-dependent mean speed and estimated speed at location with detector ID 87 on Thursday</a:t>
            </a:r>
            <a:endParaRPr lang="zh-CN" altLang="en-US" sz="1400" dirty="0"/>
          </a:p>
        </p:txBody>
      </p:sp>
    </p:spTree>
    <p:extLst>
      <p:ext uri="{BB962C8B-B14F-4D97-AF65-F5344CB8AC3E}">
        <p14:creationId xmlns:p14="http://schemas.microsoft.com/office/powerpoint/2010/main" val="1889508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Discussion: Limitation and Calibration challenges </a:t>
            </a:r>
          </a:p>
        </p:txBody>
      </p:sp>
      <p:grpSp>
        <p:nvGrpSpPr>
          <p:cNvPr id="2" name="组合 3">
            <a:extLst>
              <a:ext uri="{FF2B5EF4-FFF2-40B4-BE49-F238E27FC236}">
                <a16:creationId xmlns:a16="http://schemas.microsoft.com/office/drawing/2014/main" id="{2375722E-2AEB-4781-F21F-0EF9A64C08AD}"/>
              </a:ext>
            </a:extLst>
          </p:cNvPr>
          <p:cNvGrpSpPr/>
          <p:nvPr/>
        </p:nvGrpSpPr>
        <p:grpSpPr>
          <a:xfrm>
            <a:off x="8277959" y="3563256"/>
            <a:ext cx="3586692" cy="2853215"/>
            <a:chOff x="4724400" y="3420603"/>
            <a:chExt cx="3033617" cy="2350676"/>
          </a:xfrm>
        </p:grpSpPr>
        <p:pic>
          <p:nvPicPr>
            <p:cNvPr id="3" name="Picture 2">
              <a:extLst>
                <a:ext uri="{FF2B5EF4-FFF2-40B4-BE49-F238E27FC236}">
                  <a16:creationId xmlns:a16="http://schemas.microsoft.com/office/drawing/2014/main" id="{09ADCFE3-4208-0F18-5774-8EF4315C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3420603"/>
              <a:ext cx="3033617" cy="2350676"/>
            </a:xfrm>
            <a:prstGeom prst="rect">
              <a:avLst/>
            </a:prstGeom>
          </p:spPr>
        </p:pic>
        <p:sp>
          <p:nvSpPr>
            <p:cNvPr id="4" name="Rectangle 3">
              <a:extLst>
                <a:ext uri="{FF2B5EF4-FFF2-40B4-BE49-F238E27FC236}">
                  <a16:creationId xmlns:a16="http://schemas.microsoft.com/office/drawing/2014/main" id="{90C4DF6E-ACA1-5B14-2827-337E72C90EDC}"/>
                </a:ext>
              </a:extLst>
            </p:cNvPr>
            <p:cNvSpPr/>
            <p:nvPr/>
          </p:nvSpPr>
          <p:spPr>
            <a:xfrm>
              <a:off x="5538388" y="4627622"/>
              <a:ext cx="1888672" cy="829576"/>
            </a:xfrm>
            <a:prstGeom prst="rect">
              <a:avLst/>
            </a:prstGeom>
            <a:solidFill>
              <a:srgbClr val="5B9BD5">
                <a:alpha val="12000"/>
              </a:srgbClr>
            </a:solidFill>
            <a:ln w="25400" cap="flat" cmpd="sng" algn="ctr">
              <a:noFill/>
              <a:prstDash val="solid"/>
            </a:ln>
            <a:effectLst/>
          </p:spPr>
          <p:txBody>
            <a:bodyPr rtlCol="0" anchor="ctr"/>
            <a:lstStyle/>
            <a:p>
              <a:pPr algn="ctr" defTabSz="2821436">
                <a:defRPr/>
              </a:pPr>
              <a:endParaRPr lang="en-US" sz="5550" kern="0">
                <a:solidFill>
                  <a:prstClr val="white"/>
                </a:solidFill>
                <a:latin typeface="Calibri"/>
              </a:endParaRPr>
            </a:p>
          </p:txBody>
        </p:sp>
        <p:sp>
          <p:nvSpPr>
            <p:cNvPr id="5" name="Rectangle 4">
              <a:extLst>
                <a:ext uri="{FF2B5EF4-FFF2-40B4-BE49-F238E27FC236}">
                  <a16:creationId xmlns:a16="http://schemas.microsoft.com/office/drawing/2014/main" id="{88BF29AA-F2D4-0915-02B8-D84456480F4D}"/>
                </a:ext>
              </a:extLst>
            </p:cNvPr>
            <p:cNvSpPr/>
            <p:nvPr/>
          </p:nvSpPr>
          <p:spPr>
            <a:xfrm>
              <a:off x="6023015" y="4297391"/>
              <a:ext cx="1236803" cy="276078"/>
            </a:xfrm>
            <a:prstGeom prst="rect">
              <a:avLst/>
            </a:prstGeom>
          </p:spPr>
          <p:txBody>
            <a:bodyPr wrap="square">
              <a:spAutoFit/>
            </a:bodyPr>
            <a:lstStyle/>
            <a:p>
              <a:pPr algn="ctr" defTabSz="2821436"/>
              <a:r>
                <a:rPr lang="en-US" sz="1500" dirty="0">
                  <a:solidFill>
                    <a:srgbClr val="4472C4">
                      <a:lumMod val="75000"/>
                    </a:srgbClr>
                  </a:solidFill>
                  <a:latin typeface="Calibri"/>
                </a:rPr>
                <a:t>v/c ≥ 1 </a:t>
              </a:r>
            </a:p>
          </p:txBody>
        </p:sp>
      </p:grpSp>
      <p:pic>
        <p:nvPicPr>
          <p:cNvPr id="6" name="Picture 5">
            <a:extLst>
              <a:ext uri="{FF2B5EF4-FFF2-40B4-BE49-F238E27FC236}">
                <a16:creationId xmlns:a16="http://schemas.microsoft.com/office/drawing/2014/main" id="{5EDF0D93-7493-4DFC-D81E-55C1B6155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322" y="1102388"/>
            <a:ext cx="3601944" cy="2701459"/>
          </a:xfrm>
          <a:prstGeom prst="rect">
            <a:avLst/>
          </a:prstGeom>
        </p:spPr>
      </p:pic>
      <p:sp>
        <p:nvSpPr>
          <p:cNvPr id="7" name="Rectangle 6">
            <a:extLst>
              <a:ext uri="{FF2B5EF4-FFF2-40B4-BE49-F238E27FC236}">
                <a16:creationId xmlns:a16="http://schemas.microsoft.com/office/drawing/2014/main" id="{674B9509-EC2B-A322-54CD-99DFBDEE5682}"/>
              </a:ext>
            </a:extLst>
          </p:cNvPr>
          <p:cNvSpPr/>
          <p:nvPr/>
        </p:nvSpPr>
        <p:spPr>
          <a:xfrm>
            <a:off x="8490728" y="6440032"/>
            <a:ext cx="3425938" cy="307777"/>
          </a:xfrm>
          <a:prstGeom prst="rect">
            <a:avLst/>
          </a:prstGeom>
        </p:spPr>
        <p:txBody>
          <a:bodyPr wrap="none">
            <a:spAutoFit/>
          </a:bodyPr>
          <a:lstStyle/>
          <a:p>
            <a:pPr defTabSz="2821436"/>
            <a:r>
              <a:rPr lang="en-US" sz="1400" dirty="0">
                <a:latin typeface="+mn-ea"/>
              </a:rPr>
              <a:t>v/c ≥ 1 might not be empirically observed</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8006D2D-4B66-DD5D-2251-50D5A24FBF14}"/>
                  </a:ext>
                </a:extLst>
              </p:cNvPr>
              <p:cNvSpPr/>
              <p:nvPr/>
            </p:nvSpPr>
            <p:spPr>
              <a:xfrm>
                <a:off x="847811" y="1529696"/>
                <a:ext cx="7388081" cy="3712876"/>
              </a:xfrm>
              <a:prstGeom prst="rect">
                <a:avLst/>
              </a:prstGeom>
            </p:spPr>
            <p:txBody>
              <a:bodyPr wrap="square">
                <a:spAutoFit/>
              </a:bodyPr>
              <a:lstStyle/>
              <a:p>
                <a:r>
                  <a:rPr lang="en-CA" sz="2200" dirty="0"/>
                  <a:t>Challenges in calibrating Bureau of Public Roads (BPR) function: </a:t>
                </a:r>
              </a:p>
              <a:p>
                <a:r>
                  <a:rPr lang="en-CA" sz="2200" dirty="0"/>
                  <a:t>Lack of rigorous definitions for the </a:t>
                </a:r>
                <a:r>
                  <a:rPr lang="en-CA" sz="2200" b="1" dirty="0"/>
                  <a:t>volume-to-capacity (v/c) ratio</a:t>
                </a:r>
              </a:p>
              <a:p>
                <a:pPr/>
                <a14:m>
                  <m:oMathPara xmlns:m="http://schemas.openxmlformats.org/officeDocument/2006/math">
                    <m:oMathParaPr>
                      <m:jc m:val="centerGroup"/>
                    </m:oMathParaPr>
                    <m:oMath xmlns:m="http://schemas.openxmlformats.org/officeDocument/2006/math">
                      <m:r>
                        <a:rPr lang="en-CA" sz="2200" i="1">
                          <a:latin typeface="Cambria Math" panose="02040503050406030204" pitchFamily="18" charset="0"/>
                        </a:rPr>
                        <m:t>𝑢</m:t>
                      </m:r>
                      <m:r>
                        <a:rPr lang="en-CA" sz="2200">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CA" sz="2200" i="1">
                                  <a:latin typeface="Cambria Math" panose="02040503050406030204" pitchFamily="18" charset="0"/>
                                </a:rPr>
                                <m:t>𝑢</m:t>
                              </m:r>
                            </m:e>
                            <m:sub>
                              <m:r>
                                <a:rPr lang="en-CA" sz="2200" i="1">
                                  <a:latin typeface="Cambria Math" panose="02040503050406030204" pitchFamily="18" charset="0"/>
                                </a:rPr>
                                <m:t>𝑓</m:t>
                              </m:r>
                            </m:sub>
                          </m:sSub>
                        </m:num>
                        <m:den>
                          <m:r>
                            <a:rPr lang="en-CA" sz="2200" i="1">
                              <a:latin typeface="Cambria Math" panose="02040503050406030204" pitchFamily="18" charset="0"/>
                            </a:rPr>
                            <m:t>1+</m:t>
                          </m:r>
                          <m:r>
                            <a:rPr lang="en-CA" sz="2200" i="1">
                              <a:latin typeface="Cambria Math" panose="02040503050406030204" pitchFamily="18" charset="0"/>
                            </a:rPr>
                            <m:t>𝛼</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CA" sz="2200" i="1">
                                          <a:latin typeface="Cambria Math" panose="02040503050406030204" pitchFamily="18" charset="0"/>
                                        </a:rPr>
                                        <m:t>𝑣</m:t>
                                      </m:r>
                                    </m:num>
                                    <m:den>
                                      <m:r>
                                        <a:rPr lang="en-CA" sz="2200" i="1">
                                          <a:latin typeface="Cambria Math" panose="02040503050406030204" pitchFamily="18" charset="0"/>
                                        </a:rPr>
                                        <m:t>𝑐</m:t>
                                      </m:r>
                                    </m:den>
                                  </m:f>
                                </m:e>
                              </m:d>
                            </m:e>
                            <m:sup>
                              <m:r>
                                <a:rPr lang="en-CA" sz="2200" i="1">
                                  <a:latin typeface="Cambria Math" panose="02040503050406030204" pitchFamily="18" charset="0"/>
                                </a:rPr>
                                <m:t>𝛽</m:t>
                              </m:r>
                            </m:sup>
                          </m:sSup>
                        </m:den>
                      </m:f>
                    </m:oMath>
                  </m:oMathPara>
                </a14:m>
                <a:endParaRPr lang="en-US" sz="2200" dirty="0"/>
              </a:p>
              <a:p>
                <a:endParaRPr lang="en-US" sz="2200" dirty="0"/>
              </a:p>
              <a:p>
                <a:pPr marL="257175" indent="-257175">
                  <a:buFont typeface="+mj-lt"/>
                  <a:buAutoNum type="arabicPeriod"/>
                </a:pPr>
                <a:r>
                  <a:rPr lang="en-CA" sz="2200" i="1" dirty="0"/>
                  <a:t>What is the meaning of the “capacity” is in the v/c ratio? </a:t>
                </a:r>
              </a:p>
              <a:p>
                <a:pPr marL="257175" indent="-257175">
                  <a:buFont typeface="+mj-lt"/>
                  <a:buAutoNum type="arabicPeriod"/>
                </a:pPr>
                <a:r>
                  <a:rPr lang="en-CA" sz="2200" i="1" dirty="0"/>
                  <a:t>What is the meaning of the v/c ratio in the BPR function?</a:t>
                </a:r>
              </a:p>
              <a:p>
                <a:pPr marL="257175" indent="-257175">
                  <a:buFont typeface="+mj-lt"/>
                  <a:buAutoNum type="arabicPeriod"/>
                </a:pPr>
                <a:r>
                  <a:rPr lang="en-US" sz="2200" i="1" dirty="0"/>
                  <a:t>What is the relation between the v/c and peak hour factors (PHFs)? </a:t>
                </a:r>
              </a:p>
            </p:txBody>
          </p:sp>
        </mc:Choice>
        <mc:Fallback xmlns="">
          <p:sp>
            <p:nvSpPr>
              <p:cNvPr id="9" name="Rectangle 8">
                <a:extLst>
                  <a:ext uri="{FF2B5EF4-FFF2-40B4-BE49-F238E27FC236}">
                    <a16:creationId xmlns:a16="http://schemas.microsoft.com/office/drawing/2014/main" id="{A8006D2D-4B66-DD5D-2251-50D5A24FBF14}"/>
                  </a:ext>
                </a:extLst>
              </p:cNvPr>
              <p:cNvSpPr>
                <a:spLocks noRot="1" noChangeAspect="1" noMove="1" noResize="1" noEditPoints="1" noAdjustHandles="1" noChangeArrowheads="1" noChangeShapeType="1" noTextEdit="1"/>
              </p:cNvSpPr>
              <p:nvPr/>
            </p:nvSpPr>
            <p:spPr>
              <a:xfrm>
                <a:off x="847811" y="1529696"/>
                <a:ext cx="7388081" cy="3712876"/>
              </a:xfrm>
              <a:prstGeom prst="rect">
                <a:avLst/>
              </a:prstGeom>
              <a:blipFill>
                <a:blip r:embed="rId4"/>
                <a:stretch>
                  <a:fillRect l="-1073" t="-1149" r="-1320" b="-2299"/>
                </a:stretch>
              </a:blipFill>
            </p:spPr>
            <p:txBody>
              <a:bodyPr/>
              <a:lstStyle/>
              <a:p>
                <a:r>
                  <a:rPr lang="en-US">
                    <a:noFill/>
                  </a:rPr>
                  <a:t> </a:t>
                </a:r>
              </a:p>
            </p:txBody>
          </p:sp>
        </mc:Fallback>
      </mc:AlternateContent>
    </p:spTree>
    <p:extLst>
      <p:ext uri="{BB962C8B-B14F-4D97-AF65-F5344CB8AC3E}">
        <p14:creationId xmlns:p14="http://schemas.microsoft.com/office/powerpoint/2010/main" val="207258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Discussion: Limitation and Calibration challenges </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A4FC13-50E9-14EE-78D0-D8E3480D1DEF}"/>
                  </a:ext>
                </a:extLst>
              </p:cNvPr>
              <p:cNvSpPr/>
              <p:nvPr/>
            </p:nvSpPr>
            <p:spPr>
              <a:xfrm>
                <a:off x="670705" y="1144989"/>
                <a:ext cx="9325350" cy="1985159"/>
              </a:xfrm>
              <a:prstGeom prst="rect">
                <a:avLst/>
              </a:prstGeom>
            </p:spPr>
            <p:txBody>
              <a:bodyPr wrap="square">
                <a:spAutoFit/>
              </a:bodyPr>
              <a:lstStyle/>
              <a:p>
                <a:pPr marL="285750" indent="-285750">
                  <a:spcAft>
                    <a:spcPts val="600"/>
                  </a:spcAft>
                  <a:buFont typeface="Wingdings" panose="05000000000000000000" pitchFamily="2" charset="2"/>
                  <a:buChar char="Ø"/>
                </a:pPr>
                <a:r>
                  <a:rPr lang="en-CA" dirty="0">
                    <a:solidFill>
                      <a:schemeClr val="tx1"/>
                    </a:solidFill>
                    <a:latin typeface="Times New Roman" panose="02020603050405020304" pitchFamily="18" charset="0"/>
                    <a:cs typeface="Times New Roman" panose="02020603050405020304" pitchFamily="18" charset="0"/>
                  </a:rPr>
                  <a:t>Partition the VDF coordinate plane into 3 regimes with speed at capacity </a:t>
                </a:r>
                <a14:m>
                  <m:oMath xmlns:m="http://schemas.openxmlformats.org/officeDocument/2006/math">
                    <m:sSub>
                      <m:sSubPr>
                        <m:ctrlPr>
                          <a:rPr lang="en-US"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𝑢</m:t>
                        </m:r>
                      </m:e>
                      <m:sub>
                        <m:r>
                          <a:rPr lang="en-CA" i="1">
                            <a:solidFill>
                              <a:schemeClr val="tx1"/>
                            </a:solidFill>
                            <a:latin typeface="Cambria Math" panose="02040503050406030204" pitchFamily="18" charset="0"/>
                          </a:rPr>
                          <m:t>𝑐</m:t>
                        </m:r>
                      </m:sub>
                    </m:sSub>
                  </m:oMath>
                </a14:m>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spcAft>
                    <a:spcPts val="600"/>
                  </a:spcAft>
                  <a:buFont typeface="Wingdings" panose="05000000000000000000" pitchFamily="2" charset="2"/>
                  <a:buChar char="Ø"/>
                </a:pPr>
                <a:r>
                  <a:rPr lang="en-CA" b="1" dirty="0">
                    <a:solidFill>
                      <a:schemeClr val="tx1"/>
                    </a:solidFill>
                    <a:latin typeface="Times New Roman" panose="02020603050405020304" pitchFamily="18" charset="0"/>
                    <a:cs typeface="Times New Roman" panose="02020603050405020304" pitchFamily="18" charset="0"/>
                  </a:rPr>
                  <a:t>Regime A:</a:t>
                </a:r>
                <a:r>
                  <a:rPr lang="en-CA" dirty="0">
                    <a:solidFill>
                      <a:schemeClr val="tx1"/>
                    </a:solidFill>
                    <a:latin typeface="Times New Roman" panose="02020603050405020304" pitchFamily="18" charset="0"/>
                    <a:cs typeface="Times New Roman" panose="02020603050405020304" pitchFamily="18" charset="0"/>
                  </a:rPr>
                  <a:t> Observed flow rate with undersaturated state </a:t>
                </a:r>
                <a:r>
                  <a:rPr lang="en-US" i="1" dirty="0">
                    <a:solidFill>
                      <a:schemeClr val="tx1"/>
                    </a:solidFill>
                    <a:latin typeface="Times New Roman" panose="02020603050405020304" pitchFamily="18" charset="0"/>
                    <a:cs typeface="Times New Roman" panose="02020603050405020304" pitchFamily="18" charset="0"/>
                  </a:rPr>
                  <a:t>v/c</a:t>
                </a:r>
                <a:r>
                  <a:rPr lang="en-US" dirty="0">
                    <a:solidFill>
                      <a:schemeClr val="tx1"/>
                    </a:solidFill>
                    <a:latin typeface="Times New Roman" panose="02020603050405020304" pitchFamily="18" charset="0"/>
                    <a:cs typeface="Times New Roman" panose="02020603050405020304" pitchFamily="18" charset="0"/>
                  </a:rPr>
                  <a:t> ≤ 1 and uninterrupted free speed </a:t>
                </a:r>
                <a14:m>
                  <m:oMath xmlns:m="http://schemas.openxmlformats.org/officeDocument/2006/math">
                    <m:r>
                      <a:rPr lang="en-US" i="1">
                        <a:solidFill>
                          <a:schemeClr val="tx1"/>
                        </a:solidFill>
                        <a:latin typeface="Cambria Math" panose="02040503050406030204" pitchFamily="18" charset="0"/>
                      </a:rPr>
                      <m:t>𝑢</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𝑢</m:t>
                        </m:r>
                      </m:e>
                      <m:sub>
                        <m:r>
                          <a:rPr lang="en-CA" i="1">
                            <a:solidFill>
                              <a:schemeClr val="tx1"/>
                            </a:solidFill>
                            <a:latin typeface="Cambria Math" panose="02040503050406030204" pitchFamily="18" charset="0"/>
                          </a:rPr>
                          <m:t>𝑐</m:t>
                        </m:r>
                      </m:sub>
                    </m:sSub>
                  </m:oMath>
                </a14:m>
                <a:endParaRPr lang="en-US" dirty="0">
                  <a:solidFill>
                    <a:schemeClr val="tx1"/>
                  </a:solidFill>
                  <a:latin typeface="Times New Roman" panose="02020603050405020304" pitchFamily="18" charset="0"/>
                </a:endParaRPr>
              </a:p>
              <a:p>
                <a:pPr marL="285750" indent="-285750">
                  <a:spcAft>
                    <a:spcPts val="600"/>
                  </a:spcAft>
                  <a:buFont typeface="Wingdings" panose="05000000000000000000" pitchFamily="2" charset="2"/>
                  <a:buChar char="Ø"/>
                </a:pPr>
                <a:r>
                  <a:rPr lang="en-CA" b="1" dirty="0">
                    <a:solidFill>
                      <a:schemeClr val="tx1"/>
                    </a:solidFill>
                    <a:latin typeface="Times New Roman" panose="02020603050405020304" pitchFamily="18" charset="0"/>
                    <a:cs typeface="Times New Roman" panose="02020603050405020304" pitchFamily="18" charset="0"/>
                  </a:rPr>
                  <a:t>Regime B:</a:t>
                </a:r>
                <a:r>
                  <a:rPr lang="en-CA" dirty="0">
                    <a:solidFill>
                      <a:schemeClr val="tx1"/>
                    </a:solidFill>
                    <a:latin typeface="Times New Roman" panose="02020603050405020304" pitchFamily="18" charset="0"/>
                    <a:cs typeface="Times New Roman" panose="02020603050405020304" pitchFamily="18" charset="0"/>
                  </a:rPr>
                  <a:t> Observed reduced flow rate with </a:t>
                </a:r>
                <a:r>
                  <a:rPr lang="en-US" dirty="0">
                    <a:solidFill>
                      <a:schemeClr val="tx1"/>
                    </a:solidFill>
                    <a:latin typeface="Times New Roman" panose="02020603050405020304" pitchFamily="18" charset="0"/>
                    <a:cs typeface="Times New Roman" panose="02020603050405020304" pitchFamily="18" charset="0"/>
                  </a:rPr>
                  <a:t>saturated </a:t>
                </a:r>
                <a:r>
                  <a:rPr lang="en-CA" dirty="0">
                    <a:solidFill>
                      <a:schemeClr val="tx1"/>
                    </a:solidFill>
                    <a:latin typeface="Times New Roman" panose="02020603050405020304" pitchFamily="18" charset="0"/>
                    <a:cs typeface="Times New Roman" panose="02020603050405020304" pitchFamily="18" charset="0"/>
                  </a:rPr>
                  <a:t>state </a:t>
                </a:r>
                <a:r>
                  <a:rPr lang="en-US" i="1" dirty="0">
                    <a:solidFill>
                      <a:schemeClr val="tx1"/>
                    </a:solidFill>
                    <a:latin typeface="Times New Roman" panose="02020603050405020304" pitchFamily="18" charset="0"/>
                    <a:cs typeface="Times New Roman" panose="02020603050405020304" pitchFamily="18" charset="0"/>
                  </a:rPr>
                  <a:t>v/c</a:t>
                </a:r>
                <a:r>
                  <a:rPr lang="en-US" dirty="0">
                    <a:solidFill>
                      <a:schemeClr val="tx1"/>
                    </a:solidFill>
                    <a:latin typeface="Times New Roman" panose="02020603050405020304" pitchFamily="18" charset="0"/>
                    <a:cs typeface="Times New Roman" panose="02020603050405020304" pitchFamily="18" charset="0"/>
                  </a:rPr>
                  <a:t> ≤ 1 and reduced speeds </a:t>
                </a:r>
                <a14:m>
                  <m:oMath xmlns:m="http://schemas.openxmlformats.org/officeDocument/2006/math">
                    <m:r>
                      <a:rPr lang="en-US" i="1">
                        <a:solidFill>
                          <a:schemeClr val="tx1"/>
                        </a:solidFill>
                        <a:latin typeface="Cambria Math" panose="02040503050406030204" pitchFamily="18" charset="0"/>
                      </a:rPr>
                      <m:t>𝑢</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𝑢</m:t>
                        </m:r>
                      </m:e>
                      <m:sub>
                        <m:r>
                          <a:rPr lang="en-CA" i="1">
                            <a:solidFill>
                              <a:schemeClr val="tx1"/>
                            </a:solidFill>
                            <a:latin typeface="Cambria Math" panose="02040503050406030204" pitchFamily="18" charset="0"/>
                          </a:rPr>
                          <m:t>𝑐</m:t>
                        </m:r>
                      </m:sub>
                    </m:sSub>
                  </m:oMath>
                </a14:m>
                <a:endParaRPr lang="en-US" dirty="0">
                  <a:solidFill>
                    <a:schemeClr val="tx1"/>
                  </a:solidFill>
                  <a:latin typeface="Times New Roman" panose="02020603050405020304" pitchFamily="18" charset="0"/>
                </a:endParaRPr>
              </a:p>
              <a:p>
                <a:pPr marL="285750" indent="-285750">
                  <a:spcAft>
                    <a:spcPts val="600"/>
                  </a:spcAft>
                  <a:buFont typeface="Wingdings" panose="05000000000000000000" pitchFamily="2" charset="2"/>
                  <a:buChar char="Ø"/>
                </a:pPr>
                <a:r>
                  <a:rPr lang="en-CA" b="1" dirty="0">
                    <a:solidFill>
                      <a:schemeClr val="tx1"/>
                    </a:solidFill>
                    <a:latin typeface="Times New Roman" panose="02020603050405020304" pitchFamily="18" charset="0"/>
                    <a:cs typeface="Times New Roman" panose="02020603050405020304" pitchFamily="18" charset="0"/>
                  </a:rPr>
                  <a:t>Regime C:</a:t>
                </a:r>
                <a:r>
                  <a:rPr lang="en-CA" dirty="0">
                    <a:solidFill>
                      <a:schemeClr val="tx1"/>
                    </a:solidFill>
                    <a:latin typeface="Times New Roman" panose="02020603050405020304" pitchFamily="18" charset="0"/>
                    <a:cs typeface="Times New Roman" panose="02020603050405020304" pitchFamily="18" charset="0"/>
                  </a:rPr>
                  <a:t> Unobserved but derived “demand” volume with </a:t>
                </a:r>
                <a:r>
                  <a:rPr lang="en-US" dirty="0">
                    <a:solidFill>
                      <a:schemeClr val="tx1"/>
                    </a:solidFill>
                    <a:latin typeface="Times New Roman" panose="02020603050405020304" pitchFamily="18" charset="0"/>
                    <a:cs typeface="Times New Roman" panose="02020603050405020304" pitchFamily="18" charset="0"/>
                  </a:rPr>
                  <a:t>oversaturated state </a:t>
                </a:r>
                <a:r>
                  <a:rPr lang="en-US" i="1" dirty="0">
                    <a:solidFill>
                      <a:schemeClr val="tx1"/>
                    </a:solidFill>
                    <a:latin typeface="Times New Roman" panose="02020603050405020304" pitchFamily="18" charset="0"/>
                    <a:cs typeface="Times New Roman" panose="02020603050405020304" pitchFamily="18" charset="0"/>
                  </a:rPr>
                  <a:t>v/c</a:t>
                </a:r>
                <a:r>
                  <a:rPr lang="en-US" dirty="0">
                    <a:solidFill>
                      <a:schemeClr val="tx1"/>
                    </a:solidFill>
                    <a:latin typeface="Times New Roman" panose="02020603050405020304" pitchFamily="18" charset="0"/>
                    <a:cs typeface="Times New Roman" panose="02020603050405020304" pitchFamily="18" charset="0"/>
                  </a:rPr>
                  <a:t> ≥ 1 with reduced speeds </a:t>
                </a:r>
                <a14:m>
                  <m:oMath xmlns:m="http://schemas.openxmlformats.org/officeDocument/2006/math">
                    <m:r>
                      <a:rPr lang="en-US" i="1">
                        <a:solidFill>
                          <a:schemeClr val="tx1"/>
                        </a:solidFill>
                        <a:latin typeface="Cambria Math" panose="02040503050406030204" pitchFamily="18" charset="0"/>
                      </a:rPr>
                      <m:t>𝑢</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𝑢</m:t>
                        </m:r>
                      </m:e>
                      <m:sub>
                        <m:r>
                          <a:rPr lang="en-CA" i="1">
                            <a:solidFill>
                              <a:schemeClr val="tx1"/>
                            </a:solidFill>
                            <a:latin typeface="Cambria Math" panose="02040503050406030204" pitchFamily="18" charset="0"/>
                          </a:rPr>
                          <m:t>𝑐</m:t>
                        </m:r>
                      </m:sub>
                    </m:sSub>
                  </m:oMath>
                </a14:m>
                <a:endParaRPr 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BEA4FC13-50E9-14EE-78D0-D8E3480D1DEF}"/>
                  </a:ext>
                </a:extLst>
              </p:cNvPr>
              <p:cNvSpPr>
                <a:spLocks noRot="1" noChangeAspect="1" noMove="1" noResize="1" noEditPoints="1" noAdjustHandles="1" noChangeArrowheads="1" noChangeShapeType="1" noTextEdit="1"/>
              </p:cNvSpPr>
              <p:nvPr/>
            </p:nvSpPr>
            <p:spPr>
              <a:xfrm>
                <a:off x="670705" y="1144989"/>
                <a:ext cx="9325350" cy="1985159"/>
              </a:xfrm>
              <a:prstGeom prst="rect">
                <a:avLst/>
              </a:prstGeom>
              <a:blipFill>
                <a:blip r:embed="rId2"/>
                <a:stretch>
                  <a:fillRect l="-392" t="-1846" b="-430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705C3AA-9AE7-CE9B-46DE-B06819AC87A7}"/>
              </a:ext>
            </a:extLst>
          </p:cNvPr>
          <p:cNvPicPr>
            <a:picLocks noChangeAspect="1"/>
          </p:cNvPicPr>
          <p:nvPr/>
        </p:nvPicPr>
        <p:blipFill>
          <a:blip r:embed="rId3"/>
          <a:stretch>
            <a:fillRect/>
          </a:stretch>
        </p:blipFill>
        <p:spPr>
          <a:xfrm>
            <a:off x="3366462" y="3029207"/>
            <a:ext cx="6310745" cy="2992824"/>
          </a:xfrm>
          <a:prstGeom prst="rect">
            <a:avLst/>
          </a:prstGeom>
        </p:spPr>
      </p:pic>
      <p:sp>
        <p:nvSpPr>
          <p:cNvPr id="12" name="Rectangle 11">
            <a:extLst>
              <a:ext uri="{FF2B5EF4-FFF2-40B4-BE49-F238E27FC236}">
                <a16:creationId xmlns:a16="http://schemas.microsoft.com/office/drawing/2014/main" id="{CC70A9CC-03B7-A696-13A5-0D11153E4260}"/>
              </a:ext>
            </a:extLst>
          </p:cNvPr>
          <p:cNvSpPr/>
          <p:nvPr/>
        </p:nvSpPr>
        <p:spPr>
          <a:xfrm>
            <a:off x="953157" y="3940844"/>
            <a:ext cx="3018261" cy="584775"/>
          </a:xfrm>
          <a:prstGeom prst="rect">
            <a:avLst/>
          </a:prstGeom>
        </p:spPr>
        <p:txBody>
          <a:bodyPr wrap="square">
            <a:spAutoFit/>
          </a:bodyPr>
          <a:lstStyle/>
          <a:p>
            <a:r>
              <a:rPr lang="en-US" sz="1600" dirty="0"/>
              <a:t>Three regimes in speed vs. v/c ratio coordinate plane</a:t>
            </a:r>
          </a:p>
        </p:txBody>
      </p:sp>
      <p:sp>
        <p:nvSpPr>
          <p:cNvPr id="13" name="TextBox 12">
            <a:extLst>
              <a:ext uri="{FF2B5EF4-FFF2-40B4-BE49-F238E27FC236}">
                <a16:creationId xmlns:a16="http://schemas.microsoft.com/office/drawing/2014/main" id="{61A615CF-DCC7-DBAA-3F01-E9A8619F0B64}"/>
              </a:ext>
            </a:extLst>
          </p:cNvPr>
          <p:cNvSpPr txBox="1"/>
          <p:nvPr/>
        </p:nvSpPr>
        <p:spPr>
          <a:xfrm>
            <a:off x="2176234" y="6243315"/>
            <a:ext cx="9211566" cy="461665"/>
          </a:xfrm>
          <a:prstGeom prst="rect">
            <a:avLst/>
          </a:prstGeom>
          <a:noFill/>
        </p:spPr>
        <p:txBody>
          <a:bodyPr wrap="square">
            <a:spAutoFit/>
          </a:bodyPr>
          <a:lstStyle/>
          <a:p>
            <a:r>
              <a:rPr lang="en-US" sz="1200" dirty="0" err="1"/>
              <a:t>Mtoi</a:t>
            </a:r>
            <a:r>
              <a:rPr lang="en-US" sz="1200" dirty="0"/>
              <a:t>, E. T., &amp; Moses, R. (2014). Calibration and evaluation of link congestion functions: applying intrinsic sensitivity of link speed as a practical consideration to heterogeneous facility types within urban network. Journal of Transportation Technologies.</a:t>
            </a:r>
          </a:p>
        </p:txBody>
      </p:sp>
    </p:spTree>
    <p:extLst>
      <p:ext uri="{BB962C8B-B14F-4D97-AF65-F5344CB8AC3E}">
        <p14:creationId xmlns:p14="http://schemas.microsoft.com/office/powerpoint/2010/main" val="3489981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17F449-D25D-7158-DFB8-942FA0BBB79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mj-lt"/>
                <a:ea typeface="+mj-ea"/>
                <a:cs typeface="+mj-cs"/>
              </a:rPr>
              <a:t>V. Future directions</a:t>
            </a:r>
          </a:p>
        </p:txBody>
      </p:sp>
    </p:spTree>
    <p:extLst>
      <p:ext uri="{BB962C8B-B14F-4D97-AF65-F5344CB8AC3E}">
        <p14:creationId xmlns:p14="http://schemas.microsoft.com/office/powerpoint/2010/main" val="2978837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4" name="文本框 3">
            <a:extLst>
              <a:ext uri="{FF2B5EF4-FFF2-40B4-BE49-F238E27FC236}">
                <a16:creationId xmlns:a16="http://schemas.microsoft.com/office/drawing/2014/main" id="{49E29575-6E90-E77B-A665-9C5A2295BEF8}"/>
              </a:ext>
            </a:extLst>
          </p:cNvPr>
          <p:cNvSpPr txBox="1"/>
          <p:nvPr/>
        </p:nvSpPr>
        <p:spPr>
          <a:xfrm>
            <a:off x="252412" y="1086179"/>
            <a:ext cx="6096000"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Emerging applications</a:t>
            </a:r>
            <a:endParaRPr lang="zh-CN" altLang="en-US"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graphicFrame>
        <p:nvGraphicFramePr>
          <p:cNvPr id="5" name="表格 2">
            <a:extLst>
              <a:ext uri="{FF2B5EF4-FFF2-40B4-BE49-F238E27FC236}">
                <a16:creationId xmlns:a16="http://schemas.microsoft.com/office/drawing/2014/main" id="{7E29563A-1002-DE40-0E31-73B21C8ADCCA}"/>
              </a:ext>
            </a:extLst>
          </p:cNvPr>
          <p:cNvGraphicFramePr>
            <a:graphicFrameLocks noGrp="1"/>
          </p:cNvGraphicFramePr>
          <p:nvPr>
            <p:extLst>
              <p:ext uri="{D42A27DB-BD31-4B8C-83A1-F6EECF244321}">
                <p14:modId xmlns:p14="http://schemas.microsoft.com/office/powerpoint/2010/main" val="1613814406"/>
              </p:ext>
            </p:extLst>
          </p:nvPr>
        </p:nvGraphicFramePr>
        <p:xfrm>
          <a:off x="3300412" y="2866183"/>
          <a:ext cx="8449297" cy="3833361"/>
        </p:xfrm>
        <a:graphic>
          <a:graphicData uri="http://schemas.openxmlformats.org/drawingml/2006/table">
            <a:tbl>
              <a:tblPr firstRow="1" firstCol="1" bandRow="1">
                <a:tableStyleId>{5C22544A-7EE6-4342-B048-85BDC9FD1C3A}</a:tableStyleId>
              </a:tblPr>
              <a:tblGrid>
                <a:gridCol w="1623769">
                  <a:extLst>
                    <a:ext uri="{9D8B030D-6E8A-4147-A177-3AD203B41FA5}">
                      <a16:colId xmlns:a16="http://schemas.microsoft.com/office/drawing/2014/main" val="4102567591"/>
                    </a:ext>
                  </a:extLst>
                </a:gridCol>
                <a:gridCol w="1823180">
                  <a:extLst>
                    <a:ext uri="{9D8B030D-6E8A-4147-A177-3AD203B41FA5}">
                      <a16:colId xmlns:a16="http://schemas.microsoft.com/office/drawing/2014/main" val="927811589"/>
                    </a:ext>
                  </a:extLst>
                </a:gridCol>
                <a:gridCol w="1014144">
                  <a:extLst>
                    <a:ext uri="{9D8B030D-6E8A-4147-A177-3AD203B41FA5}">
                      <a16:colId xmlns:a16="http://schemas.microsoft.com/office/drawing/2014/main" val="1906356732"/>
                    </a:ext>
                  </a:extLst>
                </a:gridCol>
                <a:gridCol w="1264832">
                  <a:extLst>
                    <a:ext uri="{9D8B030D-6E8A-4147-A177-3AD203B41FA5}">
                      <a16:colId xmlns:a16="http://schemas.microsoft.com/office/drawing/2014/main" val="4108132068"/>
                    </a:ext>
                  </a:extLst>
                </a:gridCol>
                <a:gridCol w="1196462">
                  <a:extLst>
                    <a:ext uri="{9D8B030D-6E8A-4147-A177-3AD203B41FA5}">
                      <a16:colId xmlns:a16="http://schemas.microsoft.com/office/drawing/2014/main" val="3532538282"/>
                    </a:ext>
                  </a:extLst>
                </a:gridCol>
                <a:gridCol w="1526910">
                  <a:extLst>
                    <a:ext uri="{9D8B030D-6E8A-4147-A177-3AD203B41FA5}">
                      <a16:colId xmlns:a16="http://schemas.microsoft.com/office/drawing/2014/main" val="3858807793"/>
                    </a:ext>
                  </a:extLst>
                </a:gridCol>
              </a:tblGrid>
              <a:tr h="171140">
                <a:tc gridSpan="2">
                  <a:txBody>
                    <a:bodyPr/>
                    <a:lstStyle/>
                    <a:p>
                      <a:pPr algn="just">
                        <a:lnSpc>
                          <a:spcPct val="107000"/>
                        </a:lnSpc>
                        <a:spcAft>
                          <a:spcPts val="800"/>
                        </a:spcAft>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hMerge="1">
                  <a:txBody>
                    <a:bodyPr/>
                    <a:lstStyle/>
                    <a:p>
                      <a:endParaRPr lang="zh-CN" altLang="en-US"/>
                    </a:p>
                  </a:txBody>
                  <a:tcPr/>
                </a:tc>
                <a:tc gridSpan="4">
                  <a:txBody>
                    <a:bodyPr/>
                    <a:lstStyle/>
                    <a:p>
                      <a:pPr algn="ctr">
                        <a:lnSpc>
                          <a:spcPct val="107000"/>
                        </a:lnSpc>
                        <a:spcAft>
                          <a:spcPts val="800"/>
                        </a:spcAft>
                      </a:pPr>
                      <a:r>
                        <a:rPr lang="en-US" sz="1400" kern="50" dirty="0">
                          <a:effectLst/>
                        </a:rPr>
                        <a:t>Underlying Methodology</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24306227"/>
                  </a:ext>
                </a:extLst>
              </a:tr>
              <a:tr h="711148">
                <a:tc>
                  <a:txBody>
                    <a:bodyPr/>
                    <a:lstStyle/>
                    <a:p>
                      <a:pPr algn="just">
                        <a:lnSpc>
                          <a:spcPct val="107000"/>
                        </a:lnSpc>
                        <a:spcAft>
                          <a:spcPts val="800"/>
                        </a:spcAft>
                      </a:pPr>
                      <a:r>
                        <a:rPr lang="en-US" sz="1400" kern="50">
                          <a:effectLst/>
                        </a:rPr>
                        <a:t>Research Problems</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dirty="0">
                          <a:effectLst/>
                        </a:rPr>
                        <a:t>Focus</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dirty="0">
                          <a:effectLst/>
                        </a:rPr>
                        <a:t>Fundamental diagram</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dirty="0">
                          <a:effectLst/>
                        </a:rPr>
                        <a:t>Queueing theory with a stochastic process</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Point queues/bottleneck models</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dirty="0">
                          <a:effectLst/>
                        </a:rPr>
                        <a:t>Cell transmission model, simplified KW</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1647347920"/>
                  </a:ext>
                </a:extLst>
              </a:tr>
              <a:tr h="171140">
                <a:tc rowSpan="2">
                  <a:txBody>
                    <a:bodyPr/>
                    <a:lstStyle/>
                    <a:p>
                      <a:pPr algn="just">
                        <a:lnSpc>
                          <a:spcPct val="107000"/>
                        </a:lnSpc>
                        <a:spcAft>
                          <a:spcPts val="800"/>
                        </a:spcAft>
                      </a:pPr>
                      <a:r>
                        <a:rPr lang="en-US" sz="1400" kern="50">
                          <a:effectLst/>
                        </a:rPr>
                        <a:t>Multimodal transportation (rail, air, truck)</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Freight flexibility</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266700" algn="just">
                        <a:lnSpc>
                          <a:spcPct val="107000"/>
                        </a:lnSpc>
                        <a:spcAft>
                          <a:spcPts val="800"/>
                        </a:spcAft>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3465534674"/>
                  </a:ext>
                </a:extLst>
              </a:tr>
              <a:tr h="360005">
                <a:tc vMerge="1">
                  <a:txBody>
                    <a:bodyPr/>
                    <a:lstStyle/>
                    <a:p>
                      <a:endParaRPr lang="zh-CN" altLang="en-US"/>
                    </a:p>
                  </a:txBody>
                  <a:tcPr/>
                </a:tc>
                <a:tc>
                  <a:txBody>
                    <a:bodyPr/>
                    <a:lstStyle/>
                    <a:p>
                      <a:pPr algn="just">
                        <a:lnSpc>
                          <a:spcPct val="107000"/>
                        </a:lnSpc>
                        <a:spcAft>
                          <a:spcPts val="800"/>
                        </a:spcAft>
                      </a:pPr>
                      <a:r>
                        <a:rPr lang="en-US" sz="1400" kern="50">
                          <a:effectLst/>
                        </a:rPr>
                        <a:t>Railway capacity</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3697174489"/>
                  </a:ext>
                </a:extLst>
              </a:tr>
              <a:tr h="351143">
                <a:tc>
                  <a:txBody>
                    <a:bodyPr/>
                    <a:lstStyle/>
                    <a:p>
                      <a:pPr algn="just">
                        <a:lnSpc>
                          <a:spcPct val="107000"/>
                        </a:lnSpc>
                        <a:spcAft>
                          <a:spcPts val="800"/>
                        </a:spcAft>
                      </a:pPr>
                      <a:r>
                        <a:rPr lang="en-US" sz="1400" kern="50">
                          <a:effectLst/>
                        </a:rPr>
                        <a:t>Public transportation</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Bus accessibility</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3582791993"/>
                  </a:ext>
                </a:extLst>
              </a:tr>
              <a:tr h="351143">
                <a:tc>
                  <a:txBody>
                    <a:bodyPr/>
                    <a:lstStyle/>
                    <a:p>
                      <a:pPr algn="just">
                        <a:lnSpc>
                          <a:spcPct val="107000"/>
                        </a:lnSpc>
                        <a:spcAft>
                          <a:spcPts val="800"/>
                        </a:spcAft>
                      </a:pPr>
                      <a:r>
                        <a:rPr lang="en-US" sz="1400" kern="50">
                          <a:effectLst/>
                        </a:rPr>
                        <a:t>Bike</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Congestion in a single path</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266700" algn="just">
                        <a:lnSpc>
                          <a:spcPct val="107000"/>
                        </a:lnSpc>
                        <a:spcAft>
                          <a:spcPts val="800"/>
                        </a:spcAft>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3780360725"/>
                  </a:ext>
                </a:extLst>
              </a:tr>
              <a:tr h="351143">
                <a:tc>
                  <a:txBody>
                    <a:bodyPr/>
                    <a:lstStyle/>
                    <a:p>
                      <a:pPr algn="just">
                        <a:lnSpc>
                          <a:spcPct val="107000"/>
                        </a:lnSpc>
                        <a:spcAft>
                          <a:spcPts val="800"/>
                        </a:spcAft>
                      </a:pPr>
                      <a:r>
                        <a:rPr lang="en-US" sz="1400" kern="50">
                          <a:effectLst/>
                        </a:rPr>
                        <a:t>Pedestrians</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Bidirectional pedestrian streams</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1182121108"/>
                  </a:ext>
                </a:extLst>
              </a:tr>
              <a:tr h="487798">
                <a:tc>
                  <a:txBody>
                    <a:bodyPr/>
                    <a:lstStyle/>
                    <a:p>
                      <a:pPr algn="just">
                        <a:lnSpc>
                          <a:spcPct val="107000"/>
                        </a:lnSpc>
                        <a:spcAft>
                          <a:spcPts val="800"/>
                        </a:spcAft>
                      </a:pPr>
                      <a:r>
                        <a:rPr lang="en-US" sz="1400" kern="50">
                          <a:effectLst/>
                        </a:rPr>
                        <a:t>MaaS</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Ridesourcing shared transportation</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266700" algn="just">
                        <a:lnSpc>
                          <a:spcPct val="107000"/>
                        </a:lnSpc>
                        <a:spcAft>
                          <a:spcPts val="800"/>
                        </a:spcAft>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721783343"/>
                  </a:ext>
                </a:extLst>
              </a:tr>
              <a:tr h="171140">
                <a:tc>
                  <a:txBody>
                    <a:bodyPr/>
                    <a:lstStyle/>
                    <a:p>
                      <a:pPr algn="just">
                        <a:lnSpc>
                          <a:spcPct val="107000"/>
                        </a:lnSpc>
                        <a:spcAft>
                          <a:spcPts val="800"/>
                        </a:spcAft>
                      </a:pPr>
                      <a:r>
                        <a:rPr lang="en-US" sz="1400" kern="50">
                          <a:effectLst/>
                        </a:rPr>
                        <a:t>CAV</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Mixed traffic flow</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3994448694"/>
                  </a:ext>
                </a:extLst>
              </a:tr>
            </a:tbl>
          </a:graphicData>
        </a:graphic>
      </p:graphicFrame>
      <p:sp>
        <p:nvSpPr>
          <p:cNvPr id="9" name="文本框 10">
            <a:extLst>
              <a:ext uri="{FF2B5EF4-FFF2-40B4-BE49-F238E27FC236}">
                <a16:creationId xmlns:a16="http://schemas.microsoft.com/office/drawing/2014/main" id="{44B0FA70-36D1-7A00-EA69-17DB3304D3B5}"/>
              </a:ext>
            </a:extLst>
          </p:cNvPr>
          <p:cNvSpPr txBox="1"/>
          <p:nvPr/>
        </p:nvSpPr>
        <p:spPr>
          <a:xfrm>
            <a:off x="537825" y="1563799"/>
            <a:ext cx="11317569" cy="923330"/>
          </a:xfrm>
          <a:prstGeom prst="rect">
            <a:avLst/>
          </a:prstGeom>
          <a:noFill/>
        </p:spPr>
        <p:txBody>
          <a:bodyPr wrap="square">
            <a:spAutoFit/>
          </a:bodyPr>
          <a:lstStyle/>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The primary purpose of applying VDFs in emerging technology is to equilibrate assigned traffic volumes over the urban network by estimating the level of free-flow or congestion conditions at the macroscopic, mesoscopic, or microscopic transportation network analysis level.</a:t>
            </a:r>
            <a:endParaRPr lang="zh-CN" altLang="en-US"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12">
            <a:extLst>
              <a:ext uri="{FF2B5EF4-FFF2-40B4-BE49-F238E27FC236}">
                <a16:creationId xmlns:a16="http://schemas.microsoft.com/office/drawing/2014/main" id="{BC1E4AC0-C4ED-346B-EDB3-4B0E0D18335B}"/>
              </a:ext>
            </a:extLst>
          </p:cNvPr>
          <p:cNvSpPr txBox="1"/>
          <p:nvPr/>
        </p:nvSpPr>
        <p:spPr>
          <a:xfrm>
            <a:off x="387585" y="3206364"/>
            <a:ext cx="3007623" cy="1323439"/>
          </a:xfrm>
          <a:prstGeom prst="rect">
            <a:avLst/>
          </a:prstGeom>
          <a:noFill/>
        </p:spPr>
        <p:txBody>
          <a:bodyPr wrap="square">
            <a:spAutoFit/>
          </a:bodyPr>
          <a:lstStyle/>
          <a:p>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Research problems and underlying methodologies for the development of VDFs considering emerging technologies</a:t>
            </a:r>
            <a:endParaRPr lang="zh-CN" altLang="en-US" sz="1600" b="1"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947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标题 57">
            <a:extLst>
              <a:ext uri="{FF2B5EF4-FFF2-40B4-BE49-F238E27FC236}">
                <a16:creationId xmlns:a16="http://schemas.microsoft.com/office/drawing/2014/main" id="{08B8173B-7AAE-417A-B5DB-D2683C382775}"/>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altLang="zh-CN" sz="4000"/>
              <a:t>Network Traffic Flow Models </a:t>
            </a:r>
          </a:p>
        </p:txBody>
      </p:sp>
      <p:sp>
        <p:nvSpPr>
          <p:cNvPr id="26" name="内容占位符 14">
            <a:extLst>
              <a:ext uri="{FF2B5EF4-FFF2-40B4-BE49-F238E27FC236}">
                <a16:creationId xmlns:a16="http://schemas.microsoft.com/office/drawing/2014/main" id="{E10A52D7-BD25-42C6-A394-92E0A3CDDEB4}"/>
              </a:ext>
            </a:extLst>
          </p:cNvPr>
          <p:cNvSpPr>
            <a:spLocks noGrp="1"/>
          </p:cNvSpPr>
          <p:nvPr>
            <p:ph idx="1"/>
          </p:nvPr>
        </p:nvSpPr>
        <p:spPr>
          <a:xfrm>
            <a:off x="836680" y="2405067"/>
            <a:ext cx="6002110" cy="3729034"/>
          </a:xfrm>
        </p:spPr>
        <p:txBody>
          <a:bodyPr vert="horz" lIns="91440" tIns="45720" rIns="91440" bIns="45720" rtlCol="0">
            <a:normAutofit/>
          </a:bodyPr>
          <a:lstStyle/>
          <a:p>
            <a:pPr>
              <a:spcBef>
                <a:spcPts val="600"/>
              </a:spcBef>
            </a:pPr>
            <a:r>
              <a:rPr lang="en-US" altLang="zh-CN" sz="1700" dirty="0"/>
              <a:t> Functional requirements</a:t>
            </a:r>
          </a:p>
          <a:p>
            <a:pPr lvl="1">
              <a:spcBef>
                <a:spcPts val="600"/>
              </a:spcBef>
            </a:pPr>
            <a:r>
              <a:rPr lang="en-US" altLang="zh-CN" sz="1700" dirty="0"/>
              <a:t> Capture queue building-up, propagation, dissipation</a:t>
            </a:r>
          </a:p>
          <a:p>
            <a:pPr lvl="1">
              <a:spcBef>
                <a:spcPts val="600"/>
              </a:spcBef>
            </a:pPr>
            <a:r>
              <a:rPr lang="en-US" altLang="zh-CN" sz="2100" dirty="0"/>
              <a:t>Represent multiple origin-destination flow</a:t>
            </a:r>
          </a:p>
          <a:p>
            <a:pPr lvl="1">
              <a:spcBef>
                <a:spcPts val="600"/>
              </a:spcBef>
            </a:pPr>
            <a:r>
              <a:rPr lang="en-US" altLang="zh-CN" sz="2100" dirty="0"/>
              <a:t>Freeway merge and diverge</a:t>
            </a:r>
          </a:p>
          <a:p>
            <a:pPr lvl="1">
              <a:spcBef>
                <a:spcPts val="600"/>
              </a:spcBef>
            </a:pPr>
            <a:r>
              <a:rPr lang="en-US" altLang="zh-CN" sz="2100" dirty="0"/>
              <a:t>Arterial intersections (signal, stop signs, yield signs, no control) </a:t>
            </a:r>
          </a:p>
          <a:p>
            <a:pPr>
              <a:spcBef>
                <a:spcPts val="600"/>
              </a:spcBef>
            </a:pPr>
            <a:r>
              <a:rPr lang="en-US" altLang="zh-CN" sz="1700" dirty="0"/>
              <a:t> Evaluation Criteria </a:t>
            </a:r>
          </a:p>
          <a:p>
            <a:pPr lvl="1">
              <a:spcBef>
                <a:spcPts val="600"/>
              </a:spcBef>
            </a:pPr>
            <a:r>
              <a:rPr lang="en-US" altLang="zh-CN" sz="1700" dirty="0"/>
              <a:t> Theoretically rigorous</a:t>
            </a:r>
          </a:p>
          <a:p>
            <a:pPr lvl="1">
              <a:spcBef>
                <a:spcPts val="600"/>
              </a:spcBef>
            </a:pPr>
            <a:r>
              <a:rPr lang="en-US" altLang="zh-CN" sz="1700" dirty="0"/>
              <a:t> Numerically reliable</a:t>
            </a:r>
          </a:p>
          <a:p>
            <a:pPr lvl="1">
              <a:spcBef>
                <a:spcPts val="600"/>
              </a:spcBef>
            </a:pPr>
            <a:r>
              <a:rPr lang="en-US" altLang="zh-CN" sz="1700" dirty="0"/>
              <a:t> Computationally efficient</a:t>
            </a: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10"/>
          </p:nvPr>
        </p:nvSpPr>
        <p:spPr>
          <a:xfrm>
            <a:off x="838200" y="6356350"/>
            <a:ext cx="2164746" cy="365125"/>
          </a:xfrm>
        </p:spPr>
        <p:txBody>
          <a:bodyPr vert="horz" lIns="91440" tIns="45720" rIns="91440" bIns="45720" rtlCol="0" anchor="ctr">
            <a:normAutofit/>
          </a:bodyPr>
          <a:lstStyle/>
          <a:p>
            <a:pPr>
              <a:spcAft>
                <a:spcPts val="600"/>
              </a:spcAft>
              <a:defRPr/>
            </a:pPr>
            <a:fld id="{CDA1B62D-8E8B-47DA-A2C9-AB7F544F4065}" type="datetime1">
              <a:rPr lang="en-US" altLang="zh-CN" smtClean="0">
                <a:solidFill>
                  <a:prstClr val="black">
                    <a:tint val="75000"/>
                  </a:prstClr>
                </a:solidFill>
                <a:latin typeface="Calibri" panose="020F0502020204030204"/>
              </a:rPr>
              <a:pPr>
                <a:spcAft>
                  <a:spcPts val="600"/>
                </a:spcAft>
                <a:defRPr/>
              </a:pPr>
              <a:t>5/10/2023</a:t>
            </a:fld>
            <a:endParaRPr lang="en-US">
              <a:solidFill>
                <a:prstClr val="black">
                  <a:tint val="75000"/>
                </a:prstClr>
              </a:solidFill>
              <a:latin typeface="Calibri" panose="020F0502020204030204"/>
            </a:endParaRPr>
          </a:p>
        </p:txBody>
      </p:sp>
      <p:pic>
        <p:nvPicPr>
          <p:cNvPr id="27" name="Picture 18">
            <a:extLst>
              <a:ext uri="{FF2B5EF4-FFF2-40B4-BE49-F238E27FC236}">
                <a16:creationId xmlns:a16="http://schemas.microsoft.com/office/drawing/2014/main" id="{E1F41969-D1EE-69A5-DA50-6D5DB3791B53}"/>
              </a:ext>
            </a:extLst>
          </p:cNvPr>
          <p:cNvPicPr>
            <a:picLocks noChangeAspect="1"/>
          </p:cNvPicPr>
          <p:nvPr/>
        </p:nvPicPr>
        <p:blipFill rotWithShape="1">
          <a:blip r:embed="rId3"/>
          <a:srcRect l="27016" r="23844"/>
          <a:stretch/>
        </p:blipFill>
        <p:spPr>
          <a:xfrm>
            <a:off x="7199440" y="10"/>
            <a:ext cx="4992560" cy="6857990"/>
          </a:xfrm>
          <a:prstGeom prst="rect">
            <a:avLst/>
          </a:prstGeom>
          <a:effectLst/>
        </p:spPr>
      </p:pic>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1E8E9CB2-2897-44F3-B96C-AE93A821D237}" type="slidenum">
              <a:rPr lang="en-US" sz="1200">
                <a:latin typeface="Calibri" panose="020F0502020204030204"/>
                <a:ea typeface="+mn-ea"/>
                <a:cs typeface="+mn-cs"/>
              </a:rPr>
              <a:pPr>
                <a:spcAft>
                  <a:spcPts val="600"/>
                </a:spcAft>
                <a:defRPr/>
              </a:pPr>
              <a:t>6</a:t>
            </a:fld>
            <a:endParaRPr lang="en-US" sz="1200">
              <a:latin typeface="Calibri" panose="020F0502020204030204"/>
              <a:ea typeface="+mn-ea"/>
              <a:cs typeface="+mn-cs"/>
            </a:endParaRPr>
          </a:p>
        </p:txBody>
      </p:sp>
    </p:spTree>
    <p:extLst>
      <p:ext uri="{BB962C8B-B14F-4D97-AF65-F5344CB8AC3E}">
        <p14:creationId xmlns:p14="http://schemas.microsoft.com/office/powerpoint/2010/main" val="1725387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graphicFrame>
        <p:nvGraphicFramePr>
          <p:cNvPr id="2" name="Table 1">
            <a:extLst>
              <a:ext uri="{FF2B5EF4-FFF2-40B4-BE49-F238E27FC236}">
                <a16:creationId xmlns:a16="http://schemas.microsoft.com/office/drawing/2014/main" id="{FB5A01BB-6349-5CF6-82FB-8A5961981E38}"/>
              </a:ext>
            </a:extLst>
          </p:cNvPr>
          <p:cNvGraphicFramePr>
            <a:graphicFrameLocks noGrp="1"/>
          </p:cNvGraphicFramePr>
          <p:nvPr>
            <p:extLst>
              <p:ext uri="{D42A27DB-BD31-4B8C-83A1-F6EECF244321}">
                <p14:modId xmlns:p14="http://schemas.microsoft.com/office/powerpoint/2010/main" val="2694324493"/>
              </p:ext>
            </p:extLst>
          </p:nvPr>
        </p:nvGraphicFramePr>
        <p:xfrm>
          <a:off x="900270" y="1869455"/>
          <a:ext cx="10391459" cy="4394202"/>
        </p:xfrm>
        <a:graphic>
          <a:graphicData uri="http://schemas.openxmlformats.org/drawingml/2006/table">
            <a:tbl>
              <a:tblPr/>
              <a:tblGrid>
                <a:gridCol w="2758206">
                  <a:extLst>
                    <a:ext uri="{9D8B030D-6E8A-4147-A177-3AD203B41FA5}">
                      <a16:colId xmlns:a16="http://schemas.microsoft.com/office/drawing/2014/main" val="903469683"/>
                    </a:ext>
                  </a:extLst>
                </a:gridCol>
                <a:gridCol w="1773141">
                  <a:extLst>
                    <a:ext uri="{9D8B030D-6E8A-4147-A177-3AD203B41FA5}">
                      <a16:colId xmlns:a16="http://schemas.microsoft.com/office/drawing/2014/main" val="1920872848"/>
                    </a:ext>
                  </a:extLst>
                </a:gridCol>
                <a:gridCol w="1089328">
                  <a:extLst>
                    <a:ext uri="{9D8B030D-6E8A-4147-A177-3AD203B41FA5}">
                      <a16:colId xmlns:a16="http://schemas.microsoft.com/office/drawing/2014/main" val="602252917"/>
                    </a:ext>
                  </a:extLst>
                </a:gridCol>
                <a:gridCol w="2059388">
                  <a:extLst>
                    <a:ext uri="{9D8B030D-6E8A-4147-A177-3AD203B41FA5}">
                      <a16:colId xmlns:a16="http://schemas.microsoft.com/office/drawing/2014/main" val="1712894219"/>
                    </a:ext>
                  </a:extLst>
                </a:gridCol>
                <a:gridCol w="1335819">
                  <a:extLst>
                    <a:ext uri="{9D8B030D-6E8A-4147-A177-3AD203B41FA5}">
                      <a16:colId xmlns:a16="http://schemas.microsoft.com/office/drawing/2014/main" val="1434994922"/>
                    </a:ext>
                  </a:extLst>
                </a:gridCol>
                <a:gridCol w="1375577">
                  <a:extLst>
                    <a:ext uri="{9D8B030D-6E8A-4147-A177-3AD203B41FA5}">
                      <a16:colId xmlns:a16="http://schemas.microsoft.com/office/drawing/2014/main" val="3590304423"/>
                    </a:ext>
                  </a:extLst>
                </a:gridCol>
              </a:tblGrid>
              <a:tr h="755014">
                <a:tc>
                  <a:txBody>
                    <a:bodyPr/>
                    <a:lstStyle/>
                    <a:p>
                      <a:pPr algn="l"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Key References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Traffic flow composition</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Fundamental diagram</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Volume-delay function at the physical network</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Component of cyber-CAV</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Wireless communication network</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4257927"/>
                  </a:ext>
                </a:extLst>
              </a:tr>
              <a:tr h="284754">
                <a:tc>
                  <a:txBody>
                    <a:bodyPr/>
                    <a:lstStyle/>
                    <a:p>
                      <a:pPr algn="l" fontAlgn="ctr"/>
                      <a:r>
                        <a:rPr lang="en-US" sz="1500" b="0" i="0" u="none" strike="noStrike">
                          <a:solidFill>
                            <a:srgbClr val="0070C0"/>
                          </a:solidFill>
                          <a:effectLst/>
                          <a:latin typeface="Times New Roman" panose="02020603050405020304" pitchFamily="18" charset="0"/>
                          <a:cs typeface="Times New Roman" panose="02020603050405020304" pitchFamily="18" charset="0"/>
                        </a:rPr>
                        <a:t>(Levin and Boyles, 2015)</a:t>
                      </a:r>
                      <a:endParaRPr lang="en-US" sz="1500" b="0" i="0" u="none" strike="noStrike">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AVs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04021"/>
                  </a:ext>
                </a:extLst>
              </a:tr>
              <a:tr h="519884">
                <a:tc>
                  <a:txBody>
                    <a:bodyPr/>
                    <a:lstStyle/>
                    <a:p>
                      <a:pPr algn="l"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(Levin and Boyles, 2016)</a:t>
                      </a:r>
                      <a:r>
                        <a:rPr lang="en-US" sz="1500" b="0" i="0" u="none" strike="noStrike" dirty="0">
                          <a:solidFill>
                            <a:srgbClr val="0070C0"/>
                          </a:solidFill>
                          <a:effectLst/>
                          <a:latin typeface="Times New Roman" panose="02020603050405020304" pitchFamily="18" charset="0"/>
                          <a:cs typeface="Times New Roman" panose="02020603050405020304" pitchFamily="18" charset="0"/>
                        </a:rPr>
                        <a:t> </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HDVs and AVs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8028238"/>
                  </a:ext>
                </a:extLst>
              </a:tr>
              <a:tr h="519884">
                <a:tc>
                  <a:txBody>
                    <a:bodyPr/>
                    <a:lstStyle/>
                    <a:p>
                      <a:pPr algn="l" fontAlgn="ctr"/>
                      <a:r>
                        <a:rPr lang="en-US" sz="1500" b="0" i="0" u="none" strike="noStrike">
                          <a:solidFill>
                            <a:srgbClr val="0070C0"/>
                          </a:solidFill>
                          <a:effectLst/>
                          <a:latin typeface="Times New Roman" panose="02020603050405020304" pitchFamily="18" charset="0"/>
                          <a:cs typeface="Times New Roman" panose="02020603050405020304" pitchFamily="18" charset="0"/>
                        </a:rPr>
                        <a:t>(Olia et al., 2018)</a:t>
                      </a:r>
                      <a:endParaRPr lang="en-US" sz="1500" b="0" i="0" u="none" strike="noStrike">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HDVs and AVs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rPr>
                        <a:t> </a:t>
                      </a: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321741"/>
                  </a:ext>
                </a:extLst>
              </a:tr>
              <a:tr h="519884">
                <a:tc>
                  <a:txBody>
                    <a:bodyPr/>
                    <a:lstStyle/>
                    <a:p>
                      <a:pPr algn="l" fontAlgn="ctr"/>
                      <a:r>
                        <a:rPr lang="en-US" sz="1500" b="0" i="0" u="none" strike="noStrike">
                          <a:solidFill>
                            <a:srgbClr val="0070C0"/>
                          </a:solidFill>
                          <a:effectLst/>
                          <a:latin typeface="Times New Roman" panose="02020603050405020304" pitchFamily="18" charset="0"/>
                          <a:cs typeface="Times New Roman" panose="02020603050405020304" pitchFamily="18" charset="0"/>
                        </a:rPr>
                        <a:t>(Lu et al., 2020)</a:t>
                      </a:r>
                      <a:endParaRPr lang="en-US" sz="1500" b="0" i="0" u="none" strike="noStrike">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HDVs and AVs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6175693"/>
                  </a:ext>
                </a:extLst>
              </a:tr>
              <a:tr h="519884">
                <a:tc>
                  <a:txBody>
                    <a:bodyPr/>
                    <a:lstStyle/>
                    <a:p>
                      <a:pPr algn="l" fontAlgn="ctr"/>
                      <a:r>
                        <a:rPr lang="en-US" sz="1500" b="0" i="0" u="none" strike="noStrike">
                          <a:solidFill>
                            <a:srgbClr val="0070C0"/>
                          </a:solidFill>
                          <a:effectLst/>
                          <a:latin typeface="Times New Roman" panose="02020603050405020304" pitchFamily="18" charset="0"/>
                          <a:cs typeface="Times New Roman" panose="02020603050405020304" pitchFamily="18" charset="0"/>
                        </a:rPr>
                        <a:t>(Wang et al., 2021, 2019)</a:t>
                      </a:r>
                      <a:endParaRPr lang="en-US" sz="1500" b="0" i="0" u="none" strike="noStrike">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HDVs and CAVs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1460108"/>
                  </a:ext>
                </a:extLst>
              </a:tr>
              <a:tr h="755014">
                <a:tc>
                  <a:txBody>
                    <a:bodyPr/>
                    <a:lstStyle/>
                    <a:p>
                      <a:pPr algn="l" fontAlgn="ctr"/>
                      <a:r>
                        <a:rPr lang="fr-FR" sz="1500" b="0" i="0" u="none" strike="noStrike">
                          <a:solidFill>
                            <a:srgbClr val="0070C0"/>
                          </a:solidFill>
                          <a:effectLst/>
                          <a:latin typeface="Times New Roman" panose="02020603050405020304" pitchFamily="18" charset="0"/>
                          <a:cs typeface="Times New Roman" panose="02020603050405020304" pitchFamily="18" charset="0"/>
                        </a:rPr>
                        <a:t>(Abbasi et al., 2022; Abid et al., 2012; Dey et al., 2016; Hu et al., 2017)</a:t>
                      </a:r>
                      <a:endParaRPr lang="en-US" sz="1500" b="0" i="0" u="none" strike="noStrike">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500" b="0" i="0" u="none" strike="noStrike">
                          <a:solidFill>
                            <a:srgbClr val="000000"/>
                          </a:solidFill>
                          <a:effectLst/>
                          <a:latin typeface="Times New Roman" panose="02020603050405020304" pitchFamily="18" charset="0"/>
                          <a:cs typeface="Times New Roman" panose="02020603050405020304" pitchFamily="18" charset="0"/>
                        </a:rPr>
                        <a:t>V2X</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500" b="0" i="0" u="none" strike="noStrike">
                          <a:solidFill>
                            <a:srgbClr val="000000"/>
                          </a:solidFill>
                          <a:effectLst/>
                          <a:latin typeface="Wingdings" panose="05000000000000000000" pitchFamily="2" charset="2"/>
                        </a:rPr>
                        <a:t>ü</a:t>
                      </a:r>
                      <a:r>
                        <a:rPr lang="fr-FR" sz="1100" b="0" i="0" u="none" strike="noStrike">
                          <a:solidFill>
                            <a:srgbClr val="000000"/>
                          </a:solidFill>
                          <a:effectLst/>
                          <a:latin typeface="Times New Roman" panose="02020603050405020304" pitchFamily="18" charset="0"/>
                        </a:rPr>
                        <a:t>  </a:t>
                      </a:r>
                      <a:r>
                        <a:rPr lang="fr-FR"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500" b="0" i="0" u="none" strike="noStrike">
                          <a:solidFill>
                            <a:srgbClr val="000000"/>
                          </a:solidFill>
                          <a:effectLst/>
                          <a:latin typeface="Wingdings" panose="05000000000000000000" pitchFamily="2" charset="2"/>
                        </a:rPr>
                        <a:t>ü</a:t>
                      </a:r>
                      <a:r>
                        <a:rPr lang="fr-FR" sz="1100" b="0" i="0" u="none" strike="noStrike">
                          <a:solidFill>
                            <a:srgbClr val="000000"/>
                          </a:solidFill>
                          <a:effectLst/>
                          <a:latin typeface="Times New Roman" panose="02020603050405020304" pitchFamily="18" charset="0"/>
                        </a:rPr>
                        <a:t>  </a:t>
                      </a:r>
                      <a:r>
                        <a:rPr lang="fr-FR"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0864150"/>
                  </a:ext>
                </a:extLst>
              </a:tr>
              <a:tr h="519884">
                <a:tc>
                  <a:txBody>
                    <a:bodyPr/>
                    <a:lstStyle/>
                    <a:p>
                      <a:pPr algn="l" fontAlgn="ctr"/>
                      <a:r>
                        <a:rPr lang="en-US" sz="1500" b="0" i="0" u="none" strike="noStrike" dirty="0">
                          <a:solidFill>
                            <a:srgbClr val="0070C0"/>
                          </a:solidFill>
                          <a:effectLst/>
                          <a:latin typeface="Times New Roman" panose="02020603050405020304" pitchFamily="18" charset="0"/>
                          <a:cs typeface="Times New Roman" panose="02020603050405020304" pitchFamily="18" charset="0"/>
                        </a:rPr>
                        <a:t>(Zhao et al., 2019; Zhou and Peeta, 2021)</a:t>
                      </a:r>
                      <a:endParaRPr lang="en-US" sz="1500" b="0" i="0" u="none" strike="noStrike" dirty="0">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V2V</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8184"/>
                  </a:ext>
                </a:extLst>
              </a:tr>
            </a:tbl>
          </a:graphicData>
        </a:graphic>
      </p:graphicFrame>
      <p:sp>
        <p:nvSpPr>
          <p:cNvPr id="4" name="TextBox 3">
            <a:extLst>
              <a:ext uri="{FF2B5EF4-FFF2-40B4-BE49-F238E27FC236}">
                <a16:creationId xmlns:a16="http://schemas.microsoft.com/office/drawing/2014/main" id="{5674FBE3-A396-E01F-DDA5-1512AFDC9BB9}"/>
              </a:ext>
            </a:extLst>
          </p:cNvPr>
          <p:cNvSpPr txBox="1"/>
          <p:nvPr/>
        </p:nvSpPr>
        <p:spPr>
          <a:xfrm>
            <a:off x="1240688" y="6362050"/>
            <a:ext cx="11042373" cy="338554"/>
          </a:xfrm>
          <a:prstGeom prst="rect">
            <a:avLst/>
          </a:prstGeom>
          <a:noFill/>
        </p:spPr>
        <p:txBody>
          <a:bodyPr wrap="square">
            <a:spAutoFit/>
          </a:bodyPr>
          <a:lstStyle/>
          <a:p>
            <a:r>
              <a:rPr lang="en-US" sz="1600" b="1" kern="50" dirty="0">
                <a:solidFill>
                  <a:srgbClr val="000000"/>
                </a:solidFill>
                <a:effectLst/>
                <a:latin typeface="Times New Roman" panose="02020603050405020304" pitchFamily="18" charset="0"/>
                <a:ea typeface="DengXian" panose="02010600030101010101" pitchFamily="2" charset="-122"/>
              </a:rPr>
              <a:t>References in connecting performance measures between the physical roadway systems and cyber-CAV systems</a:t>
            </a:r>
            <a:endParaRPr lang="en-US" sz="1600" dirty="0"/>
          </a:p>
        </p:txBody>
      </p:sp>
      <p:sp>
        <p:nvSpPr>
          <p:cNvPr id="5" name="文本框 4">
            <a:extLst>
              <a:ext uri="{FF2B5EF4-FFF2-40B4-BE49-F238E27FC236}">
                <a16:creationId xmlns:a16="http://schemas.microsoft.com/office/drawing/2014/main" id="{581CF571-F87A-BDA7-36DB-CAC6BABFA65A}"/>
              </a:ext>
            </a:extLst>
          </p:cNvPr>
          <p:cNvSpPr txBox="1"/>
          <p:nvPr/>
        </p:nvSpPr>
        <p:spPr>
          <a:xfrm>
            <a:off x="350851" y="1232453"/>
            <a:ext cx="74199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VDFs for </a:t>
            </a: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CAV transportation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57864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4" name="文本框 4">
            <a:extLst>
              <a:ext uri="{FF2B5EF4-FFF2-40B4-BE49-F238E27FC236}">
                <a16:creationId xmlns:a16="http://schemas.microsoft.com/office/drawing/2014/main" id="{382FBA05-2C28-C4CA-8C60-DBAD4622A4D5}"/>
              </a:ext>
            </a:extLst>
          </p:cNvPr>
          <p:cNvSpPr txBox="1"/>
          <p:nvPr/>
        </p:nvSpPr>
        <p:spPr>
          <a:xfrm>
            <a:off x="350851" y="1232453"/>
            <a:ext cx="74199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VDFs for </a:t>
            </a: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CAV transportation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文本框 5">
            <a:extLst>
              <a:ext uri="{FF2B5EF4-FFF2-40B4-BE49-F238E27FC236}">
                <a16:creationId xmlns:a16="http://schemas.microsoft.com/office/drawing/2014/main" id="{F8E12342-385A-1761-310E-30C82DDC6C50}"/>
              </a:ext>
            </a:extLst>
          </p:cNvPr>
          <p:cNvSpPr txBox="1"/>
          <p:nvPr/>
        </p:nvSpPr>
        <p:spPr>
          <a:xfrm>
            <a:off x="228600" y="1912383"/>
            <a:ext cx="11734800" cy="4524315"/>
          </a:xfrm>
          <a:prstGeom prst="rect">
            <a:avLst/>
          </a:prstGeom>
          <a:noFill/>
        </p:spPr>
        <p:txBody>
          <a:bodyPr wrap="square">
            <a:spAutoFit/>
          </a:bodyPr>
          <a:lstStyle/>
          <a:p>
            <a:pPr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AVs or CAVs could significantly affect future transportation services through enhanced automation and connectivity. As a result, the following questions require further study.</a:t>
            </a:r>
          </a:p>
          <a:p>
            <a:pPr algn="just"/>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AutoNum type="alphaLcParenBoth"/>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How can hysteresis behavior due to human driving be analyzed in CAV and non-CAV mixed traffic flow conditions? </a:t>
            </a: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The development of a VDF for CAVs could involve a multiresolution analytics approach that can aggregate mesoscopic and microscopic results to volume-delay functions from newly available continuous or semicontinuous vehicle location, speed, and acceleration data across different days or months.</a:t>
            </a:r>
          </a:p>
          <a:p>
            <a:pPr marL="285750" indent="-285750" algn="just">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(b) How can the capacity and queue discharge be better described under complex situations, uncertain conditions, and complex geometry? </a:t>
            </a: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The capacity and queue discharge rate may be increased via shorter intervehicle gaps, improved lane usages, less unnecessary lane-changing, efficient merging, and lane changing.</a:t>
            </a:r>
          </a:p>
          <a:p>
            <a:pPr marL="285750" indent="-285750" algn="just">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(c) How can the FD and VDF be improved for mixed traffic flow? </a:t>
            </a: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The FD for mixed traffic flow needs to consider the headway distribution CAV penetration, and platooning intensity</a:t>
            </a: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Future studies can examine the safety and operational benefits of CAVs in different traffic conditions.</a:t>
            </a:r>
          </a:p>
        </p:txBody>
      </p:sp>
    </p:spTree>
    <p:extLst>
      <p:ext uri="{BB962C8B-B14F-4D97-AF65-F5344CB8AC3E}">
        <p14:creationId xmlns:p14="http://schemas.microsoft.com/office/powerpoint/2010/main" val="1515002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5" name="文本框 4">
            <a:extLst>
              <a:ext uri="{FF2B5EF4-FFF2-40B4-BE49-F238E27FC236}">
                <a16:creationId xmlns:a16="http://schemas.microsoft.com/office/drawing/2014/main" id="{581CF571-F87A-BDA7-36DB-CAC6BABFA65A}"/>
              </a:ext>
            </a:extLst>
          </p:cNvPr>
          <p:cNvSpPr txBox="1"/>
          <p:nvPr/>
        </p:nvSpPr>
        <p:spPr>
          <a:xfrm>
            <a:off x="350851" y="1232453"/>
            <a:ext cx="74199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VDFs for </a:t>
            </a: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CAV transportation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7C9838BE-9F18-1DB5-AD2C-5AF8687A0AD4}"/>
              </a:ext>
            </a:extLst>
          </p:cNvPr>
          <p:cNvPicPr>
            <a:picLocks noChangeAspect="1"/>
          </p:cNvPicPr>
          <p:nvPr/>
        </p:nvPicPr>
        <p:blipFill>
          <a:blip r:embed="rId2"/>
          <a:stretch>
            <a:fillRect/>
          </a:stretch>
        </p:blipFill>
        <p:spPr>
          <a:xfrm>
            <a:off x="95419" y="1974167"/>
            <a:ext cx="12001162" cy="3651380"/>
          </a:xfrm>
          <a:prstGeom prst="rect">
            <a:avLst/>
          </a:prstGeom>
        </p:spPr>
      </p:pic>
    </p:spTree>
    <p:extLst>
      <p:ext uri="{BB962C8B-B14F-4D97-AF65-F5344CB8AC3E}">
        <p14:creationId xmlns:p14="http://schemas.microsoft.com/office/powerpoint/2010/main" val="1767444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5" name="文本框 4">
            <a:extLst>
              <a:ext uri="{FF2B5EF4-FFF2-40B4-BE49-F238E27FC236}">
                <a16:creationId xmlns:a16="http://schemas.microsoft.com/office/drawing/2014/main" id="{581CF571-F87A-BDA7-36DB-CAC6BABFA65A}"/>
              </a:ext>
            </a:extLst>
          </p:cNvPr>
          <p:cNvSpPr txBox="1"/>
          <p:nvPr/>
        </p:nvSpPr>
        <p:spPr>
          <a:xfrm>
            <a:off x="350851" y="1232453"/>
            <a:ext cx="74199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VDFs for </a:t>
            </a: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CAV transportation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955929F3-8255-C2F3-566D-8569BDACE5C5}"/>
              </a:ext>
            </a:extLst>
          </p:cNvPr>
          <p:cNvPicPr>
            <a:picLocks noChangeAspect="1"/>
          </p:cNvPicPr>
          <p:nvPr/>
        </p:nvPicPr>
        <p:blipFill>
          <a:blip r:embed="rId2"/>
          <a:stretch>
            <a:fillRect/>
          </a:stretch>
        </p:blipFill>
        <p:spPr>
          <a:xfrm>
            <a:off x="95419" y="1935043"/>
            <a:ext cx="12001162" cy="3668247"/>
          </a:xfrm>
          <a:prstGeom prst="rect">
            <a:avLst/>
          </a:prstGeom>
        </p:spPr>
      </p:pic>
    </p:spTree>
    <p:extLst>
      <p:ext uri="{BB962C8B-B14F-4D97-AF65-F5344CB8AC3E}">
        <p14:creationId xmlns:p14="http://schemas.microsoft.com/office/powerpoint/2010/main" val="77786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5" name="文本框 4">
            <a:extLst>
              <a:ext uri="{FF2B5EF4-FFF2-40B4-BE49-F238E27FC236}">
                <a16:creationId xmlns:a16="http://schemas.microsoft.com/office/drawing/2014/main" id="{581CF571-F87A-BDA7-36DB-CAC6BABFA65A}"/>
              </a:ext>
            </a:extLst>
          </p:cNvPr>
          <p:cNvSpPr txBox="1"/>
          <p:nvPr/>
        </p:nvSpPr>
        <p:spPr>
          <a:xfrm>
            <a:off x="350852" y="1232453"/>
            <a:ext cx="2383018" cy="646331"/>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VDFs for </a:t>
            </a: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CAV transportation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21DF12C9-EC05-085A-6D4C-A12208BF2A1E}"/>
              </a:ext>
            </a:extLst>
          </p:cNvPr>
          <p:cNvPicPr>
            <a:picLocks noChangeAspect="1"/>
          </p:cNvPicPr>
          <p:nvPr/>
        </p:nvPicPr>
        <p:blipFill>
          <a:blip r:embed="rId2"/>
          <a:stretch>
            <a:fillRect/>
          </a:stretch>
        </p:blipFill>
        <p:spPr>
          <a:xfrm>
            <a:off x="2553645" y="866613"/>
            <a:ext cx="9253798" cy="5767452"/>
          </a:xfrm>
          <a:prstGeom prst="rect">
            <a:avLst/>
          </a:prstGeom>
        </p:spPr>
      </p:pic>
    </p:spTree>
    <p:extLst>
      <p:ext uri="{BB962C8B-B14F-4D97-AF65-F5344CB8AC3E}">
        <p14:creationId xmlns:p14="http://schemas.microsoft.com/office/powerpoint/2010/main" val="13368949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2" name="文本框 4">
            <a:extLst>
              <a:ext uri="{FF2B5EF4-FFF2-40B4-BE49-F238E27FC236}">
                <a16:creationId xmlns:a16="http://schemas.microsoft.com/office/drawing/2014/main" id="{C832DFA0-5DD7-B33F-B179-C7516FF9B6CD}"/>
              </a:ext>
            </a:extLst>
          </p:cNvPr>
          <p:cNvSpPr txBox="1"/>
          <p:nvPr/>
        </p:nvSpPr>
        <p:spPr>
          <a:xfrm>
            <a:off x="350851" y="1184745"/>
            <a:ext cx="74199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Multiresolution VDFs for network design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sp>
        <p:nvSpPr>
          <p:cNvPr id="3" name="文本框 6">
            <a:extLst>
              <a:ext uri="{FF2B5EF4-FFF2-40B4-BE49-F238E27FC236}">
                <a16:creationId xmlns:a16="http://schemas.microsoft.com/office/drawing/2014/main" id="{2A194D27-DB45-C121-958C-ABB1CD822241}"/>
              </a:ext>
            </a:extLst>
          </p:cNvPr>
          <p:cNvSpPr txBox="1"/>
          <p:nvPr/>
        </p:nvSpPr>
        <p:spPr>
          <a:xfrm>
            <a:off x="223880" y="1917696"/>
            <a:ext cx="11458575" cy="3416320"/>
          </a:xfrm>
          <a:prstGeom prst="rect">
            <a:avLst/>
          </a:prstGeom>
          <a:noFill/>
        </p:spPr>
        <p:txBody>
          <a:bodyPr wrap="square">
            <a:spAutoFit/>
          </a:bodyPr>
          <a:lstStyle/>
          <a:p>
            <a:pPr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Focused on evaluating various problems related to transportation network design problems. Some key questions need to be considered in future studies.</a:t>
            </a:r>
          </a:p>
          <a:p>
            <a:pPr algn="just"/>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AutoNum type="alphaLcParenBoth"/>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How can consistent definitions and a unified modeling framework be developed for multiresolution modeling?</a:t>
            </a:r>
          </a:p>
          <a:p>
            <a:pPr algn="just"/>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Future studies should use an integrated supply-side parameter calibration package with consistent definitions of traffic flow models and macroscopic VDFs. </a:t>
            </a:r>
          </a:p>
          <a:p>
            <a:pPr marL="285750" indent="-285750" algn="just">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(b) How can the VDF function be developed to analyze performance on both the demand and supply sides? </a:t>
            </a:r>
          </a:p>
          <a:p>
            <a:pPr algn="just"/>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Connecting VDFs with available DTA models to account for variable demand and traffic dynamics can be a critical future research direction, especially under a policy of time-dependent congestion pricing.</a:t>
            </a:r>
          </a:p>
        </p:txBody>
      </p:sp>
    </p:spTree>
    <p:extLst>
      <p:ext uri="{BB962C8B-B14F-4D97-AF65-F5344CB8AC3E}">
        <p14:creationId xmlns:p14="http://schemas.microsoft.com/office/powerpoint/2010/main" val="33006937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17F449-D25D-7158-DFB8-942FA0BBB79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mj-lt"/>
                <a:ea typeface="+mj-ea"/>
                <a:cs typeface="+mj-cs"/>
              </a:rPr>
              <a:t>VI. Conclusion</a:t>
            </a:r>
          </a:p>
        </p:txBody>
      </p:sp>
    </p:spTree>
    <p:extLst>
      <p:ext uri="{BB962C8B-B14F-4D97-AF65-F5344CB8AC3E}">
        <p14:creationId xmlns:p14="http://schemas.microsoft.com/office/powerpoint/2010/main" val="3825805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705BE85-391C-40AF-99BD-9ED4226898AB}"/>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ltLang="zh-CN" dirty="0"/>
          </a:p>
        </p:txBody>
      </p:sp>
      <p:sp>
        <p:nvSpPr>
          <p:cNvPr id="11" name="标题 57">
            <a:extLst>
              <a:ext uri="{FF2B5EF4-FFF2-40B4-BE49-F238E27FC236}">
                <a16:creationId xmlns:a16="http://schemas.microsoft.com/office/drawing/2014/main" id="{903E19BE-D132-4FEC-B4FC-725C3CF54DAC}"/>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Summary</a:t>
            </a:r>
            <a:endParaRPr lang="zh-CN" altLang="en-US" sz="4000" dirty="0"/>
          </a:p>
        </p:txBody>
      </p:sp>
      <p:graphicFrame>
        <p:nvGraphicFramePr>
          <p:cNvPr id="6" name="对象 5">
            <a:extLst>
              <a:ext uri="{FF2B5EF4-FFF2-40B4-BE49-F238E27FC236}">
                <a16:creationId xmlns:a16="http://schemas.microsoft.com/office/drawing/2014/main" id="{EBEEFBD4-9F60-44CA-99F4-9888CE49014F}"/>
              </a:ext>
            </a:extLst>
          </p:cNvPr>
          <p:cNvGraphicFramePr>
            <a:graphicFrameLocks noChangeAspect="1"/>
          </p:cNvGraphicFramePr>
          <p:nvPr/>
        </p:nvGraphicFramePr>
        <p:xfrm>
          <a:off x="565266" y="1319009"/>
          <a:ext cx="7216466" cy="4975736"/>
        </p:xfrm>
        <a:graphic>
          <a:graphicData uri="http://schemas.openxmlformats.org/presentationml/2006/ole">
            <mc:AlternateContent xmlns:mc="http://schemas.openxmlformats.org/markup-compatibility/2006">
              <mc:Choice xmlns:v="urn:schemas-microsoft-com:vml" Requires="v">
                <p:oleObj name="Visio" r:id="rId3" imgW="6877235" imgH="4743450" progId="Visio.Drawing.15">
                  <p:embed/>
                </p:oleObj>
              </mc:Choice>
              <mc:Fallback>
                <p:oleObj name="Visio" r:id="rId3" imgW="6877235" imgH="4743450" progId="Visio.Drawing.15">
                  <p:embed/>
                  <p:pic>
                    <p:nvPicPr>
                      <p:cNvPr id="6" name="对象 5">
                        <a:extLst>
                          <a:ext uri="{FF2B5EF4-FFF2-40B4-BE49-F238E27FC236}">
                            <a16:creationId xmlns:a16="http://schemas.microsoft.com/office/drawing/2014/main" id="{EBEEFBD4-9F60-44CA-99F4-9888CE490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6" y="1319009"/>
                        <a:ext cx="7216466" cy="4975736"/>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598EB007-2BAC-477A-9F72-DF87C7995F1E}"/>
              </a:ext>
            </a:extLst>
          </p:cNvPr>
          <p:cNvSpPr/>
          <p:nvPr/>
        </p:nvSpPr>
        <p:spPr>
          <a:xfrm>
            <a:off x="7781732" y="1525306"/>
            <a:ext cx="4282750" cy="4524315"/>
          </a:xfrm>
          <a:prstGeom prst="rect">
            <a:avLst/>
          </a:prstGeom>
        </p:spPr>
        <p:txBody>
          <a:bodyPr wrap="square">
            <a:spAutoFit/>
          </a:bodyPr>
          <a:lstStyle/>
          <a:p>
            <a:pPr marL="285750" indent="-285750">
              <a:buFont typeface="Wingdings" panose="05000000000000000000" pitchFamily="2" charset="2"/>
              <a:buChar char="Ø"/>
            </a:pPr>
            <a:r>
              <a:rPr lang="en-US" altLang="zh-CN" dirty="0">
                <a:solidFill>
                  <a:srgbClr val="002060"/>
                </a:solidFill>
                <a:latin typeface="Arial" panose="020B0604020202020204" pitchFamily="34" charset="0"/>
                <a:cs typeface="Arial" panose="020B0604020202020204" pitchFamily="34" charset="0"/>
              </a:rPr>
              <a:t>With this analytical formulation for the system performance evaluation, we can </a:t>
            </a:r>
            <a:r>
              <a:rPr lang="en-US" altLang="zh-CN" dirty="0">
                <a:solidFill>
                  <a:srgbClr val="FF0000"/>
                </a:solidFill>
                <a:latin typeface="Arial" panose="020B0604020202020204" pitchFamily="34" charset="0"/>
                <a:cs typeface="Arial" panose="020B0604020202020204" pitchFamily="34" charset="0"/>
              </a:rPr>
              <a:t>optimize the system performance jointly through the demand regulation policies and supply building efforts</a:t>
            </a:r>
            <a:r>
              <a:rPr lang="en-US" altLang="zh-CN" dirty="0">
                <a:solidFill>
                  <a:srgbClr val="002060"/>
                </a:solidFill>
                <a:latin typeface="Arial" panose="020B0604020202020204" pitchFamily="34" charset="0"/>
                <a:cs typeface="Arial" panose="020B0604020202020204" pitchFamily="34" charset="0"/>
              </a:rPr>
              <a:t>, and </a:t>
            </a:r>
            <a:r>
              <a:rPr lang="en-US" altLang="zh-CN" dirty="0">
                <a:solidFill>
                  <a:srgbClr val="FF0000"/>
                </a:solidFill>
                <a:latin typeface="Arial" panose="020B0604020202020204" pitchFamily="34" charset="0"/>
                <a:cs typeface="Arial" panose="020B0604020202020204" pitchFamily="34" charset="0"/>
              </a:rPr>
              <a:t>make a balance between them </a:t>
            </a:r>
            <a:r>
              <a:rPr lang="en-US" altLang="zh-CN" dirty="0">
                <a:solidFill>
                  <a:srgbClr val="002060"/>
                </a:solidFill>
                <a:latin typeface="Arial" panose="020B0604020202020204" pitchFamily="34" charset="0"/>
                <a:cs typeface="Arial" panose="020B0604020202020204" pitchFamily="34" charset="0"/>
              </a:rPr>
              <a:t>quantificationally with isoperformance contours. </a:t>
            </a:r>
            <a:endParaRPr lang="en-US" altLang="zh-CN"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Wingdings" panose="05000000000000000000" pitchFamily="2" charset="2"/>
              <a:buChar char="Ø"/>
            </a:pPr>
            <a:r>
              <a:rPr lang="en-US" altLang="zh-CN" dirty="0">
                <a:solidFill>
                  <a:srgbClr val="002060"/>
                </a:solidFill>
                <a:latin typeface="Arial" panose="020B0604020202020204" pitchFamily="34" charset="0"/>
                <a:cs typeface="Arial" panose="020B0604020202020204" pitchFamily="34" charset="0"/>
              </a:rPr>
              <a:t>In addition to the demand- and supply-side management, we can also </a:t>
            </a:r>
            <a:r>
              <a:rPr lang="en-US" altLang="zh-CN" dirty="0">
                <a:solidFill>
                  <a:srgbClr val="FF0000"/>
                </a:solidFill>
                <a:latin typeface="Arial" panose="020B0604020202020204" pitchFamily="34" charset="0"/>
                <a:cs typeface="Arial" panose="020B0604020202020204" pitchFamily="34" charset="0"/>
              </a:rPr>
              <a:t>actively control</a:t>
            </a:r>
            <a:r>
              <a:rPr lang="en-US" altLang="zh-CN" dirty="0">
                <a:solidFill>
                  <a:srgbClr val="002060"/>
                </a:solidFill>
                <a:latin typeface="Arial" panose="020B0604020202020204" pitchFamily="34" charset="0"/>
                <a:cs typeface="Arial" panose="020B0604020202020204" pitchFamily="34" charset="0"/>
              </a:rPr>
              <a:t> the transportation system performance with some control strategies, such as </a:t>
            </a:r>
            <a:r>
              <a:rPr lang="en-US" altLang="zh-CN" dirty="0">
                <a:solidFill>
                  <a:srgbClr val="FF0000"/>
                </a:solidFill>
                <a:latin typeface="Arial" panose="020B0604020202020204" pitchFamily="34" charset="0"/>
                <a:cs typeface="Arial" panose="020B0604020202020204" pitchFamily="34" charset="0"/>
              </a:rPr>
              <a:t>adaptive signal control, dynamic lane-use control, transit signal priority</a:t>
            </a:r>
            <a:r>
              <a:rPr lang="en-US" altLang="zh-CN" dirty="0">
                <a:solidFill>
                  <a:srgbClr val="002060"/>
                </a:solidFill>
                <a:latin typeface="Arial" panose="020B0604020202020204" pitchFamily="34" charset="0"/>
                <a:cs typeface="Arial" panose="020B0604020202020204" pitchFamily="34" charset="0"/>
              </a:rPr>
              <a:t>, etc.</a:t>
            </a:r>
            <a:endParaRPr lang="zh-CN" altLang="en-US"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日期占位符 3">
            <a:extLst>
              <a:ext uri="{FF2B5EF4-FFF2-40B4-BE49-F238E27FC236}">
                <a16:creationId xmlns:a16="http://schemas.microsoft.com/office/drawing/2014/main" id="{9AAD2300-D76B-48B1-9763-F188813704B4}"/>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5/10/2023</a:t>
            </a:fld>
            <a:endParaRPr lang="en-US" dirty="0"/>
          </a:p>
        </p:txBody>
      </p:sp>
      <p:sp>
        <p:nvSpPr>
          <p:cNvPr id="5" name="灯片编号占位符 4">
            <a:extLst>
              <a:ext uri="{FF2B5EF4-FFF2-40B4-BE49-F238E27FC236}">
                <a16:creationId xmlns:a16="http://schemas.microsoft.com/office/drawing/2014/main" id="{B8801C88-D8B0-45A2-A8C4-8D8E8AC24EA0}"/>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67</a:t>
            </a:fld>
            <a:endParaRPr lang="en-US" dirty="0"/>
          </a:p>
        </p:txBody>
      </p:sp>
    </p:spTree>
    <p:extLst>
      <p:ext uri="{BB962C8B-B14F-4D97-AF65-F5344CB8AC3E}">
        <p14:creationId xmlns:p14="http://schemas.microsoft.com/office/powerpoint/2010/main" val="29904632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Takeaway messages</a:t>
            </a:r>
          </a:p>
        </p:txBody>
      </p:sp>
      <p:sp>
        <p:nvSpPr>
          <p:cNvPr id="5" name="TextBox 4">
            <a:extLst>
              <a:ext uri="{FF2B5EF4-FFF2-40B4-BE49-F238E27FC236}">
                <a16:creationId xmlns:a16="http://schemas.microsoft.com/office/drawing/2014/main" id="{FFAF90CA-06BF-D836-6FBF-8CDF522DE4D2}"/>
              </a:ext>
            </a:extLst>
          </p:cNvPr>
          <p:cNvSpPr txBox="1"/>
          <p:nvPr/>
        </p:nvSpPr>
        <p:spPr>
          <a:xfrm>
            <a:off x="717604" y="1127692"/>
            <a:ext cx="10867445" cy="5032147"/>
          </a:xfrm>
          <a:prstGeom prst="rect">
            <a:avLst/>
          </a:prstGeom>
          <a:noFill/>
        </p:spPr>
        <p:txBody>
          <a:bodyPr wrap="square">
            <a:spAutoFit/>
          </a:bodyPr>
          <a:lstStyle/>
          <a:p>
            <a:pPr marL="342900" indent="-342900">
              <a:spcBef>
                <a:spcPts val="1800"/>
              </a:spcBef>
              <a:buFont typeface="+mj-lt"/>
              <a:buAutoNum type="arabicPeriod"/>
            </a:pPr>
            <a:r>
              <a:rPr lang="en-US" dirty="0"/>
              <a:t>Alpha and beta have physical meaning as they correspond to arrival and departure curves.</a:t>
            </a:r>
          </a:p>
          <a:p>
            <a:pPr marL="342900" indent="-342900">
              <a:spcBef>
                <a:spcPts val="1800"/>
              </a:spcBef>
              <a:buFont typeface="+mj-lt"/>
              <a:buAutoNum type="arabicPeriod"/>
            </a:pPr>
            <a:r>
              <a:rPr lang="en-US" dirty="0"/>
              <a:t>A fluid queue with polynomial arrival rate provides a simplistic and parsimonious way to understand system dynamics.</a:t>
            </a:r>
          </a:p>
          <a:p>
            <a:pPr marL="342900" indent="-342900">
              <a:spcBef>
                <a:spcPts val="1800"/>
              </a:spcBef>
              <a:buFont typeface="+mj-lt"/>
              <a:buAutoNum type="arabicPeriod"/>
            </a:pPr>
            <a:r>
              <a:rPr lang="en-US" dirty="0"/>
              <a:t>The queue based VDF model has been successfully applied to real-world statewide models.</a:t>
            </a:r>
          </a:p>
          <a:p>
            <a:pPr marL="342900" indent="-342900">
              <a:spcBef>
                <a:spcPts val="1800"/>
              </a:spcBef>
              <a:buFont typeface="+mj-lt"/>
              <a:buAutoNum type="arabicPeriod"/>
            </a:pPr>
            <a:r>
              <a:rPr lang="en-US" dirty="0"/>
              <a:t>Fast computation times enable large-scale scenario planning and management.</a:t>
            </a:r>
          </a:p>
          <a:p>
            <a:pPr marL="342900" indent="-342900">
              <a:spcBef>
                <a:spcPts val="1800"/>
              </a:spcBef>
              <a:buFont typeface="+mj-lt"/>
              <a:buAutoNum type="arabicPeriod"/>
            </a:pPr>
            <a:r>
              <a:rPr lang="en-US" dirty="0"/>
              <a:t>Evaluation of emerging technologies should not rely solely on simulation-based studies.</a:t>
            </a:r>
          </a:p>
          <a:p>
            <a:pPr marL="342900" indent="-342900">
              <a:spcBef>
                <a:spcPts val="1800"/>
              </a:spcBef>
              <a:buFont typeface="+mj-lt"/>
              <a:buAutoNum type="arabicPeriod"/>
            </a:pPr>
            <a:r>
              <a:rPr lang="en-US" dirty="0"/>
              <a:t>Understanding the true arrival/departure rate, FD shape, and identifying congestion bottlenecks are necessary components of system dynamics in theory.</a:t>
            </a:r>
          </a:p>
          <a:p>
            <a:pPr marL="342900" indent="-342900">
              <a:spcBef>
                <a:spcPts val="1800"/>
              </a:spcBef>
              <a:buFont typeface="+mj-lt"/>
              <a:buAutoNum type="arabicPeriod"/>
            </a:pPr>
            <a:r>
              <a:rPr lang="en-US" dirty="0"/>
              <a:t>Optimal control and feedback theories should be utilized to derive analytical, closed-form solutions that capture the behavior of time-dependent delays and different shapes of arrival and departure curves/profiles.</a:t>
            </a:r>
          </a:p>
          <a:p>
            <a:pPr marL="342900" indent="-342900">
              <a:spcBef>
                <a:spcPts val="1800"/>
              </a:spcBef>
              <a:buFont typeface="+mj-lt"/>
              <a:buAutoNum type="arabicPeriod"/>
            </a:pPr>
            <a:r>
              <a:rPr lang="en-US" dirty="0"/>
              <a:t>Multiple aggregated supply and demand functionalities exist for different system-wide analyses, such as time-dependent queue dynamics of a multi-modal transportation system.</a:t>
            </a:r>
          </a:p>
        </p:txBody>
      </p:sp>
    </p:spTree>
    <p:extLst>
      <p:ext uri="{BB962C8B-B14F-4D97-AF65-F5344CB8AC3E}">
        <p14:creationId xmlns:p14="http://schemas.microsoft.com/office/powerpoint/2010/main" val="397189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D098-5241-439D-A420-821AE028B612}"/>
              </a:ext>
            </a:extLst>
          </p:cNvPr>
          <p:cNvSpPr>
            <a:spLocks noGrp="1"/>
          </p:cNvSpPr>
          <p:nvPr>
            <p:ph type="title"/>
          </p:nvPr>
        </p:nvSpPr>
        <p:spPr>
          <a:xfrm>
            <a:off x="8017254" y="525439"/>
            <a:ext cx="3336545" cy="1657614"/>
          </a:xfrm>
        </p:spPr>
        <p:txBody>
          <a:bodyPr>
            <a:normAutofit/>
          </a:bodyPr>
          <a:lstStyle/>
          <a:p>
            <a:r>
              <a:rPr lang="en-US" sz="3600"/>
              <a:t>ASU ITE Student Chapter</a:t>
            </a:r>
          </a:p>
        </p:txBody>
      </p:sp>
      <p:pic>
        <p:nvPicPr>
          <p:cNvPr id="17" name="Picture 16" descr="A person smiling for the camera&#10;&#10;Description automatically generated with medium confidence">
            <a:extLst>
              <a:ext uri="{FF2B5EF4-FFF2-40B4-BE49-F238E27FC236}">
                <a16:creationId xmlns:a16="http://schemas.microsoft.com/office/drawing/2014/main" id="{7A746BF5-0A70-6735-38E1-C8F331401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466" y="56100"/>
            <a:ext cx="2160621" cy="2160621"/>
          </a:xfrm>
          <a:prstGeom prst="rect">
            <a:avLst/>
          </a:prstGeom>
        </p:spPr>
      </p:pic>
      <p:pic>
        <p:nvPicPr>
          <p:cNvPr id="23" name="Picture 22" descr="A person taking a selfie&#10;&#10;Description automatically generated">
            <a:extLst>
              <a:ext uri="{FF2B5EF4-FFF2-40B4-BE49-F238E27FC236}">
                <a16:creationId xmlns:a16="http://schemas.microsoft.com/office/drawing/2014/main" id="{53A71E7F-D385-78B9-5ADD-5F8DB1FC3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554" y="4276429"/>
            <a:ext cx="1878483" cy="1878483"/>
          </a:xfrm>
          <a:prstGeom prst="rect">
            <a:avLst/>
          </a:prstGeom>
        </p:spPr>
      </p:pic>
      <p:pic>
        <p:nvPicPr>
          <p:cNvPr id="24" name="Picture 23" descr="A picture containing person&#10;&#10;Description automatically generated">
            <a:extLst>
              <a:ext uri="{FF2B5EF4-FFF2-40B4-BE49-F238E27FC236}">
                <a16:creationId xmlns:a16="http://schemas.microsoft.com/office/drawing/2014/main" id="{CA91FD32-7946-397D-E91D-94CC51D75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8130" y="1837293"/>
            <a:ext cx="2171535" cy="2171535"/>
          </a:xfrm>
          <a:prstGeom prst="rect">
            <a:avLst/>
          </a:prstGeom>
        </p:spPr>
      </p:pic>
      <p:pic>
        <p:nvPicPr>
          <p:cNvPr id="22" name="Picture 4" descr="profile image">
            <a:extLst>
              <a:ext uri="{FF2B5EF4-FFF2-40B4-BE49-F238E27FC236}">
                <a16:creationId xmlns:a16="http://schemas.microsoft.com/office/drawing/2014/main" id="{591FEC3B-6F54-AA86-91CF-102E9C9E3EC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21653" y="1515914"/>
            <a:ext cx="2088462" cy="20884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person in a suit smiling&#10;&#10;Description automatically generated with medium confidence">
            <a:extLst>
              <a:ext uri="{FF2B5EF4-FFF2-40B4-BE49-F238E27FC236}">
                <a16:creationId xmlns:a16="http://schemas.microsoft.com/office/drawing/2014/main" id="{5697158C-86BD-3F68-BC9B-7B1CC9761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1288" y="3767647"/>
            <a:ext cx="1669191" cy="1448024"/>
          </a:xfrm>
          <a:prstGeom prst="rect">
            <a:avLst/>
          </a:prstGeom>
        </p:spPr>
      </p:pic>
      <p:sp>
        <p:nvSpPr>
          <p:cNvPr id="3" name="Content Placeholder 2">
            <a:extLst>
              <a:ext uri="{FF2B5EF4-FFF2-40B4-BE49-F238E27FC236}">
                <a16:creationId xmlns:a16="http://schemas.microsoft.com/office/drawing/2014/main" id="{392C5AA4-6236-4C37-B371-7216244CB1D5}"/>
              </a:ext>
            </a:extLst>
          </p:cNvPr>
          <p:cNvSpPr>
            <a:spLocks noGrp="1"/>
          </p:cNvSpPr>
          <p:nvPr>
            <p:ph idx="1"/>
          </p:nvPr>
        </p:nvSpPr>
        <p:spPr>
          <a:xfrm>
            <a:off x="8017254" y="2274491"/>
            <a:ext cx="3336546" cy="3902472"/>
          </a:xfrm>
        </p:spPr>
        <p:txBody>
          <a:bodyPr>
            <a:normAutofit/>
          </a:bodyPr>
          <a:lstStyle/>
          <a:p>
            <a:r>
              <a:rPr lang="en-US" sz="2000" dirty="0">
                <a:latin typeface="Roboto" panose="02000000000000000000" pitchFamily="2" charset="0"/>
              </a:rPr>
              <a:t>Brandon </a:t>
            </a:r>
            <a:r>
              <a:rPr lang="en-US" sz="2000" dirty="0" err="1">
                <a:latin typeface="Roboto" panose="02000000000000000000" pitchFamily="2" charset="0"/>
              </a:rPr>
              <a:t>Schaack</a:t>
            </a:r>
            <a:endParaRPr lang="en-US" sz="2000" dirty="0">
              <a:latin typeface="Roboto" panose="02000000000000000000" pitchFamily="2" charset="0"/>
            </a:endParaRPr>
          </a:p>
          <a:p>
            <a:r>
              <a:rPr lang="en-US" sz="2000" dirty="0">
                <a:latin typeface="Roboto" panose="02000000000000000000" pitchFamily="2" charset="0"/>
              </a:rPr>
              <a:t>Bright </a:t>
            </a:r>
            <a:r>
              <a:rPr lang="en-US" sz="2000" dirty="0" err="1">
                <a:latin typeface="Roboto" panose="02000000000000000000" pitchFamily="2" charset="0"/>
              </a:rPr>
              <a:t>Seglah</a:t>
            </a:r>
            <a:endParaRPr lang="en-US" sz="2000" dirty="0">
              <a:latin typeface="Roboto" panose="02000000000000000000" pitchFamily="2" charset="0"/>
            </a:endParaRPr>
          </a:p>
          <a:p>
            <a:r>
              <a:rPr lang="en-US" sz="2000" dirty="0">
                <a:latin typeface="Roboto" panose="02000000000000000000" pitchFamily="2" charset="0"/>
              </a:rPr>
              <a:t>Portia Lartey</a:t>
            </a:r>
          </a:p>
          <a:p>
            <a:r>
              <a:rPr lang="en-US" sz="2000" dirty="0">
                <a:latin typeface="Roboto" panose="02000000000000000000" pitchFamily="2" charset="0"/>
              </a:rPr>
              <a:t>Mayur Patil</a:t>
            </a:r>
            <a:br>
              <a:rPr lang="en-US" sz="2000" dirty="0"/>
            </a:br>
            <a:endParaRPr lang="en-US" sz="2000" dirty="0"/>
          </a:p>
        </p:txBody>
      </p:sp>
      <p:pic>
        <p:nvPicPr>
          <p:cNvPr id="4" name="Picture 2" descr="Portia Ankamah Lartey">
            <a:extLst>
              <a:ext uri="{FF2B5EF4-FFF2-40B4-BE49-F238E27FC236}">
                <a16:creationId xmlns:a16="http://schemas.microsoft.com/office/drawing/2014/main" id="{C78A10D3-FF71-5334-6C05-069FE350366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6" r="5" b="44067"/>
          <a:stretch/>
        </p:blipFill>
        <p:spPr bwMode="auto">
          <a:xfrm>
            <a:off x="5529387" y="5127174"/>
            <a:ext cx="2616251" cy="1383203"/>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BRIGHT SEGLAH, EIT">
            <a:extLst>
              <a:ext uri="{FF2B5EF4-FFF2-40B4-BE49-F238E27FC236}">
                <a16:creationId xmlns:a16="http://schemas.microsoft.com/office/drawing/2014/main" id="{9840413F-D544-ECBD-EA5B-2EF837D8589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 b="14230"/>
          <a:stretch/>
        </p:blipFill>
        <p:spPr bwMode="auto">
          <a:xfrm>
            <a:off x="7689875" y="3944904"/>
            <a:ext cx="2190220" cy="187848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2315DA8-540C-8B06-4F29-75CC70480843}"/>
              </a:ext>
            </a:extLst>
          </p:cNvPr>
          <p:cNvPicPr>
            <a:picLocks noChangeAspect="1"/>
          </p:cNvPicPr>
          <p:nvPr/>
        </p:nvPicPr>
        <p:blipFill>
          <a:blip r:embed="rId9"/>
          <a:stretch>
            <a:fillRect/>
          </a:stretch>
        </p:blipFill>
        <p:spPr>
          <a:xfrm>
            <a:off x="-137331" y="5838737"/>
            <a:ext cx="3932261" cy="815411"/>
          </a:xfrm>
          <a:prstGeom prst="rect">
            <a:avLst/>
          </a:prstGeom>
        </p:spPr>
      </p:pic>
      <p:pic>
        <p:nvPicPr>
          <p:cNvPr id="11" name="Picture 10">
            <a:extLst>
              <a:ext uri="{FF2B5EF4-FFF2-40B4-BE49-F238E27FC236}">
                <a16:creationId xmlns:a16="http://schemas.microsoft.com/office/drawing/2014/main" id="{E42562C4-BBCC-6839-58E6-6B239DD48A91}"/>
              </a:ext>
            </a:extLst>
          </p:cNvPr>
          <p:cNvPicPr>
            <a:picLocks noChangeAspect="1"/>
          </p:cNvPicPr>
          <p:nvPr/>
        </p:nvPicPr>
        <p:blipFill>
          <a:blip r:embed="rId10"/>
          <a:stretch>
            <a:fillRect/>
          </a:stretch>
        </p:blipFill>
        <p:spPr>
          <a:xfrm>
            <a:off x="9380704" y="5943907"/>
            <a:ext cx="2324301" cy="777307"/>
          </a:xfrm>
          <a:prstGeom prst="rect">
            <a:avLst/>
          </a:prstGeom>
        </p:spPr>
      </p:pic>
    </p:spTree>
    <p:extLst>
      <p:ext uri="{BB962C8B-B14F-4D97-AF65-F5344CB8AC3E}">
        <p14:creationId xmlns:p14="http://schemas.microsoft.com/office/powerpoint/2010/main" val="1580922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4BB10D59-E5F7-413F-98E4-C1476487B74D}"/>
              </a:ext>
            </a:extLst>
          </p:cNvPr>
          <p:cNvSpPr>
            <a:spLocks noGrp="1"/>
          </p:cNvSpPr>
          <p:nvPr>
            <p:ph type="title"/>
          </p:nvPr>
        </p:nvSpPr>
        <p:spPr>
          <a:xfrm>
            <a:off x="838198" y="978408"/>
            <a:ext cx="4607052" cy="1106424"/>
          </a:xfrm>
        </p:spPr>
        <p:txBody>
          <a:bodyPr vert="horz" lIns="91440" tIns="45720" rIns="91440" bIns="45720" rtlCol="0" anchor="ctr">
            <a:normAutofit/>
          </a:bodyPr>
          <a:lstStyle/>
          <a:p>
            <a:r>
              <a:rPr lang="en-US" altLang="zh-CN" sz="2700" kern="1200">
                <a:solidFill>
                  <a:schemeClr val="tx1"/>
                </a:solidFill>
                <a:latin typeface="+mj-lt"/>
                <a:ea typeface="+mj-ea"/>
                <a:cs typeface="+mj-cs"/>
              </a:rPr>
              <a:t>Open-source Free Software Package for Network Modeling </a:t>
            </a:r>
          </a:p>
        </p:txBody>
      </p:sp>
      <p:sp>
        <p:nvSpPr>
          <p:cNvPr id="28" name="Rectangle 27">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9944B8AB-302A-4A65-B82C-299DDA2F5469}"/>
              </a:ext>
            </a:extLst>
          </p:cNvPr>
          <p:cNvSpPr>
            <a:spLocks noGrp="1"/>
          </p:cNvSpPr>
          <p:nvPr>
            <p:ph type="body" orient="vert" idx="1"/>
          </p:nvPr>
        </p:nvSpPr>
        <p:spPr>
          <a:xfrm>
            <a:off x="841246" y="2368296"/>
            <a:ext cx="4607052" cy="3502152"/>
          </a:xfrm>
        </p:spPr>
        <p:txBody>
          <a:bodyPr vert="horz" lIns="91440" tIns="45720" rIns="91440" bIns="45720" rtlCol="0">
            <a:normAutofit/>
          </a:bodyPr>
          <a:lstStyle/>
          <a:p>
            <a:r>
              <a:rPr lang="en-US" sz="1500"/>
              <a:t>OSM2GMNS (55K downloads) </a:t>
            </a:r>
          </a:p>
          <a:p>
            <a:pPr lvl="1"/>
            <a:r>
              <a:rPr lang="en-US" sz="1500"/>
              <a:t>converts OpenStreetMap (OSM) data into the General Modeling Network Specification (GMNS) format</a:t>
            </a:r>
          </a:p>
          <a:p>
            <a:r>
              <a:rPr lang="en-US" sz="1500"/>
              <a:t> DTALite: Open-source computational engine  (C++)</a:t>
            </a:r>
          </a:p>
          <a:p>
            <a:pPr lvl="1"/>
            <a:r>
              <a:rPr lang="en-US" sz="1500"/>
              <a:t> Light-weight and agent-based DTA  </a:t>
            </a:r>
          </a:p>
          <a:p>
            <a:pPr lvl="1"/>
            <a:r>
              <a:rPr lang="en-US" sz="1500"/>
              <a:t> Simplified kinematic wave model (Newell)</a:t>
            </a:r>
          </a:p>
          <a:p>
            <a:pPr lvl="1"/>
            <a:r>
              <a:rPr lang="en-US" sz="1500"/>
              <a:t> </a:t>
            </a:r>
            <a:r>
              <a:rPr lang="en-US" altLang="zh-CN" sz="1500"/>
              <a:t>Simplified car follow modeling (Newell) </a:t>
            </a:r>
          </a:p>
          <a:p>
            <a:pPr lvl="1"/>
            <a:r>
              <a:rPr lang="en-US" sz="1500"/>
              <a:t> Built-in OD demand matrix estimation (ODME) program </a:t>
            </a:r>
          </a:p>
          <a:p>
            <a:pPr lvl="1"/>
            <a:r>
              <a:rPr lang="en-US" sz="1500"/>
              <a:t> Emission prediction (light-weight MOVES interface)</a:t>
            </a:r>
          </a:p>
        </p:txBody>
      </p:sp>
      <p:pic>
        <p:nvPicPr>
          <p:cNvPr id="8" name="Picture 2">
            <a:extLst>
              <a:ext uri="{FF2B5EF4-FFF2-40B4-BE49-F238E27FC236}">
                <a16:creationId xmlns:a16="http://schemas.microsoft.com/office/drawing/2014/main" id="{44F978D9-1AC6-42AA-9827-5CB06BE6CCE6}"/>
              </a:ext>
            </a:extLst>
          </p:cNvPr>
          <p:cNvPicPr>
            <a:picLocks noChangeAspect="1" noChangeArrowheads="1"/>
          </p:cNvPicPr>
          <p:nvPr/>
        </p:nvPicPr>
        <p:blipFill rotWithShape="1">
          <a:blip r:embed="rId3" cstate="print"/>
          <a:srcRect r="1880" b="-3"/>
          <a:stretch/>
        </p:blipFill>
        <p:spPr bwMode="auto">
          <a:xfrm>
            <a:off x="6324599" y="10"/>
            <a:ext cx="5457817" cy="3337549"/>
          </a:xfrm>
          <a:prstGeom prst="rect">
            <a:avLst/>
          </a:prstGeom>
          <a:noFill/>
        </p:spPr>
      </p:pic>
      <p:sp>
        <p:nvSpPr>
          <p:cNvPr id="4" name="日期占位符 3">
            <a:extLst>
              <a:ext uri="{FF2B5EF4-FFF2-40B4-BE49-F238E27FC236}">
                <a16:creationId xmlns:a16="http://schemas.microsoft.com/office/drawing/2014/main" id="{E1CF48A3-1BCD-4CCF-A42B-223D14874842}"/>
              </a:ext>
            </a:extLst>
          </p:cNvPr>
          <p:cNvSpPr>
            <a:spLocks noGrp="1"/>
          </p:cNvSpPr>
          <p:nvPr>
            <p:ph type="dt" sz="half" idx="2"/>
          </p:nvPr>
        </p:nvSpPr>
        <p:spPr>
          <a:xfrm>
            <a:off x="838198"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EFAB80E-11F1-4736-8007-E8EBD8A9F5D9}" type="datetime1">
              <a:rPr lang="en-US" altLang="zh-CN" sz="1200">
                <a:solidFill>
                  <a:schemeClr val="tx1">
                    <a:lumMod val="50000"/>
                    <a:lumOff val="50000"/>
                  </a:schemeClr>
                </a:solidFill>
                <a:latin typeface="+mn-lt"/>
                <a:ea typeface="+mn-ea"/>
                <a:cs typeface="+mn-cs"/>
              </a:rPr>
              <a:pPr>
                <a:spcAft>
                  <a:spcPts val="600"/>
                </a:spcAft>
              </a:pPr>
              <a:t>5/10/2023</a:t>
            </a:fld>
            <a:endParaRPr lang="en-US" sz="1200">
              <a:solidFill>
                <a:schemeClr val="tx1">
                  <a:lumMod val="50000"/>
                  <a:lumOff val="50000"/>
                </a:schemeClr>
              </a:solidFill>
              <a:latin typeface="+mn-lt"/>
              <a:ea typeface="+mn-ea"/>
              <a:cs typeface="+mn-cs"/>
            </a:endParaRPr>
          </a:p>
        </p:txBody>
      </p:sp>
      <p:pic>
        <p:nvPicPr>
          <p:cNvPr id="19" name="Picture 18">
            <a:extLst>
              <a:ext uri="{FF2B5EF4-FFF2-40B4-BE49-F238E27FC236}">
                <a16:creationId xmlns:a16="http://schemas.microsoft.com/office/drawing/2014/main" id="{A50DD40F-D274-4B85-E7EC-06E6FF949F8A}"/>
              </a:ext>
            </a:extLst>
          </p:cNvPr>
          <p:cNvPicPr>
            <a:picLocks noChangeAspect="1"/>
          </p:cNvPicPr>
          <p:nvPr/>
        </p:nvPicPr>
        <p:blipFill rotWithShape="1">
          <a:blip r:embed="rId4"/>
          <a:srcRect l="7276" r="9328" b="2"/>
          <a:stretch/>
        </p:blipFill>
        <p:spPr>
          <a:xfrm>
            <a:off x="6324590" y="3520439"/>
            <a:ext cx="5457817" cy="3337561"/>
          </a:xfrm>
          <a:prstGeom prst="rect">
            <a:avLst/>
          </a:prstGeom>
        </p:spPr>
      </p:pic>
      <p:sp>
        <p:nvSpPr>
          <p:cNvPr id="6" name="灯片编号占位符 5">
            <a:extLst>
              <a:ext uri="{FF2B5EF4-FFF2-40B4-BE49-F238E27FC236}">
                <a16:creationId xmlns:a16="http://schemas.microsoft.com/office/drawing/2014/main" id="{A372D280-655B-4AAF-B0CB-AEE5BDBB35F8}"/>
              </a:ext>
            </a:extLst>
          </p:cNvPr>
          <p:cNvSpPr>
            <a:spLocks noGrp="1"/>
          </p:cNvSpPr>
          <p:nvPr>
            <p:ph type="sldNum" sz="quarter" idx="4"/>
          </p:nvPr>
        </p:nvSpPr>
        <p:spPr>
          <a:xfrm>
            <a:off x="9755045" y="6356349"/>
            <a:ext cx="1598757"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E8E9CB2-2897-44F3-B96C-AE93A821D237}" type="slidenum">
              <a:rPr lang="en-US" sz="1200">
                <a:solidFill>
                  <a:schemeClr val="bg1"/>
                </a:solidFill>
                <a:latin typeface="+mn-lt"/>
                <a:ea typeface="+mn-ea"/>
                <a:cs typeface="+mn-cs"/>
              </a:rPr>
              <a:pPr>
                <a:spcAft>
                  <a:spcPts val="600"/>
                </a:spcAft>
              </a:pPr>
              <a:t>7</a:t>
            </a:fld>
            <a:endParaRPr lang="en-US" sz="1200">
              <a:solidFill>
                <a:schemeClr val="bg1"/>
              </a:solidFill>
              <a:latin typeface="+mn-lt"/>
              <a:ea typeface="+mn-ea"/>
              <a:cs typeface="+mn-cs"/>
            </a:endParaRPr>
          </a:p>
        </p:txBody>
      </p:sp>
      <p:sp>
        <p:nvSpPr>
          <p:cNvPr id="3" name="Text Box 194">
            <a:extLst>
              <a:ext uri="{FF2B5EF4-FFF2-40B4-BE49-F238E27FC236}">
                <a16:creationId xmlns:a16="http://schemas.microsoft.com/office/drawing/2014/main" id="{164DCE3B-E2B6-93C6-CE3F-EADC174D3DE9}"/>
              </a:ext>
            </a:extLst>
          </p:cNvPr>
          <p:cNvSpPr txBox="1">
            <a:spLocks noChangeArrowheads="1"/>
          </p:cNvSpPr>
          <p:nvPr/>
        </p:nvSpPr>
        <p:spPr bwMode="auto">
          <a:xfrm>
            <a:off x="29283660" y="5486400"/>
            <a:ext cx="13167360" cy="8171421"/>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spcAft>
                <a:spcPts val="600"/>
              </a:spcAft>
            </a:pPr>
            <a:endParaRPr lang="en-US" altLang="zh-CN" sz="3200" i="1"/>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a:latin typeface="Times New Roman" panose="02020603050405020304" pitchFamily="18" charset="0"/>
              <a:cs typeface="Times New Roman" panose="02020603050405020304" pitchFamily="18" charset="0"/>
            </a:endParaRPr>
          </a:p>
        </p:txBody>
      </p:sp>
      <p:sp>
        <p:nvSpPr>
          <p:cNvPr id="10" name="Text Box 194">
            <a:extLst>
              <a:ext uri="{FF2B5EF4-FFF2-40B4-BE49-F238E27FC236}">
                <a16:creationId xmlns:a16="http://schemas.microsoft.com/office/drawing/2014/main" id="{FCC22886-9F13-524D-3118-99E155C0C20D}"/>
              </a:ext>
            </a:extLst>
          </p:cNvPr>
          <p:cNvSpPr txBox="1">
            <a:spLocks noChangeArrowheads="1"/>
          </p:cNvSpPr>
          <p:nvPr/>
        </p:nvSpPr>
        <p:spPr bwMode="auto">
          <a:xfrm>
            <a:off x="29283660" y="5486400"/>
            <a:ext cx="13167360" cy="8171421"/>
          </a:xfrm>
          <a:prstGeom prst="rect">
            <a:avLst/>
          </a:prstGeom>
          <a:solidFill>
            <a:schemeClr val="bg1"/>
          </a:solidFill>
          <a:ln w="12700">
            <a:solidFill>
              <a:schemeClr val="accent1">
                <a:lumMod val="75000"/>
              </a:schemeClr>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spcAft>
                <a:spcPts val="600"/>
              </a:spcAft>
            </a:pPr>
            <a:endParaRPr lang="en-US" altLang="zh-CN" sz="3200" i="1"/>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49AAAEE-6BB7-A747-283E-D28498F089A1}"/>
              </a:ext>
            </a:extLst>
          </p:cNvPr>
          <p:cNvPicPr/>
          <p:nvPr/>
        </p:nvPicPr>
        <p:blipFill>
          <a:blip r:embed="rId5"/>
          <a:stretch>
            <a:fillRect/>
          </a:stretch>
        </p:blipFill>
        <p:spPr>
          <a:xfrm>
            <a:off x="29641800" y="5811006"/>
            <a:ext cx="4680000" cy="2544484"/>
          </a:xfrm>
          <a:prstGeom prst="rect">
            <a:avLst/>
          </a:prstGeom>
        </p:spPr>
      </p:pic>
      <p:pic>
        <p:nvPicPr>
          <p:cNvPr id="12" name="Picture 11">
            <a:extLst>
              <a:ext uri="{FF2B5EF4-FFF2-40B4-BE49-F238E27FC236}">
                <a16:creationId xmlns:a16="http://schemas.microsoft.com/office/drawing/2014/main" id="{0314BB9E-AB37-C911-4F9E-D6446FF2CA50}"/>
              </a:ext>
            </a:extLst>
          </p:cNvPr>
          <p:cNvPicPr/>
          <p:nvPr/>
        </p:nvPicPr>
        <p:blipFill>
          <a:blip r:embed="rId6"/>
          <a:stretch>
            <a:fillRect/>
          </a:stretch>
        </p:blipFill>
        <p:spPr>
          <a:xfrm>
            <a:off x="29641800" y="9144000"/>
            <a:ext cx="4680000" cy="2518635"/>
          </a:xfrm>
          <a:prstGeom prst="rect">
            <a:avLst/>
          </a:prstGeom>
        </p:spPr>
      </p:pic>
      <p:pic>
        <p:nvPicPr>
          <p:cNvPr id="13" name="Picture 12">
            <a:extLst>
              <a:ext uri="{FF2B5EF4-FFF2-40B4-BE49-F238E27FC236}">
                <a16:creationId xmlns:a16="http://schemas.microsoft.com/office/drawing/2014/main" id="{908A6AE5-0F30-DAFE-D0FF-8A27B0398D47}"/>
              </a:ext>
            </a:extLst>
          </p:cNvPr>
          <p:cNvPicPr/>
          <p:nvPr/>
        </p:nvPicPr>
        <p:blipFill>
          <a:blip r:embed="rId7"/>
          <a:stretch>
            <a:fillRect/>
          </a:stretch>
        </p:blipFill>
        <p:spPr>
          <a:xfrm>
            <a:off x="34621822" y="5804831"/>
            <a:ext cx="7559975" cy="4535985"/>
          </a:xfrm>
          <a:prstGeom prst="rect">
            <a:avLst/>
          </a:prstGeom>
        </p:spPr>
      </p:pic>
      <p:sp>
        <p:nvSpPr>
          <p:cNvPr id="15" name="TextBox 14">
            <a:extLst>
              <a:ext uri="{FF2B5EF4-FFF2-40B4-BE49-F238E27FC236}">
                <a16:creationId xmlns:a16="http://schemas.microsoft.com/office/drawing/2014/main" id="{C0E50E09-017A-C1ED-8C2F-4C52DE32219A}"/>
              </a:ext>
            </a:extLst>
          </p:cNvPr>
          <p:cNvSpPr txBox="1"/>
          <p:nvPr/>
        </p:nvSpPr>
        <p:spPr>
          <a:xfrm>
            <a:off x="29565600" y="8305800"/>
            <a:ext cx="4906221" cy="523220"/>
          </a:xfrm>
          <a:prstGeom prst="rect">
            <a:avLst/>
          </a:prstGeom>
          <a:noFill/>
        </p:spPr>
        <p:txBody>
          <a:bodyPr wrap="square" rtlCol="0">
            <a:spAutoFit/>
          </a:bodyPr>
          <a:lstStyle/>
          <a:p>
            <a:pPr algn="ctr">
              <a:spcAft>
                <a:spcPts val="600"/>
              </a:spcAft>
            </a:pPr>
            <a:r>
              <a:rPr lang="en-US" altLang="zh-CN" sz="2800">
                <a:latin typeface="Times New Roman" panose="02020603050405020304" pitchFamily="18" charset="0"/>
                <a:cs typeface="Times New Roman" panose="02020603050405020304" pitchFamily="18" charset="0"/>
              </a:rPr>
              <a:t> macroscopic network</a:t>
            </a:r>
            <a:endParaRPr lang="zh-CN" altLang="en-US" sz="28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E2242E6-9258-AFDB-9384-4BEC635627FD}"/>
              </a:ext>
            </a:extLst>
          </p:cNvPr>
          <p:cNvSpPr txBox="1"/>
          <p:nvPr/>
        </p:nvSpPr>
        <p:spPr>
          <a:xfrm>
            <a:off x="29559532" y="11582400"/>
            <a:ext cx="4906221" cy="523220"/>
          </a:xfrm>
          <a:prstGeom prst="rect">
            <a:avLst/>
          </a:prstGeom>
          <a:noFill/>
        </p:spPr>
        <p:txBody>
          <a:bodyPr wrap="square" rtlCol="0">
            <a:spAutoFit/>
          </a:bodyPr>
          <a:lstStyle/>
          <a:p>
            <a:pPr algn="ctr">
              <a:spcAft>
                <a:spcPts val="600"/>
              </a:spcAft>
            </a:pPr>
            <a:r>
              <a:rPr lang="en-US" altLang="zh-CN" sz="2800">
                <a:latin typeface="Times New Roman" panose="02020603050405020304" pitchFamily="18" charset="0"/>
                <a:cs typeface="Times New Roman" panose="02020603050405020304" pitchFamily="18" charset="0"/>
              </a:rPr>
              <a:t> mesoscopic network</a:t>
            </a:r>
            <a:endParaRPr lang="zh-CN" altLang="en-US" sz="28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CA5A15B-DDEF-9FF9-85F8-66384A6CC50E}"/>
              </a:ext>
            </a:extLst>
          </p:cNvPr>
          <p:cNvSpPr txBox="1"/>
          <p:nvPr/>
        </p:nvSpPr>
        <p:spPr>
          <a:xfrm>
            <a:off x="35948698" y="10260032"/>
            <a:ext cx="4906221" cy="523220"/>
          </a:xfrm>
          <a:prstGeom prst="rect">
            <a:avLst/>
          </a:prstGeom>
          <a:noFill/>
        </p:spPr>
        <p:txBody>
          <a:bodyPr wrap="square" rtlCol="0">
            <a:spAutoFit/>
          </a:bodyPr>
          <a:lstStyle/>
          <a:p>
            <a:pPr algn="ctr">
              <a:spcAft>
                <a:spcPts val="600"/>
              </a:spcAft>
            </a:pPr>
            <a:r>
              <a:rPr lang="en-US" altLang="zh-CN" sz="2800">
                <a:latin typeface="Times New Roman" panose="02020603050405020304" pitchFamily="18" charset="0"/>
                <a:cs typeface="Times New Roman" panose="02020603050405020304" pitchFamily="18" charset="0"/>
              </a:rPr>
              <a:t>microscopic network</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52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7">
            <a:extLst>
              <a:ext uri="{FF2B5EF4-FFF2-40B4-BE49-F238E27FC236}">
                <a16:creationId xmlns:a16="http://schemas.microsoft.com/office/drawing/2014/main" id="{82982E24-FADA-43CE-96ED-90667F6F54B2}"/>
              </a:ext>
            </a:extLst>
          </p:cNvPr>
          <p:cNvSpPr>
            <a:spLocks noGrp="1"/>
          </p:cNvSpPr>
          <p:nvPr>
            <p:ph type="title"/>
          </p:nvPr>
        </p:nvSpPr>
        <p:spPr>
          <a:xfrm>
            <a:off x="565264" y="461148"/>
            <a:ext cx="11163993" cy="702303"/>
          </a:xfrm>
        </p:spPr>
        <p:txBody>
          <a:bodyPr>
            <a:normAutofit fontScale="90000"/>
          </a:bodyPr>
          <a:lstStyle/>
          <a:p>
            <a:pPr>
              <a:lnSpc>
                <a:spcPct val="120000"/>
              </a:lnSpc>
            </a:pPr>
            <a:r>
              <a:rPr lang="en-US" altLang="zh-CN" sz="4400" dirty="0"/>
              <a:t>Appendix </a:t>
            </a:r>
            <a:endParaRPr lang="zh-CN" altLang="en-US" sz="4400" dirty="0"/>
          </a:p>
        </p:txBody>
      </p:sp>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fr-FR" altLang="zh-CN" sz="3200" dirty="0"/>
              <a:t>Virtual queue vs. physical queue</a:t>
            </a:r>
            <a:endParaRPr lang="en-US" altLang="zh-CN" sz="3200" dirty="0">
              <a:solidFill>
                <a:srgbClr val="002060"/>
              </a:solidFill>
            </a:endParaRPr>
          </a:p>
          <a:p>
            <a:pPr marL="201168" lvl="1" indent="0">
              <a:buNone/>
            </a:pPr>
            <a:endParaRPr lang="zh-CN" altLang="en-US" sz="2400" dirty="0">
              <a:solidFill>
                <a:srgbClr val="002060"/>
              </a:solidFill>
            </a:endParaRP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C12C9C-86A7-4C20-90CA-64CDECE00789}" type="datetime1">
              <a:rPr lang="en-US" altLang="zh-CN" smtClean="0"/>
              <a:pPr/>
              <a:t>5/10/2023</a:t>
            </a:fld>
            <a:endParaRPr lang="en-US" dirty="0"/>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70</a:t>
            </a:fld>
            <a:endParaRPr lang="en-US" dirty="0"/>
          </a:p>
        </p:txBody>
      </p:sp>
      <p:pic>
        <p:nvPicPr>
          <p:cNvPr id="2" name="图片 1">
            <a:extLst>
              <a:ext uri="{FF2B5EF4-FFF2-40B4-BE49-F238E27FC236}">
                <a16:creationId xmlns:a16="http://schemas.microsoft.com/office/drawing/2014/main" id="{673C5CAE-8DB5-4096-930F-BB330C88B104}"/>
              </a:ext>
            </a:extLst>
          </p:cNvPr>
          <p:cNvPicPr>
            <a:picLocks noChangeAspect="1"/>
          </p:cNvPicPr>
          <p:nvPr/>
        </p:nvPicPr>
        <p:blipFill>
          <a:blip r:embed="rId3"/>
          <a:stretch>
            <a:fillRect/>
          </a:stretch>
        </p:blipFill>
        <p:spPr>
          <a:xfrm>
            <a:off x="860538" y="1977478"/>
            <a:ext cx="3740037" cy="4269215"/>
          </a:xfrm>
          <a:prstGeom prst="rect">
            <a:avLst/>
          </a:prstGeom>
        </p:spPr>
      </p:pic>
      <p:pic>
        <p:nvPicPr>
          <p:cNvPr id="3" name="图片 2">
            <a:extLst>
              <a:ext uri="{FF2B5EF4-FFF2-40B4-BE49-F238E27FC236}">
                <a16:creationId xmlns:a16="http://schemas.microsoft.com/office/drawing/2014/main" id="{08090054-2770-4070-8FB2-59E8557F37F9}"/>
              </a:ext>
            </a:extLst>
          </p:cNvPr>
          <p:cNvPicPr>
            <a:picLocks noChangeAspect="1"/>
          </p:cNvPicPr>
          <p:nvPr/>
        </p:nvPicPr>
        <p:blipFill>
          <a:blip r:embed="rId4"/>
          <a:stretch>
            <a:fillRect/>
          </a:stretch>
        </p:blipFill>
        <p:spPr>
          <a:xfrm>
            <a:off x="4717121" y="1977478"/>
            <a:ext cx="7160812" cy="4165626"/>
          </a:xfrm>
          <a:prstGeom prst="rect">
            <a:avLst/>
          </a:prstGeom>
        </p:spPr>
      </p:pic>
    </p:spTree>
    <p:extLst>
      <p:ext uri="{BB962C8B-B14F-4D97-AF65-F5344CB8AC3E}">
        <p14:creationId xmlns:p14="http://schemas.microsoft.com/office/powerpoint/2010/main" val="1722560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7C30783-EA83-4357-8C74-F18A27949C83}"/>
              </a:ext>
            </a:extLst>
          </p:cNvPr>
          <p:cNvPicPr>
            <a:picLocks noChangeAspect="1"/>
          </p:cNvPicPr>
          <p:nvPr/>
        </p:nvPicPr>
        <p:blipFill>
          <a:blip r:embed="rId3"/>
          <a:stretch>
            <a:fillRect/>
          </a:stretch>
        </p:blipFill>
        <p:spPr>
          <a:xfrm>
            <a:off x="2183130" y="1923212"/>
            <a:ext cx="7585489" cy="4488948"/>
          </a:xfrm>
          <a:prstGeom prst="rect">
            <a:avLst/>
          </a:prstGeom>
        </p:spPr>
      </p:pic>
      <p:sp>
        <p:nvSpPr>
          <p:cNvPr id="10" name="标题 57">
            <a:extLst>
              <a:ext uri="{FF2B5EF4-FFF2-40B4-BE49-F238E27FC236}">
                <a16:creationId xmlns:a16="http://schemas.microsoft.com/office/drawing/2014/main" id="{82982E24-FADA-43CE-96ED-90667F6F54B2}"/>
              </a:ext>
            </a:extLst>
          </p:cNvPr>
          <p:cNvSpPr>
            <a:spLocks noGrp="1"/>
          </p:cNvSpPr>
          <p:nvPr>
            <p:ph type="title"/>
          </p:nvPr>
        </p:nvSpPr>
        <p:spPr>
          <a:xfrm>
            <a:off x="565264" y="461148"/>
            <a:ext cx="11163993" cy="702303"/>
          </a:xfrm>
        </p:spPr>
        <p:txBody>
          <a:bodyPr>
            <a:normAutofit fontScale="90000"/>
          </a:bodyPr>
          <a:lstStyle/>
          <a:p>
            <a:pPr>
              <a:lnSpc>
                <a:spcPct val="120000"/>
              </a:lnSpc>
            </a:pPr>
            <a:r>
              <a:rPr lang="en-US" altLang="zh-CN" sz="4400" dirty="0"/>
              <a:t>Appendix</a:t>
            </a:r>
            <a:endParaRPr lang="zh-CN" altLang="en-US" sz="4400" dirty="0"/>
          </a:p>
        </p:txBody>
      </p:sp>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fr-FR" altLang="zh-CN" sz="3200" dirty="0"/>
              <a:t>Queue spillback</a:t>
            </a:r>
            <a:endParaRPr lang="en-US" altLang="zh-CN" sz="3200" dirty="0">
              <a:solidFill>
                <a:srgbClr val="002060"/>
              </a:solidFill>
            </a:endParaRPr>
          </a:p>
          <a:p>
            <a:pPr marL="201168" lvl="1" indent="0">
              <a:buNone/>
            </a:pPr>
            <a:endParaRPr lang="zh-CN" altLang="en-US" sz="2400" dirty="0">
              <a:solidFill>
                <a:srgbClr val="002060"/>
              </a:solidFill>
            </a:endParaRP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C12C9C-86A7-4C20-90CA-64CDECE00789}" type="datetime1">
              <a:rPr lang="en-US" altLang="zh-CN" smtClean="0"/>
              <a:pPr/>
              <a:t>5/10/2023</a:t>
            </a:fld>
            <a:endParaRPr lang="en-US" dirty="0"/>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71</a:t>
            </a:fld>
            <a:endParaRPr lang="en-US" dirty="0"/>
          </a:p>
        </p:txBody>
      </p:sp>
    </p:spTree>
    <p:extLst>
      <p:ext uri="{BB962C8B-B14F-4D97-AF65-F5344CB8AC3E}">
        <p14:creationId xmlns:p14="http://schemas.microsoft.com/office/powerpoint/2010/main" val="28584358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7">
            <a:extLst>
              <a:ext uri="{FF2B5EF4-FFF2-40B4-BE49-F238E27FC236}">
                <a16:creationId xmlns:a16="http://schemas.microsoft.com/office/drawing/2014/main" id="{82982E24-FADA-43CE-96ED-90667F6F54B2}"/>
              </a:ext>
            </a:extLst>
          </p:cNvPr>
          <p:cNvSpPr>
            <a:spLocks noGrp="1"/>
          </p:cNvSpPr>
          <p:nvPr>
            <p:ph type="title"/>
          </p:nvPr>
        </p:nvSpPr>
        <p:spPr>
          <a:xfrm>
            <a:off x="565264" y="461148"/>
            <a:ext cx="11163993" cy="702303"/>
          </a:xfrm>
        </p:spPr>
        <p:txBody>
          <a:bodyPr>
            <a:normAutofit fontScale="90000"/>
          </a:bodyPr>
          <a:lstStyle/>
          <a:p>
            <a:pPr>
              <a:lnSpc>
                <a:spcPct val="120000"/>
              </a:lnSpc>
            </a:pPr>
            <a:r>
              <a:rPr lang="en-US" altLang="zh-CN" sz="4400" dirty="0"/>
              <a:t>Appendix</a:t>
            </a:r>
            <a:endParaRPr lang="zh-CN" altLang="en-US" sz="4400" dirty="0"/>
          </a:p>
        </p:txBody>
      </p:sp>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fr-FR" altLang="zh-CN" sz="3200" dirty="0"/>
              <a:t>Dynamic signal control</a:t>
            </a:r>
            <a:endParaRPr lang="en-US" altLang="zh-CN" sz="3200" dirty="0">
              <a:solidFill>
                <a:srgbClr val="002060"/>
              </a:solidFill>
            </a:endParaRPr>
          </a:p>
          <a:p>
            <a:pPr marL="201168" lvl="1" indent="0">
              <a:buNone/>
            </a:pPr>
            <a:endParaRPr lang="zh-CN" altLang="en-US" sz="2400" dirty="0">
              <a:solidFill>
                <a:srgbClr val="002060"/>
              </a:solidFill>
            </a:endParaRP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C12C9C-86A7-4C20-90CA-64CDECE00789}" type="datetime1">
              <a:rPr lang="en-US" altLang="zh-CN" smtClean="0"/>
              <a:pPr/>
              <a:t>5/10/2023</a:t>
            </a:fld>
            <a:endParaRPr lang="en-US" dirty="0"/>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72</a:t>
            </a:fld>
            <a:endParaRPr lang="en-US" dirty="0"/>
          </a:p>
        </p:txBody>
      </p:sp>
      <p:pic>
        <p:nvPicPr>
          <p:cNvPr id="2" name="图片 1">
            <a:extLst>
              <a:ext uri="{FF2B5EF4-FFF2-40B4-BE49-F238E27FC236}">
                <a16:creationId xmlns:a16="http://schemas.microsoft.com/office/drawing/2014/main" id="{304BAA66-5604-4E98-957D-6A0FA2DD70CE}"/>
              </a:ext>
            </a:extLst>
          </p:cNvPr>
          <p:cNvPicPr>
            <a:picLocks noChangeAspect="1"/>
          </p:cNvPicPr>
          <p:nvPr/>
        </p:nvPicPr>
        <p:blipFill>
          <a:blip r:embed="rId3"/>
          <a:stretch>
            <a:fillRect/>
          </a:stretch>
        </p:blipFill>
        <p:spPr>
          <a:xfrm>
            <a:off x="200297" y="2233904"/>
            <a:ext cx="4706696" cy="3557295"/>
          </a:xfrm>
          <a:prstGeom prst="rect">
            <a:avLst/>
          </a:prstGeom>
        </p:spPr>
      </p:pic>
      <p:pic>
        <p:nvPicPr>
          <p:cNvPr id="7" name="图片 6">
            <a:extLst>
              <a:ext uri="{FF2B5EF4-FFF2-40B4-BE49-F238E27FC236}">
                <a16:creationId xmlns:a16="http://schemas.microsoft.com/office/drawing/2014/main" id="{CD313721-EB58-497D-BC24-F711DF721D7D}"/>
              </a:ext>
            </a:extLst>
          </p:cNvPr>
          <p:cNvPicPr>
            <a:picLocks noChangeAspect="1"/>
          </p:cNvPicPr>
          <p:nvPr/>
        </p:nvPicPr>
        <p:blipFill>
          <a:blip r:embed="rId4"/>
          <a:stretch>
            <a:fillRect/>
          </a:stretch>
        </p:blipFill>
        <p:spPr>
          <a:xfrm>
            <a:off x="5051761" y="2052944"/>
            <a:ext cx="6939942" cy="3738255"/>
          </a:xfrm>
          <a:prstGeom prst="rect">
            <a:avLst/>
          </a:prstGeom>
        </p:spPr>
      </p:pic>
    </p:spTree>
    <p:extLst>
      <p:ext uri="{BB962C8B-B14F-4D97-AF65-F5344CB8AC3E}">
        <p14:creationId xmlns:p14="http://schemas.microsoft.com/office/powerpoint/2010/main" val="3280877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7">
            <a:extLst>
              <a:ext uri="{FF2B5EF4-FFF2-40B4-BE49-F238E27FC236}">
                <a16:creationId xmlns:a16="http://schemas.microsoft.com/office/drawing/2014/main" id="{CC336F43-8C63-FD46-237F-DB798DC7EFBC}"/>
              </a:ext>
            </a:extLst>
          </p:cNvPr>
          <p:cNvSpPr>
            <a:spLocks noGrp="1"/>
          </p:cNvSpPr>
          <p:nvPr>
            <p:ph sz="half" idx="1"/>
          </p:nvPr>
        </p:nvSpPr>
        <p:spPr>
          <a:xfrm>
            <a:off x="581890" y="1417320"/>
            <a:ext cx="5466892" cy="4784656"/>
          </a:xfrm>
        </p:spPr>
        <p:txBody>
          <a:bodyPr>
            <a:normAutofit/>
          </a:bodyPr>
          <a:lstStyle/>
          <a:p>
            <a:r>
              <a:rPr lang="en-US" altLang="zh-CN" sz="3200" dirty="0"/>
              <a:t> Static traffic assignment</a:t>
            </a:r>
          </a:p>
          <a:p>
            <a:pPr lvl="2">
              <a:buFont typeface="Wingdings" panose="05000000000000000000" pitchFamily="2" charset="2"/>
              <a:buChar char="Ø"/>
            </a:pPr>
            <a:r>
              <a:rPr lang="zh-CN" altLang="en-US" dirty="0"/>
              <a:t> </a:t>
            </a:r>
            <a:r>
              <a:rPr lang="en-US" altLang="zh-CN" dirty="0">
                <a:solidFill>
                  <a:srgbClr val="002060"/>
                </a:solidFill>
              </a:rPr>
              <a:t>computational efficiency</a:t>
            </a:r>
          </a:p>
          <a:p>
            <a:pPr lvl="2">
              <a:buFont typeface="Wingdings" panose="05000000000000000000" pitchFamily="2" charset="2"/>
              <a:buChar char="Ø"/>
            </a:pPr>
            <a:r>
              <a:rPr lang="en-US" altLang="zh-CN" dirty="0">
                <a:solidFill>
                  <a:srgbClr val="002060"/>
                </a:solidFill>
              </a:rPr>
              <a:t> easy for implementation</a:t>
            </a:r>
          </a:p>
          <a:p>
            <a:pPr lvl="2">
              <a:buFont typeface="Wingdings" panose="05000000000000000000" pitchFamily="2" charset="2"/>
              <a:buChar char="Ø"/>
            </a:pPr>
            <a:r>
              <a:rPr lang="en-US" altLang="zh-CN" dirty="0">
                <a:solidFill>
                  <a:srgbClr val="002060"/>
                </a:solidFill>
              </a:rPr>
              <a:t> can’t capture traffic flow dynamics</a:t>
            </a:r>
          </a:p>
          <a:p>
            <a:pPr lvl="2">
              <a:buFont typeface="Wingdings" panose="05000000000000000000" pitchFamily="2" charset="2"/>
              <a:buChar char="Ø"/>
            </a:pPr>
            <a:r>
              <a:rPr lang="en-US" altLang="zh-CN" dirty="0">
                <a:solidFill>
                  <a:srgbClr val="002060"/>
                </a:solidFill>
              </a:rPr>
              <a:t> can’t describe queue evolution</a:t>
            </a:r>
          </a:p>
          <a:p>
            <a:pPr lvl="2">
              <a:buFont typeface="Wingdings" panose="05000000000000000000" pitchFamily="2" charset="2"/>
              <a:buChar char="Ø"/>
            </a:pPr>
            <a:r>
              <a:rPr lang="en-US" altLang="zh-CN" dirty="0">
                <a:solidFill>
                  <a:srgbClr val="002060"/>
                </a:solidFill>
              </a:rPr>
              <a:t> can’t be used for oversaturated traffic conditions</a:t>
            </a:r>
          </a:p>
          <a:p>
            <a:pPr lvl="2">
              <a:buFont typeface="Wingdings" panose="05000000000000000000" pitchFamily="2" charset="2"/>
              <a:buChar char="Ø"/>
            </a:pPr>
            <a:r>
              <a:rPr lang="en-US" altLang="zh-CN" dirty="0">
                <a:solidFill>
                  <a:srgbClr val="002060"/>
                </a:solidFill>
              </a:rPr>
              <a:t> volume over capacity or demand over capacity?</a:t>
            </a:r>
            <a:endParaRPr lang="zh-CN" altLang="en-US" dirty="0">
              <a:solidFill>
                <a:srgbClr val="002060"/>
              </a:solidFill>
            </a:endParaRPr>
          </a:p>
        </p:txBody>
      </p:sp>
      <p:sp>
        <p:nvSpPr>
          <p:cNvPr id="10" name="内容占位符 8">
            <a:extLst>
              <a:ext uri="{FF2B5EF4-FFF2-40B4-BE49-F238E27FC236}">
                <a16:creationId xmlns:a16="http://schemas.microsoft.com/office/drawing/2014/main" id="{B6EA9828-544B-46B4-5687-AF833D1B3B72}"/>
              </a:ext>
            </a:extLst>
          </p:cNvPr>
          <p:cNvSpPr txBox="1">
            <a:spLocks/>
          </p:cNvSpPr>
          <p:nvPr/>
        </p:nvSpPr>
        <p:spPr>
          <a:xfrm>
            <a:off x="6252529" y="1417630"/>
            <a:ext cx="5606096" cy="47843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 </a:t>
            </a:r>
            <a:r>
              <a:rPr lang="en-US" altLang="zh-CN" sz="3200"/>
              <a:t>Dynamic traffic assignment</a:t>
            </a:r>
          </a:p>
          <a:p>
            <a:pPr lvl="2">
              <a:buFont typeface="Wingdings" panose="05000000000000000000" pitchFamily="2" charset="2"/>
              <a:buChar char="Ø"/>
            </a:pPr>
            <a:r>
              <a:rPr lang="zh-CN" altLang="en-US"/>
              <a:t> </a:t>
            </a:r>
            <a:r>
              <a:rPr lang="en-US" altLang="zh-CN">
                <a:solidFill>
                  <a:srgbClr val="002060"/>
                </a:solidFill>
              </a:rPr>
              <a:t>capture traffic flow dynamics</a:t>
            </a:r>
          </a:p>
          <a:p>
            <a:pPr lvl="2">
              <a:buFont typeface="Wingdings" panose="05000000000000000000" pitchFamily="2" charset="2"/>
              <a:buChar char="Ø"/>
            </a:pPr>
            <a:r>
              <a:rPr lang="en-US" altLang="zh-CN">
                <a:solidFill>
                  <a:srgbClr val="002060"/>
                </a:solidFill>
              </a:rPr>
              <a:t> describe queue evolution</a:t>
            </a:r>
          </a:p>
          <a:p>
            <a:pPr lvl="2">
              <a:buFont typeface="Wingdings" panose="05000000000000000000" pitchFamily="2" charset="2"/>
              <a:buChar char="Ø"/>
            </a:pPr>
            <a:r>
              <a:rPr lang="en-US" altLang="zh-CN">
                <a:solidFill>
                  <a:srgbClr val="002060"/>
                </a:solidFill>
              </a:rPr>
              <a:t> point queue or physical queue</a:t>
            </a:r>
          </a:p>
          <a:p>
            <a:pPr lvl="2">
              <a:buFont typeface="Wingdings" panose="05000000000000000000" pitchFamily="2" charset="2"/>
              <a:buChar char="Ø"/>
            </a:pPr>
            <a:r>
              <a:rPr lang="en-US" altLang="zh-CN">
                <a:solidFill>
                  <a:srgbClr val="002060"/>
                </a:solidFill>
              </a:rPr>
              <a:t> CTM- or LTM-based model</a:t>
            </a:r>
          </a:p>
          <a:p>
            <a:pPr lvl="2">
              <a:buFont typeface="Wingdings" panose="05000000000000000000" pitchFamily="2" charset="2"/>
              <a:buChar char="Ø"/>
            </a:pPr>
            <a:r>
              <a:rPr lang="en-US" altLang="zh-CN">
                <a:solidFill>
                  <a:srgbClr val="002060"/>
                </a:solidFill>
              </a:rPr>
              <a:t> high input-detail burden</a:t>
            </a:r>
          </a:p>
          <a:p>
            <a:pPr lvl="2">
              <a:buFont typeface="Wingdings" panose="05000000000000000000" pitchFamily="2" charset="2"/>
              <a:buChar char="Ø"/>
            </a:pPr>
            <a:r>
              <a:rPr lang="en-US" altLang="zh-CN">
                <a:solidFill>
                  <a:srgbClr val="002060"/>
                </a:solidFill>
              </a:rPr>
              <a:t> computational inefficiency</a:t>
            </a:r>
          </a:p>
          <a:p>
            <a:pPr lvl="2">
              <a:buFont typeface="Wingdings" panose="05000000000000000000" pitchFamily="2" charset="2"/>
              <a:buChar char="Ø"/>
            </a:pPr>
            <a:endParaRPr lang="zh-CN" altLang="en-US" dirty="0">
              <a:solidFill>
                <a:srgbClr val="002060"/>
              </a:solidFill>
            </a:endParaRPr>
          </a:p>
        </p:txBody>
      </p:sp>
      <p:grpSp>
        <p:nvGrpSpPr>
          <p:cNvPr id="11" name="组合 1">
            <a:extLst>
              <a:ext uri="{FF2B5EF4-FFF2-40B4-BE49-F238E27FC236}">
                <a16:creationId xmlns:a16="http://schemas.microsoft.com/office/drawing/2014/main" id="{D31D1080-BED8-5657-F178-D64CE4509238}"/>
              </a:ext>
            </a:extLst>
          </p:cNvPr>
          <p:cNvGrpSpPr/>
          <p:nvPr/>
        </p:nvGrpSpPr>
        <p:grpSpPr>
          <a:xfrm>
            <a:off x="1646270" y="4947944"/>
            <a:ext cx="3338132" cy="578958"/>
            <a:chOff x="1753985" y="4861722"/>
            <a:chExt cx="3338132" cy="578958"/>
          </a:xfrm>
        </p:grpSpPr>
        <p:graphicFrame>
          <p:nvGraphicFramePr>
            <p:cNvPr id="12" name="对象 11">
              <a:extLst>
                <a:ext uri="{FF2B5EF4-FFF2-40B4-BE49-F238E27FC236}">
                  <a16:creationId xmlns:a16="http://schemas.microsoft.com/office/drawing/2014/main" id="{FB0A0B70-ECF7-BF11-C223-D60CAAB3307E}"/>
                </a:ext>
              </a:extLst>
            </p:cNvPr>
            <p:cNvGraphicFramePr>
              <a:graphicFrameLocks noChangeAspect="1"/>
            </p:cNvGraphicFramePr>
            <p:nvPr/>
          </p:nvGraphicFramePr>
          <p:xfrm>
            <a:off x="1753985" y="4861722"/>
            <a:ext cx="3338132" cy="578958"/>
          </p:xfrm>
          <a:graphic>
            <a:graphicData uri="http://schemas.openxmlformats.org/presentationml/2006/ole">
              <mc:AlternateContent xmlns:mc="http://schemas.openxmlformats.org/markup-compatibility/2006">
                <mc:Choice xmlns:v="urn:schemas-microsoft-com:vml" Requires="v">
                  <p:oleObj name="Equation" r:id="rId2" imgW="1473120" imgH="330120" progId="Equation.DSMT4">
                    <p:embed/>
                  </p:oleObj>
                </mc:Choice>
                <mc:Fallback>
                  <p:oleObj name="Equation" r:id="rId2" imgW="1473120" imgH="330120" progId="Equation.DSMT4">
                    <p:embed/>
                    <p:pic>
                      <p:nvPicPr>
                        <p:cNvPr id="12" name="对象 11">
                          <a:extLst>
                            <a:ext uri="{FF2B5EF4-FFF2-40B4-BE49-F238E27FC236}">
                              <a16:creationId xmlns:a16="http://schemas.microsoft.com/office/drawing/2014/main" id="{FB0A0B70-ECF7-BF11-C223-D60CAAB3307E}"/>
                            </a:ext>
                          </a:extLst>
                        </p:cNvPr>
                        <p:cNvPicPr/>
                        <p:nvPr/>
                      </p:nvPicPr>
                      <p:blipFill>
                        <a:blip r:embed="rId3"/>
                        <a:stretch>
                          <a:fillRect/>
                        </a:stretch>
                      </p:blipFill>
                      <p:spPr>
                        <a:xfrm>
                          <a:off x="1753985" y="4861722"/>
                          <a:ext cx="3338132" cy="578958"/>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4D7FAA4B-DA60-613C-1ED2-8E05FCD30F9A}"/>
                </a:ext>
              </a:extLst>
            </p:cNvPr>
            <p:cNvSpPr txBox="1"/>
            <p:nvPr/>
          </p:nvSpPr>
          <p:spPr>
            <a:xfrm>
              <a:off x="3924212" y="4965481"/>
              <a:ext cx="713719" cy="338554"/>
            </a:xfrm>
            <a:prstGeom prst="rect">
              <a:avLst/>
            </a:prstGeom>
            <a:noFill/>
            <a:ln w="38100">
              <a:solidFill>
                <a:srgbClr val="FF0000"/>
              </a:solidFill>
            </a:ln>
          </p:spPr>
          <p:txBody>
            <a:bodyPr wrap="square" rtlCol="0">
              <a:spAutoFit/>
            </a:bodyPr>
            <a:lstStyle/>
            <a:p>
              <a:endParaRPr lang="zh-CN" altLang="en-US" sz="1600" dirty="0">
                <a:latin typeface="Arial" panose="020B0604020202020204" pitchFamily="34" charset="0"/>
                <a:cs typeface="Arial" panose="020B0604020202020204" pitchFamily="34" charset="0"/>
              </a:endParaRPr>
            </a:p>
          </p:txBody>
        </p:sp>
      </p:grpSp>
      <p:sp>
        <p:nvSpPr>
          <p:cNvPr id="16" name="Title 1">
            <a:extLst>
              <a:ext uri="{FF2B5EF4-FFF2-40B4-BE49-F238E27FC236}">
                <a16:creationId xmlns:a16="http://schemas.microsoft.com/office/drawing/2014/main" id="{10CD0D45-7E65-F0AD-4624-8D1C5D8BAAD7}"/>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Challenges in the STA and DTA</a:t>
            </a:r>
          </a:p>
        </p:txBody>
      </p:sp>
    </p:spTree>
    <p:extLst>
      <p:ext uri="{BB962C8B-B14F-4D97-AF65-F5344CB8AC3E}">
        <p14:creationId xmlns:p14="http://schemas.microsoft.com/office/powerpoint/2010/main" val="274881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4">
            <a:extLst>
              <a:ext uri="{FF2B5EF4-FFF2-40B4-BE49-F238E27FC236}">
                <a16:creationId xmlns:a16="http://schemas.microsoft.com/office/drawing/2014/main" id="{5A5C9B7B-1A7D-2DE2-FC37-B40639928743}"/>
              </a:ext>
            </a:extLst>
          </p:cNvPr>
          <p:cNvGrpSpPr/>
          <p:nvPr/>
        </p:nvGrpSpPr>
        <p:grpSpPr>
          <a:xfrm>
            <a:off x="222200" y="1482713"/>
            <a:ext cx="6810984" cy="4383188"/>
            <a:chOff x="565265" y="1387297"/>
            <a:chExt cx="6810984" cy="4383188"/>
          </a:xfrm>
        </p:grpSpPr>
        <p:pic>
          <p:nvPicPr>
            <p:cNvPr id="4" name="图片 12">
              <a:extLst>
                <a:ext uri="{FF2B5EF4-FFF2-40B4-BE49-F238E27FC236}">
                  <a16:creationId xmlns:a16="http://schemas.microsoft.com/office/drawing/2014/main" id="{CC59CF2B-E000-D817-69D3-150D55D8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 y="1387297"/>
              <a:ext cx="6810984" cy="4383188"/>
            </a:xfrm>
            <a:prstGeom prst="rect">
              <a:avLst/>
            </a:prstGeom>
          </p:spPr>
        </p:pic>
        <p:cxnSp>
          <p:nvCxnSpPr>
            <p:cNvPr id="6" name="直接连接符 27">
              <a:extLst>
                <a:ext uri="{FF2B5EF4-FFF2-40B4-BE49-F238E27FC236}">
                  <a16:creationId xmlns:a16="http://schemas.microsoft.com/office/drawing/2014/main" id="{F3F082FC-197A-5D4F-1B05-8932D2A2AD7A}"/>
                </a:ext>
              </a:extLst>
            </p:cNvPr>
            <p:cNvCxnSpPr/>
            <p:nvPr/>
          </p:nvCxnSpPr>
          <p:spPr>
            <a:xfrm>
              <a:off x="4769392" y="4263089"/>
              <a:ext cx="21907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29">
              <a:extLst>
                <a:ext uri="{FF2B5EF4-FFF2-40B4-BE49-F238E27FC236}">
                  <a16:creationId xmlns:a16="http://schemas.microsoft.com/office/drawing/2014/main" id="{E72D4C47-0351-7D5D-5F01-5BAC2A27B19F}"/>
                </a:ext>
              </a:extLst>
            </p:cNvPr>
            <p:cNvCxnSpPr/>
            <p:nvPr/>
          </p:nvCxnSpPr>
          <p:spPr>
            <a:xfrm>
              <a:off x="3258105" y="4385569"/>
              <a:ext cx="33629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31">
              <a:extLst>
                <a:ext uri="{FF2B5EF4-FFF2-40B4-BE49-F238E27FC236}">
                  <a16:creationId xmlns:a16="http://schemas.microsoft.com/office/drawing/2014/main" id="{92CF5F29-0DCD-1F2D-9A04-4142BE9740CF}"/>
                </a:ext>
              </a:extLst>
            </p:cNvPr>
            <p:cNvCxnSpPr/>
            <p:nvPr/>
          </p:nvCxnSpPr>
          <p:spPr>
            <a:xfrm>
              <a:off x="3249227" y="4518734"/>
              <a:ext cx="35510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33">
              <a:extLst>
                <a:ext uri="{FF2B5EF4-FFF2-40B4-BE49-F238E27FC236}">
                  <a16:creationId xmlns:a16="http://schemas.microsoft.com/office/drawing/2014/main" id="{EDDF31BC-8E9E-E6F7-1BFE-0C71798E6EB8}"/>
                </a:ext>
              </a:extLst>
            </p:cNvPr>
            <p:cNvCxnSpPr/>
            <p:nvPr/>
          </p:nvCxnSpPr>
          <p:spPr>
            <a:xfrm>
              <a:off x="3258105" y="4643021"/>
              <a:ext cx="33629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组合 25">
            <a:extLst>
              <a:ext uri="{FF2B5EF4-FFF2-40B4-BE49-F238E27FC236}">
                <a16:creationId xmlns:a16="http://schemas.microsoft.com/office/drawing/2014/main" id="{F1EBB355-8F40-461A-EAD3-A8F457672BDE}"/>
              </a:ext>
            </a:extLst>
          </p:cNvPr>
          <p:cNvGrpSpPr/>
          <p:nvPr/>
        </p:nvGrpSpPr>
        <p:grpSpPr>
          <a:xfrm>
            <a:off x="927240" y="1902334"/>
            <a:ext cx="5898324" cy="3998864"/>
            <a:chOff x="896874" y="1887344"/>
            <a:chExt cx="5898324" cy="3998864"/>
          </a:xfrm>
        </p:grpSpPr>
        <p:pic>
          <p:nvPicPr>
            <p:cNvPr id="17" name="图片 14">
              <a:extLst>
                <a:ext uri="{FF2B5EF4-FFF2-40B4-BE49-F238E27FC236}">
                  <a16:creationId xmlns:a16="http://schemas.microsoft.com/office/drawing/2014/main" id="{69A7310C-7C6A-884E-DE42-9427B67B9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874" y="1887344"/>
              <a:ext cx="5898324" cy="3998864"/>
            </a:xfrm>
            <a:prstGeom prst="rect">
              <a:avLst/>
            </a:prstGeom>
          </p:spPr>
        </p:pic>
        <p:cxnSp>
          <p:nvCxnSpPr>
            <p:cNvPr id="18" name="直接连接符 22">
              <a:extLst>
                <a:ext uri="{FF2B5EF4-FFF2-40B4-BE49-F238E27FC236}">
                  <a16:creationId xmlns:a16="http://schemas.microsoft.com/office/drawing/2014/main" id="{2FF1B3ED-6C6C-B6C9-CE6C-8CF0A599E898}"/>
                </a:ext>
              </a:extLst>
            </p:cNvPr>
            <p:cNvCxnSpPr/>
            <p:nvPr/>
          </p:nvCxnSpPr>
          <p:spPr>
            <a:xfrm>
              <a:off x="3293616" y="3187083"/>
              <a:ext cx="33274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24">
              <a:extLst>
                <a:ext uri="{FF2B5EF4-FFF2-40B4-BE49-F238E27FC236}">
                  <a16:creationId xmlns:a16="http://schemas.microsoft.com/office/drawing/2014/main" id="{FE5A63C4-C7E1-4843-5EE9-A2B754FF7FD4}"/>
                </a:ext>
              </a:extLst>
            </p:cNvPr>
            <p:cNvCxnSpPr/>
            <p:nvPr/>
          </p:nvCxnSpPr>
          <p:spPr>
            <a:xfrm>
              <a:off x="2148396" y="3352886"/>
              <a:ext cx="39476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内容占位符 2">
            <a:extLst>
              <a:ext uri="{FF2B5EF4-FFF2-40B4-BE49-F238E27FC236}">
                <a16:creationId xmlns:a16="http://schemas.microsoft.com/office/drawing/2014/main" id="{96D1EF3D-5198-0524-A403-D2B578B5A85B}"/>
              </a:ext>
            </a:extLst>
          </p:cNvPr>
          <p:cNvSpPr txBox="1">
            <a:spLocks/>
          </p:cNvSpPr>
          <p:nvPr/>
        </p:nvSpPr>
        <p:spPr>
          <a:xfrm>
            <a:off x="7254386" y="1664178"/>
            <a:ext cx="4780717" cy="4663361"/>
          </a:xfrm>
          <a:prstGeom prst="rect">
            <a:avLst/>
          </a:prstGeom>
        </p:spPr>
        <p:txBody>
          <a:bodyPr vert="horz" lIns="45720" tIns="0" rIns="45720" bIns="0" rtlCol="0">
            <a:normAutofit fontScale="92500" lnSpcReduction="10000"/>
          </a:bodyPr>
          <a:lstStyle>
            <a:lvl1pPr marL="91440" indent="-91440" algn="l" defTabSz="914400" rtl="0" eaLnBrk="1" latinLnBrk="0" hangingPunct="1">
              <a:lnSpc>
                <a:spcPct val="100000"/>
              </a:lnSpc>
              <a:spcBef>
                <a:spcPts val="0"/>
              </a:spcBef>
              <a:spcAft>
                <a:spcPts val="600"/>
              </a:spcAft>
              <a:buClr>
                <a:srgbClr val="002060"/>
              </a:buClr>
              <a:buSzPct val="100000"/>
              <a:buFont typeface="Wingdings" panose="05000000000000000000" pitchFamily="2" charset="2"/>
              <a:buChar char="p"/>
              <a:defRPr sz="3600" kern="1200" baseline="0">
                <a:solidFill>
                  <a:srgbClr val="002060"/>
                </a:solidFill>
                <a:latin typeface="Arial" panose="020B0604020202020204" pitchFamily="34" charset="0"/>
                <a:ea typeface="微软雅黑" panose="020B0503020204020204" pitchFamily="34" charset="-122"/>
                <a:cs typeface="+mn-cs"/>
              </a:defRPr>
            </a:lvl1pPr>
            <a:lvl2pPr marL="384048" indent="-182880" algn="l" defTabSz="914400" rtl="0" eaLnBrk="1" latinLnBrk="0" hangingPunct="1">
              <a:lnSpc>
                <a:spcPct val="100000"/>
              </a:lnSpc>
              <a:spcBef>
                <a:spcPts val="0"/>
              </a:spcBef>
              <a:spcAft>
                <a:spcPts val="600"/>
              </a:spcAft>
              <a:buClr>
                <a:schemeClr val="accent1"/>
              </a:buClr>
              <a:buFont typeface="Wingdings" panose="05000000000000000000" pitchFamily="2" charset="2"/>
              <a:buChar char="Ø"/>
              <a:defRPr sz="28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2pPr>
            <a:lvl3pPr marL="566928" indent="-182880" algn="l" defTabSz="914400" rtl="0" eaLnBrk="1" latinLnBrk="0" hangingPunct="1">
              <a:lnSpc>
                <a:spcPct val="100000"/>
              </a:lnSpc>
              <a:spcBef>
                <a:spcPts val="0"/>
              </a:spcBef>
              <a:spcAft>
                <a:spcPts val="600"/>
              </a:spcAft>
              <a:buClr>
                <a:schemeClr val="accent1"/>
              </a:buClr>
              <a:buFont typeface="Wingdings" panose="05000000000000000000" pitchFamily="2" charset="2"/>
              <a:buChar char="ü"/>
              <a:defRPr sz="20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pPr>
            <a:r>
              <a:rPr lang="en-US" altLang="zh-CN" sz="1600" dirty="0">
                <a:latin typeface="Times New Roman" panose="02020603050405020304" pitchFamily="18" charset="0"/>
                <a:cs typeface="Times New Roman" panose="02020603050405020304" pitchFamily="18" charset="0"/>
              </a:rPr>
              <a:t>“… I argue that static assignment should not be used in </a:t>
            </a:r>
            <a:r>
              <a:rPr lang="en-US" altLang="zh-CN" sz="1600" dirty="0">
                <a:solidFill>
                  <a:srgbClr val="FF0000"/>
                </a:solidFill>
                <a:latin typeface="Times New Roman" panose="02020603050405020304" pitchFamily="18" charset="0"/>
                <a:cs typeface="Times New Roman" panose="02020603050405020304" pitchFamily="18" charset="0"/>
              </a:rPr>
              <a:t>freeway capacity planning </a:t>
            </a:r>
            <a:r>
              <a:rPr lang="en-US" altLang="zh-CN" sz="1600" dirty="0">
                <a:latin typeface="Times New Roman" panose="02020603050405020304" pitchFamily="18" charset="0"/>
                <a:cs typeface="Times New Roman" panose="02020603050405020304" pitchFamily="18" charset="0"/>
              </a:rPr>
              <a:t>studies - either separately or in combination with microsimulation…”</a:t>
            </a:r>
          </a:p>
          <a:p>
            <a:pPr>
              <a:spcBef>
                <a:spcPts val="600"/>
              </a:spcBef>
            </a:pP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it doesn't work to extract </a:t>
            </a:r>
            <a:r>
              <a:rPr lang="en-US" altLang="zh-CN" sz="1600" dirty="0">
                <a:solidFill>
                  <a:srgbClr val="FF0000"/>
                </a:solidFill>
                <a:latin typeface="Times New Roman" panose="02020603050405020304" pitchFamily="18" charset="0"/>
                <a:cs typeface="Times New Roman" panose="02020603050405020304" pitchFamily="18" charset="0"/>
              </a:rPr>
              <a:t>over-capacity</a:t>
            </a:r>
            <a:r>
              <a:rPr lang="en-US" altLang="zh-CN" sz="1600" dirty="0">
                <a:latin typeface="Times New Roman" panose="02020603050405020304" pitchFamily="18" charset="0"/>
                <a:cs typeface="Times New Roman" panose="02020603050405020304" pitchFamily="18" charset="0"/>
              </a:rPr>
              <a:t> subarea trip tables and then input them into </a:t>
            </a:r>
            <a:r>
              <a:rPr lang="en-US" altLang="zh-CN" sz="1600" dirty="0">
                <a:solidFill>
                  <a:srgbClr val="FF0000"/>
                </a:solidFill>
                <a:latin typeface="Times New Roman" panose="02020603050405020304" pitchFamily="18" charset="0"/>
                <a:cs typeface="Times New Roman" panose="02020603050405020304" pitchFamily="18" charset="0"/>
              </a:rPr>
              <a:t>capacity-constrained DTA or microsimulation</a:t>
            </a:r>
            <a:r>
              <a:rPr lang="en-US" altLang="zh-CN" sz="1600" dirty="0">
                <a:latin typeface="Times New Roman" panose="02020603050405020304" pitchFamily="18" charset="0"/>
                <a:cs typeface="Times New Roman" panose="02020603050405020304" pitchFamily="18" charset="0"/>
              </a:rPr>
              <a:t> …”</a:t>
            </a:r>
          </a:p>
          <a:p>
            <a:pPr>
              <a:spcBef>
                <a:spcPts val="600"/>
              </a:spcBef>
            </a:pPr>
            <a:r>
              <a:rPr lang="en-US" altLang="zh-CN" sz="1600" dirty="0">
                <a:latin typeface="Times New Roman" panose="02020603050405020304" pitchFamily="18" charset="0"/>
                <a:cs typeface="Times New Roman" panose="02020603050405020304" pitchFamily="18" charset="0"/>
              </a:rPr>
              <a:t>“</a:t>
            </a:r>
            <a:r>
              <a:rPr lang="en-US" altLang="zh-CN" sz="1600" dirty="0">
                <a:solidFill>
                  <a:srgbClr val="FF0000"/>
                </a:solidFill>
                <a:latin typeface="Times New Roman" panose="02020603050405020304" pitchFamily="18" charset="0"/>
                <a:cs typeface="Times New Roman" panose="02020603050405020304" pitchFamily="18" charset="0"/>
              </a:rPr>
              <a:t>Is there a non-microsimulation DTA that's better than STA?  </a:t>
            </a:r>
            <a:r>
              <a:rPr lang="en-US" altLang="zh-CN" sz="1600" dirty="0">
                <a:latin typeface="Times New Roman" panose="02020603050405020304" pitchFamily="18" charset="0"/>
                <a:cs typeface="Times New Roman" panose="02020603050405020304" pitchFamily="18" charset="0"/>
              </a:rPr>
              <a:t>(Some DTAs have theoretical problems of their own, e.g. unreasonable FIFO violation.)”</a:t>
            </a:r>
          </a:p>
          <a:p>
            <a:pPr>
              <a:spcBef>
                <a:spcPts val="600"/>
              </a:spcBef>
            </a:pPr>
            <a:r>
              <a:rPr lang="en-US" altLang="zh-CN" sz="1600" dirty="0">
                <a:latin typeface="Times New Roman" panose="02020603050405020304" pitchFamily="18" charset="0"/>
                <a:cs typeface="Times New Roman" panose="02020603050405020304" pitchFamily="18" charset="0"/>
              </a:rPr>
              <a:t>“Is it good enough to be a </a:t>
            </a:r>
            <a:r>
              <a:rPr lang="en-US" altLang="zh-CN" sz="1600" dirty="0">
                <a:solidFill>
                  <a:srgbClr val="FF0000"/>
                </a:solidFill>
                <a:latin typeface="Times New Roman" panose="02020603050405020304" pitchFamily="18" charset="0"/>
                <a:cs typeface="Times New Roman" panose="02020603050405020304" pitchFamily="18" charset="0"/>
              </a:rPr>
              <a:t>replacement for STA as part of a full-region demand-equilibrium model</a:t>
            </a:r>
            <a:r>
              <a:rPr lang="en-US" altLang="zh-CN" sz="1600" dirty="0">
                <a:latin typeface="Times New Roman" panose="02020603050405020304" pitchFamily="18" charset="0"/>
                <a:cs typeface="Times New Roman" panose="02020603050405020304" pitchFamily="18" charset="0"/>
              </a:rPr>
              <a:t>?”</a:t>
            </a:r>
          </a:p>
          <a:p>
            <a:pPr>
              <a:spcBef>
                <a:spcPts val="600"/>
              </a:spcBef>
            </a:pPr>
            <a:r>
              <a:rPr lang="en-US" altLang="zh-CN" sz="1600" dirty="0">
                <a:latin typeface="Times New Roman" panose="02020603050405020304" pitchFamily="18" charset="0"/>
                <a:cs typeface="Times New Roman" panose="02020603050405020304" pitchFamily="18" charset="0"/>
              </a:rPr>
              <a:t>“Since </a:t>
            </a:r>
            <a:r>
              <a:rPr lang="en-US" altLang="zh-CN" sz="1600" i="1" dirty="0">
                <a:solidFill>
                  <a:srgbClr val="FF0000"/>
                </a:solidFill>
                <a:latin typeface="Times New Roman" panose="02020603050405020304" pitchFamily="18" charset="0"/>
                <a:cs typeface="Times New Roman" panose="02020603050405020304" pitchFamily="18" charset="0"/>
              </a:rPr>
              <a:t>all models </a:t>
            </a:r>
            <a:r>
              <a:rPr lang="en-US" altLang="zh-CN" sz="1600" dirty="0">
                <a:solidFill>
                  <a:srgbClr val="FF0000"/>
                </a:solidFill>
                <a:latin typeface="Times New Roman" panose="02020603050405020304" pitchFamily="18" charset="0"/>
                <a:cs typeface="Times New Roman" panose="02020603050405020304" pitchFamily="18" charset="0"/>
              </a:rPr>
              <a:t>are wrong but </a:t>
            </a:r>
            <a:r>
              <a:rPr lang="en-US" altLang="zh-CN" sz="1600" i="1" dirty="0">
                <a:solidFill>
                  <a:srgbClr val="FF0000"/>
                </a:solidFill>
                <a:latin typeface="Times New Roman" panose="02020603050405020304" pitchFamily="18" charset="0"/>
                <a:cs typeface="Times New Roman" panose="02020603050405020304" pitchFamily="18" charset="0"/>
              </a:rPr>
              <a:t>some</a:t>
            </a:r>
            <a:r>
              <a:rPr lang="en-US" altLang="zh-CN" sz="1600" dirty="0">
                <a:solidFill>
                  <a:srgbClr val="FF0000"/>
                </a:solidFill>
                <a:latin typeface="Times New Roman" panose="02020603050405020304" pitchFamily="18" charset="0"/>
                <a:cs typeface="Times New Roman" panose="02020603050405020304" pitchFamily="18" charset="0"/>
              </a:rPr>
              <a:t> are useful</a:t>
            </a:r>
            <a:r>
              <a:rPr lang="en-US" altLang="zh-CN" sz="1600" dirty="0">
                <a:latin typeface="Times New Roman" panose="02020603050405020304" pitchFamily="18" charset="0"/>
                <a:cs typeface="Times New Roman" panose="02020603050405020304" pitchFamily="18" charset="0"/>
              </a:rPr>
              <a:t>, what's </a:t>
            </a:r>
            <a:r>
              <a:rPr lang="en-US" altLang="zh-CN" sz="1600" i="1" dirty="0">
                <a:latin typeface="Times New Roman" panose="02020603050405020304" pitchFamily="18" charset="0"/>
                <a:cs typeface="Times New Roman" panose="02020603050405020304" pitchFamily="18" charset="0"/>
              </a:rPr>
              <a:t>better</a:t>
            </a:r>
            <a:r>
              <a:rPr lang="en-US" altLang="zh-CN" sz="1600" dirty="0">
                <a:latin typeface="Times New Roman" panose="02020603050405020304" pitchFamily="18" charset="0"/>
                <a:cs typeface="Times New Roman" panose="02020603050405020304" pitchFamily="18" charset="0"/>
              </a:rPr>
              <a:t> or </a:t>
            </a:r>
            <a:r>
              <a:rPr lang="en-US" altLang="zh-CN" sz="1600" i="1" dirty="0">
                <a:latin typeface="Times New Roman" panose="02020603050405020304" pitchFamily="18" charset="0"/>
                <a:cs typeface="Times New Roman" panose="02020603050405020304" pitchFamily="18" charset="0"/>
              </a:rPr>
              <a:t>good enough</a:t>
            </a:r>
            <a:r>
              <a:rPr lang="en-US" altLang="zh-CN" sz="1600" dirty="0">
                <a:latin typeface="Times New Roman" panose="02020603050405020304" pitchFamily="18" charset="0"/>
                <a:cs typeface="Times New Roman" panose="02020603050405020304" pitchFamily="18" charset="0"/>
              </a:rPr>
              <a:t> depends; more detail is not always better.”</a:t>
            </a:r>
          </a:p>
          <a:p>
            <a:pPr>
              <a:spcBef>
                <a:spcPts val="600"/>
              </a:spcBef>
            </a:pPr>
            <a:r>
              <a:rPr lang="en-US" altLang="zh-CN" sz="1600" dirty="0">
                <a:latin typeface="Times New Roman" panose="02020603050405020304" pitchFamily="18" charset="0"/>
                <a:cs typeface="Times New Roman" panose="02020603050405020304" pitchFamily="18" charset="0"/>
              </a:rPr>
              <a:t>“… but a </a:t>
            </a:r>
            <a:r>
              <a:rPr lang="en-US" altLang="zh-CN" sz="1600" dirty="0">
                <a:solidFill>
                  <a:srgbClr val="FF0000"/>
                </a:solidFill>
                <a:latin typeface="Times New Roman" panose="02020603050405020304" pitchFamily="18" charset="0"/>
                <a:cs typeface="Times New Roman" panose="02020603050405020304" pitchFamily="18" charset="0"/>
              </a:rPr>
              <a:t>high input-detail burden</a:t>
            </a:r>
            <a:r>
              <a:rPr lang="en-US" altLang="zh-CN" sz="1600" dirty="0">
                <a:latin typeface="Times New Roman" panose="02020603050405020304" pitchFamily="18" charset="0"/>
                <a:cs typeface="Times New Roman" panose="02020603050405020304" pitchFamily="18" charset="0"/>
              </a:rPr>
              <a:t> upon humans under limited budgets and schedules can make such a model less useful and more wrong than a simpler model, particularly for future scenario evaluation…”</a:t>
            </a:r>
            <a:endParaRPr lang="zh-CN" altLang="en-US" sz="1600" dirty="0">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C20FFE77-2A12-EE49-D32F-7DC065C42A77}"/>
              </a:ext>
            </a:extLst>
          </p:cNvPr>
          <p:cNvGrpSpPr/>
          <p:nvPr/>
        </p:nvGrpSpPr>
        <p:grpSpPr>
          <a:xfrm>
            <a:off x="1232452" y="2096316"/>
            <a:ext cx="5904542" cy="3235072"/>
            <a:chOff x="1232452" y="2096316"/>
            <a:chExt cx="5904542" cy="3235072"/>
          </a:xfrm>
        </p:grpSpPr>
        <p:grpSp>
          <p:nvGrpSpPr>
            <p:cNvPr id="20" name="组合 40">
              <a:extLst>
                <a:ext uri="{FF2B5EF4-FFF2-40B4-BE49-F238E27FC236}">
                  <a16:creationId xmlns:a16="http://schemas.microsoft.com/office/drawing/2014/main" id="{D32128C3-045A-3913-38AB-39E944105A3C}"/>
                </a:ext>
              </a:extLst>
            </p:cNvPr>
            <p:cNvGrpSpPr/>
            <p:nvPr/>
          </p:nvGrpSpPr>
          <p:grpSpPr>
            <a:xfrm>
              <a:off x="1356062" y="2096316"/>
              <a:ext cx="5780932" cy="3235072"/>
              <a:chOff x="1699127" y="2000900"/>
              <a:chExt cx="5780932" cy="3235072"/>
            </a:xfrm>
          </p:grpSpPr>
          <p:pic>
            <p:nvPicPr>
              <p:cNvPr id="21" name="图片 18">
                <a:extLst>
                  <a:ext uri="{FF2B5EF4-FFF2-40B4-BE49-F238E27FC236}">
                    <a16:creationId xmlns:a16="http://schemas.microsoft.com/office/drawing/2014/main" id="{609E6BEF-869F-B9B5-3813-E32A39F2E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127" y="2000900"/>
                <a:ext cx="5780932" cy="3235072"/>
              </a:xfrm>
              <a:prstGeom prst="rect">
                <a:avLst/>
              </a:prstGeom>
            </p:spPr>
          </p:pic>
          <p:cxnSp>
            <p:nvCxnSpPr>
              <p:cNvPr id="22" name="直接连接符 36">
                <a:extLst>
                  <a:ext uri="{FF2B5EF4-FFF2-40B4-BE49-F238E27FC236}">
                    <a16:creationId xmlns:a16="http://schemas.microsoft.com/office/drawing/2014/main" id="{B6C20FD4-2865-147E-C062-1B4DEAAB9C76}"/>
                  </a:ext>
                </a:extLst>
              </p:cNvPr>
              <p:cNvCxnSpPr/>
              <p:nvPr/>
            </p:nvCxnSpPr>
            <p:spPr>
              <a:xfrm>
                <a:off x="3355759" y="2663301"/>
                <a:ext cx="36387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38">
                <a:extLst>
                  <a:ext uri="{FF2B5EF4-FFF2-40B4-BE49-F238E27FC236}">
                    <a16:creationId xmlns:a16="http://schemas.microsoft.com/office/drawing/2014/main" id="{BAC110EB-12B3-4868-B05D-0B43E0CE4032}"/>
                  </a:ext>
                </a:extLst>
              </p:cNvPr>
              <p:cNvCxnSpPr/>
              <p:nvPr/>
            </p:nvCxnSpPr>
            <p:spPr>
              <a:xfrm>
                <a:off x="2929631" y="2814221"/>
                <a:ext cx="28319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矩形 39">
                <a:extLst>
                  <a:ext uri="{FF2B5EF4-FFF2-40B4-BE49-F238E27FC236}">
                    <a16:creationId xmlns:a16="http://schemas.microsoft.com/office/drawing/2014/main" id="{3473ACF8-2E9B-FBDB-D021-5BE9B53BD552}"/>
                  </a:ext>
                </a:extLst>
              </p:cNvPr>
              <p:cNvSpPr/>
              <p:nvPr/>
            </p:nvSpPr>
            <p:spPr>
              <a:xfrm>
                <a:off x="2902998" y="3272460"/>
                <a:ext cx="4473251" cy="11219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Rectangle 25">
              <a:extLst>
                <a:ext uri="{FF2B5EF4-FFF2-40B4-BE49-F238E27FC236}">
                  <a16:creationId xmlns:a16="http://schemas.microsoft.com/office/drawing/2014/main" id="{2A5F0096-131D-EA95-3D2A-4576A08EF67F}"/>
                </a:ext>
              </a:extLst>
            </p:cNvPr>
            <p:cNvSpPr/>
            <p:nvPr/>
          </p:nvSpPr>
          <p:spPr>
            <a:xfrm>
              <a:off x="1232452" y="2321781"/>
              <a:ext cx="946310" cy="2941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itle 1">
            <a:extLst>
              <a:ext uri="{FF2B5EF4-FFF2-40B4-BE49-F238E27FC236}">
                <a16:creationId xmlns:a16="http://schemas.microsoft.com/office/drawing/2014/main" id="{4A7A1EED-AA14-0982-43E1-FFEA9D76708B}"/>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800" b="1" dirty="0">
                <a:solidFill>
                  <a:srgbClr val="374151"/>
                </a:solidFill>
                <a:latin typeface="Söhne"/>
              </a:rPr>
              <a:t>Discussion in TMIP: STA vs DTA</a:t>
            </a:r>
            <a:endParaRPr lang="en-US" sz="2800" b="1" dirty="0">
              <a:solidFill>
                <a:srgbClr val="374151"/>
              </a:solidFill>
              <a:latin typeface="Söhne"/>
            </a:endParaRPr>
          </a:p>
        </p:txBody>
      </p:sp>
    </p:spTree>
    <p:extLst>
      <p:ext uri="{BB962C8B-B14F-4D97-AF65-F5344CB8AC3E}">
        <p14:creationId xmlns:p14="http://schemas.microsoft.com/office/powerpoint/2010/main" val="126295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568</TotalTime>
  <Words>5309</Words>
  <Application>Microsoft Office PowerPoint</Application>
  <PresentationFormat>Widescreen</PresentationFormat>
  <Paragraphs>778</Paragraphs>
  <Slides>72</Slides>
  <Notes>23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4</vt:i4>
      </vt:variant>
      <vt:variant>
        <vt:lpstr>Slide Titles</vt:lpstr>
      </vt:variant>
      <vt:variant>
        <vt:i4>72</vt:i4>
      </vt:variant>
    </vt:vector>
  </HeadingPairs>
  <TitlesOfParts>
    <vt:vector size="87" baseType="lpstr">
      <vt:lpstr>等线</vt:lpstr>
      <vt:lpstr>微软雅黑</vt:lpstr>
      <vt:lpstr>Arial</vt:lpstr>
      <vt:lpstr>Calibri</vt:lpstr>
      <vt:lpstr>Calibri Light</vt:lpstr>
      <vt:lpstr>Cambria Math</vt:lpstr>
      <vt:lpstr>Roboto</vt:lpstr>
      <vt:lpstr>Söhne</vt:lpstr>
      <vt:lpstr>Times New Roman</vt:lpstr>
      <vt:lpstr>Wingdings</vt:lpstr>
      <vt:lpstr>Office Theme</vt:lpstr>
      <vt:lpstr>VISIO</vt:lpstr>
      <vt:lpstr>Equation</vt:lpstr>
      <vt:lpstr>Visio.Drawing.15</vt:lpstr>
      <vt:lpstr>Visio</vt:lpstr>
      <vt:lpstr>Old Models with New Tricks: Bridging the Gap in Bureau of Public Roads (BPR) Functions with A Cross-Resolution Perspective of Theoretical Fundamentals and Emerging Applications</vt:lpstr>
      <vt:lpstr>Outline</vt:lpstr>
      <vt:lpstr>PowerPoint Presentation</vt:lpstr>
      <vt:lpstr>Volume-Delay Function (VDF)</vt:lpstr>
      <vt:lpstr>Volume-delay function (VDF)</vt:lpstr>
      <vt:lpstr>Network Traffic Flow Models </vt:lpstr>
      <vt:lpstr>Open-source Free Software Package for Network Modeling </vt:lpstr>
      <vt:lpstr>PowerPoint Presentation</vt:lpstr>
      <vt:lpstr>PowerPoint Presentation</vt:lpstr>
      <vt:lpstr>PowerPoint Presentation</vt:lpstr>
      <vt:lpstr>Goals</vt:lpstr>
      <vt:lpstr>II. Challenges in transportation planning and flow-based control in the modern era</vt:lpstr>
      <vt:lpstr>Identification of the need for new approaches to VDF modeling</vt:lpstr>
      <vt:lpstr>PowerPoint Presentation</vt:lpstr>
      <vt:lpstr>An overarching view of the different stakeholders and their measures related to VDFs in the development of new transportation systems.</vt:lpstr>
      <vt:lpstr>PowerPoint Presentation</vt:lpstr>
      <vt:lpstr>PowerPoint Presentation</vt:lpstr>
      <vt:lpstr>III. Revitalizing old models with new tricks</vt:lpstr>
      <vt:lpstr>PowerPoint Presentation</vt:lpstr>
      <vt:lpstr>Newell’s fluid polynomial queueing model with quadratic arrival rates</vt:lpstr>
      <vt:lpstr>Newell’s fluid polynomial queueing model with quadratic arrival rates</vt:lpstr>
      <vt:lpstr>Extended fluid polynomial queueing model with cubic arrival rates</vt:lpstr>
      <vt:lpstr>Polynomial Arrival Fluid Queue Model </vt:lpstr>
      <vt:lpstr>PowerPoint Presentation</vt:lpstr>
      <vt:lpstr>Queue based volume-to-delay function (QVDF)</vt:lpstr>
      <vt:lpstr>Queue based volume-to-delay function (QVDF)</vt:lpstr>
      <vt:lpstr>Queue based volume-to-delay function (QVDF)</vt:lpstr>
      <vt:lpstr>Linking Polynomial Arrival Queue with Macroscopic Volume-Delay Function</vt:lpstr>
      <vt:lpstr>Linking Polynomial Arrival Queue with Macroscopic Volume-Delay Function</vt:lpstr>
      <vt:lpstr>Linking Polynomial Arrival Queue with Macroscopic Volume-Delay Function</vt:lpstr>
      <vt:lpstr>Linking Polynomial Arrival Queue with Macroscopic Volume-Delay Function</vt:lpstr>
      <vt:lpstr>Connections of link performance functions and traffic flow models</vt:lpstr>
      <vt:lpstr>Connections of link performance functions and traffic flow models</vt:lpstr>
      <vt:lpstr>IV. Case studies</vt:lpstr>
      <vt:lpstr>Calibrations</vt:lpstr>
      <vt:lpstr>Calibrations</vt:lpstr>
      <vt:lpstr>Calibrations: DS1 Los Angeles</vt:lpstr>
      <vt:lpstr>Calibrations: DS1 Los Angeles</vt:lpstr>
      <vt:lpstr>Calibrations: DS1 Los Angeles</vt:lpstr>
      <vt:lpstr>Calibrations: DS1 Los Angeles</vt:lpstr>
      <vt:lpstr>Calibrations: DS1 Los Angeles</vt:lpstr>
      <vt:lpstr>Calibrations: DS2 Beijing</vt:lpstr>
      <vt:lpstr>Calibrations: DS2 Beijing</vt:lpstr>
      <vt:lpstr>Calibrations: DS2 Beijing</vt:lpstr>
      <vt:lpstr>Calibrations: DS3 New York</vt:lpstr>
      <vt:lpstr>Calibrations: DS3 New York</vt:lpstr>
      <vt:lpstr>Calibrations: DS3 New York</vt:lpstr>
      <vt:lpstr>Calibrations: Comparison across three regions </vt:lpstr>
      <vt:lpstr>Case Study for Queue-VDF</vt:lpstr>
      <vt:lpstr>Results</vt:lpstr>
      <vt:lpstr>Results</vt:lpstr>
      <vt:lpstr>Results</vt:lpstr>
      <vt:lpstr>Results</vt:lpstr>
      <vt:lpstr>Results</vt:lpstr>
      <vt:lpstr>Results</vt:lpstr>
      <vt:lpstr>Discussion: Limitation and Calibration challenges </vt:lpstr>
      <vt:lpstr>Discussion: Limitation and Calibration challenges </vt:lpstr>
      <vt:lpstr>V. Future directions</vt:lpstr>
      <vt:lpstr>Extensions of VDFs for multimodal, multivehicle type and asymmetric interactions</vt:lpstr>
      <vt:lpstr>Extensions of VDFs for multimodal, multivehicle type and asymmetric interactions</vt:lpstr>
      <vt:lpstr>Extensions of VDFs for multimodal, multivehicle type and asymmetric interactions</vt:lpstr>
      <vt:lpstr>Extensions of VDFs for multimodal, multivehicle type and asymmetric interactions</vt:lpstr>
      <vt:lpstr>Extensions of VDFs for multimodal, multivehicle type and asymmetric interactions</vt:lpstr>
      <vt:lpstr>Extensions of VDFs for multimodal, multivehicle type and asymmetric interactions</vt:lpstr>
      <vt:lpstr>Extensions of VDFs for multimodal, multivehicle type and asymmetric interactions</vt:lpstr>
      <vt:lpstr>VI. Conclusion</vt:lpstr>
      <vt:lpstr>Summary</vt:lpstr>
      <vt:lpstr>Takeaway messages</vt:lpstr>
      <vt:lpstr>ASU ITE Student Chapter</vt:lpstr>
      <vt:lpstr>Appendix </vt:lpstr>
      <vt:lpstr>Appendix</vt:lpstr>
      <vt:lpstr>Appendix</vt:lpstr>
    </vt:vector>
  </TitlesOfParts>
  <Company>Arizona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Abbasi (Student)</dc:creator>
  <cp:lastModifiedBy>Xuesong Zhou</cp:lastModifiedBy>
  <cp:revision>31</cp:revision>
  <dcterms:created xsi:type="dcterms:W3CDTF">2023-05-04T22:37:40Z</dcterms:created>
  <dcterms:modified xsi:type="dcterms:W3CDTF">2023-05-11T06:03:16Z</dcterms:modified>
</cp:coreProperties>
</file>